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F896-EB0C-4D14-59D9-50B7498526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0D35AE-503B-6D33-6B74-9D19DB4EBA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606EC5-804F-FFF9-BB67-3D0EAC1586C8}"/>
              </a:ext>
            </a:extLst>
          </p:cNvPr>
          <p:cNvSpPr>
            <a:spLocks noGrp="1"/>
          </p:cNvSpPr>
          <p:nvPr>
            <p:ph type="dt" sz="half" idx="10"/>
          </p:nvPr>
        </p:nvSpPr>
        <p:spPr/>
        <p:txBody>
          <a:bodyPr/>
          <a:lstStyle/>
          <a:p>
            <a:fld id="{D8312534-ACBE-4A53-8B78-33FBCB557462}" type="datetimeFigureOut">
              <a:rPr lang="en-IN" smtClean="0"/>
              <a:t>31-08-2022</a:t>
            </a:fld>
            <a:endParaRPr lang="en-IN"/>
          </a:p>
        </p:txBody>
      </p:sp>
      <p:sp>
        <p:nvSpPr>
          <p:cNvPr id="5" name="Footer Placeholder 4">
            <a:extLst>
              <a:ext uri="{FF2B5EF4-FFF2-40B4-BE49-F238E27FC236}">
                <a16:creationId xmlns:a16="http://schemas.microsoft.com/office/drawing/2014/main" id="{068B26FD-A00A-1B46-AFB7-3786A39C03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C19216-BFBA-C9BB-E948-2E0E2982B3CF}"/>
              </a:ext>
            </a:extLst>
          </p:cNvPr>
          <p:cNvSpPr>
            <a:spLocks noGrp="1"/>
          </p:cNvSpPr>
          <p:nvPr>
            <p:ph type="sldNum" sz="quarter" idx="12"/>
          </p:nvPr>
        </p:nvSpPr>
        <p:spPr/>
        <p:txBody>
          <a:bodyPr/>
          <a:lstStyle/>
          <a:p>
            <a:fld id="{CF181E07-ED65-4F16-BF2A-2D89DBE46C0C}" type="slidenum">
              <a:rPr lang="en-IN" smtClean="0"/>
              <a:t>‹#›</a:t>
            </a:fld>
            <a:endParaRPr lang="en-IN"/>
          </a:p>
        </p:txBody>
      </p:sp>
    </p:spTree>
    <p:extLst>
      <p:ext uri="{BB962C8B-B14F-4D97-AF65-F5344CB8AC3E}">
        <p14:creationId xmlns:p14="http://schemas.microsoft.com/office/powerpoint/2010/main" val="2960541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7601B-E2B6-14F6-25B9-3A43FCEB36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9CB2F4-05F0-31D5-3F2D-8B74A110B0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C0EEBF-729E-EA5F-1307-71A8A0F6CD79}"/>
              </a:ext>
            </a:extLst>
          </p:cNvPr>
          <p:cNvSpPr>
            <a:spLocks noGrp="1"/>
          </p:cNvSpPr>
          <p:nvPr>
            <p:ph type="dt" sz="half" idx="10"/>
          </p:nvPr>
        </p:nvSpPr>
        <p:spPr/>
        <p:txBody>
          <a:bodyPr/>
          <a:lstStyle/>
          <a:p>
            <a:fld id="{D8312534-ACBE-4A53-8B78-33FBCB557462}" type="datetimeFigureOut">
              <a:rPr lang="en-IN" smtClean="0"/>
              <a:t>31-08-2022</a:t>
            </a:fld>
            <a:endParaRPr lang="en-IN"/>
          </a:p>
        </p:txBody>
      </p:sp>
      <p:sp>
        <p:nvSpPr>
          <p:cNvPr id="5" name="Footer Placeholder 4">
            <a:extLst>
              <a:ext uri="{FF2B5EF4-FFF2-40B4-BE49-F238E27FC236}">
                <a16:creationId xmlns:a16="http://schemas.microsoft.com/office/drawing/2014/main" id="{48E6BE02-3862-892E-BDBF-D5FF2DC71F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9CA4EF-2B40-0F8C-30B6-4C8110D42029}"/>
              </a:ext>
            </a:extLst>
          </p:cNvPr>
          <p:cNvSpPr>
            <a:spLocks noGrp="1"/>
          </p:cNvSpPr>
          <p:nvPr>
            <p:ph type="sldNum" sz="quarter" idx="12"/>
          </p:nvPr>
        </p:nvSpPr>
        <p:spPr/>
        <p:txBody>
          <a:bodyPr/>
          <a:lstStyle/>
          <a:p>
            <a:fld id="{CF181E07-ED65-4F16-BF2A-2D89DBE46C0C}" type="slidenum">
              <a:rPr lang="en-IN" smtClean="0"/>
              <a:t>‹#›</a:t>
            </a:fld>
            <a:endParaRPr lang="en-IN"/>
          </a:p>
        </p:txBody>
      </p:sp>
    </p:spTree>
    <p:extLst>
      <p:ext uri="{BB962C8B-B14F-4D97-AF65-F5344CB8AC3E}">
        <p14:creationId xmlns:p14="http://schemas.microsoft.com/office/powerpoint/2010/main" val="134878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2FC1C1-71D9-B046-6783-A698326A58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1D6F05-0267-59C0-428E-61B2C0DF08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8032FE-C09C-EF5A-076F-7A7CD721543B}"/>
              </a:ext>
            </a:extLst>
          </p:cNvPr>
          <p:cNvSpPr>
            <a:spLocks noGrp="1"/>
          </p:cNvSpPr>
          <p:nvPr>
            <p:ph type="dt" sz="half" idx="10"/>
          </p:nvPr>
        </p:nvSpPr>
        <p:spPr/>
        <p:txBody>
          <a:bodyPr/>
          <a:lstStyle/>
          <a:p>
            <a:fld id="{D8312534-ACBE-4A53-8B78-33FBCB557462}" type="datetimeFigureOut">
              <a:rPr lang="en-IN" smtClean="0"/>
              <a:t>31-08-2022</a:t>
            </a:fld>
            <a:endParaRPr lang="en-IN"/>
          </a:p>
        </p:txBody>
      </p:sp>
      <p:sp>
        <p:nvSpPr>
          <p:cNvPr id="5" name="Footer Placeholder 4">
            <a:extLst>
              <a:ext uri="{FF2B5EF4-FFF2-40B4-BE49-F238E27FC236}">
                <a16:creationId xmlns:a16="http://schemas.microsoft.com/office/drawing/2014/main" id="{98E42793-6141-5BF8-BE54-0F933A5D3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7F2AA3-BAEF-9305-D843-67700E1A812D}"/>
              </a:ext>
            </a:extLst>
          </p:cNvPr>
          <p:cNvSpPr>
            <a:spLocks noGrp="1"/>
          </p:cNvSpPr>
          <p:nvPr>
            <p:ph type="sldNum" sz="quarter" idx="12"/>
          </p:nvPr>
        </p:nvSpPr>
        <p:spPr/>
        <p:txBody>
          <a:bodyPr/>
          <a:lstStyle/>
          <a:p>
            <a:fld id="{CF181E07-ED65-4F16-BF2A-2D89DBE46C0C}" type="slidenum">
              <a:rPr lang="en-IN" smtClean="0"/>
              <a:t>‹#›</a:t>
            </a:fld>
            <a:endParaRPr lang="en-IN"/>
          </a:p>
        </p:txBody>
      </p:sp>
    </p:spTree>
    <p:extLst>
      <p:ext uri="{BB962C8B-B14F-4D97-AF65-F5344CB8AC3E}">
        <p14:creationId xmlns:p14="http://schemas.microsoft.com/office/powerpoint/2010/main" val="3193117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CC7B-3E8B-9903-DD1D-AEB1FDE6D6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16181A-DEB6-8D8B-14F5-B5F40730F7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879672-735D-65D6-4F59-8A2DC13F6A5E}"/>
              </a:ext>
            </a:extLst>
          </p:cNvPr>
          <p:cNvSpPr>
            <a:spLocks noGrp="1"/>
          </p:cNvSpPr>
          <p:nvPr>
            <p:ph type="dt" sz="half" idx="10"/>
          </p:nvPr>
        </p:nvSpPr>
        <p:spPr/>
        <p:txBody>
          <a:bodyPr/>
          <a:lstStyle/>
          <a:p>
            <a:fld id="{D8312534-ACBE-4A53-8B78-33FBCB557462}" type="datetimeFigureOut">
              <a:rPr lang="en-IN" smtClean="0"/>
              <a:t>31-08-2022</a:t>
            </a:fld>
            <a:endParaRPr lang="en-IN"/>
          </a:p>
        </p:txBody>
      </p:sp>
      <p:sp>
        <p:nvSpPr>
          <p:cNvPr id="5" name="Footer Placeholder 4">
            <a:extLst>
              <a:ext uri="{FF2B5EF4-FFF2-40B4-BE49-F238E27FC236}">
                <a16:creationId xmlns:a16="http://schemas.microsoft.com/office/drawing/2014/main" id="{9A1A2756-010B-00A0-903A-3FC22B3919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93FCA-8C3F-FA71-2C78-4E7D96E9BFC3}"/>
              </a:ext>
            </a:extLst>
          </p:cNvPr>
          <p:cNvSpPr>
            <a:spLocks noGrp="1"/>
          </p:cNvSpPr>
          <p:nvPr>
            <p:ph type="sldNum" sz="quarter" idx="12"/>
          </p:nvPr>
        </p:nvSpPr>
        <p:spPr/>
        <p:txBody>
          <a:bodyPr/>
          <a:lstStyle/>
          <a:p>
            <a:fld id="{CF181E07-ED65-4F16-BF2A-2D89DBE46C0C}" type="slidenum">
              <a:rPr lang="en-IN" smtClean="0"/>
              <a:t>‹#›</a:t>
            </a:fld>
            <a:endParaRPr lang="en-IN"/>
          </a:p>
        </p:txBody>
      </p:sp>
    </p:spTree>
    <p:extLst>
      <p:ext uri="{BB962C8B-B14F-4D97-AF65-F5344CB8AC3E}">
        <p14:creationId xmlns:p14="http://schemas.microsoft.com/office/powerpoint/2010/main" val="2432794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8861-5F26-ECFA-6999-1CCE818331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C114E7-A4BD-CBB1-5056-586EA3323C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406DEE-84CD-24A3-3F47-6D082F9ABB2C}"/>
              </a:ext>
            </a:extLst>
          </p:cNvPr>
          <p:cNvSpPr>
            <a:spLocks noGrp="1"/>
          </p:cNvSpPr>
          <p:nvPr>
            <p:ph type="dt" sz="half" idx="10"/>
          </p:nvPr>
        </p:nvSpPr>
        <p:spPr/>
        <p:txBody>
          <a:bodyPr/>
          <a:lstStyle/>
          <a:p>
            <a:fld id="{D8312534-ACBE-4A53-8B78-33FBCB557462}" type="datetimeFigureOut">
              <a:rPr lang="en-IN" smtClean="0"/>
              <a:t>31-08-2022</a:t>
            </a:fld>
            <a:endParaRPr lang="en-IN"/>
          </a:p>
        </p:txBody>
      </p:sp>
      <p:sp>
        <p:nvSpPr>
          <p:cNvPr id="5" name="Footer Placeholder 4">
            <a:extLst>
              <a:ext uri="{FF2B5EF4-FFF2-40B4-BE49-F238E27FC236}">
                <a16:creationId xmlns:a16="http://schemas.microsoft.com/office/drawing/2014/main" id="{20F6BEF4-A2E0-F6F6-40A2-3EFAFD76EF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CD051F-EBE1-ABB0-B23F-9F428BC8972B}"/>
              </a:ext>
            </a:extLst>
          </p:cNvPr>
          <p:cNvSpPr>
            <a:spLocks noGrp="1"/>
          </p:cNvSpPr>
          <p:nvPr>
            <p:ph type="sldNum" sz="quarter" idx="12"/>
          </p:nvPr>
        </p:nvSpPr>
        <p:spPr/>
        <p:txBody>
          <a:bodyPr/>
          <a:lstStyle/>
          <a:p>
            <a:fld id="{CF181E07-ED65-4F16-BF2A-2D89DBE46C0C}" type="slidenum">
              <a:rPr lang="en-IN" smtClean="0"/>
              <a:t>‹#›</a:t>
            </a:fld>
            <a:endParaRPr lang="en-IN"/>
          </a:p>
        </p:txBody>
      </p:sp>
    </p:spTree>
    <p:extLst>
      <p:ext uri="{BB962C8B-B14F-4D97-AF65-F5344CB8AC3E}">
        <p14:creationId xmlns:p14="http://schemas.microsoft.com/office/powerpoint/2010/main" val="568460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390F8-9E09-52D9-538A-B3197F8526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217E9B-FC29-2BA4-05B4-AC3C414C38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0B3F35-5993-960D-B539-DE6EC9204D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254104-A27E-4F72-7642-3F8E8AD77CAE}"/>
              </a:ext>
            </a:extLst>
          </p:cNvPr>
          <p:cNvSpPr>
            <a:spLocks noGrp="1"/>
          </p:cNvSpPr>
          <p:nvPr>
            <p:ph type="dt" sz="half" idx="10"/>
          </p:nvPr>
        </p:nvSpPr>
        <p:spPr/>
        <p:txBody>
          <a:bodyPr/>
          <a:lstStyle/>
          <a:p>
            <a:fld id="{D8312534-ACBE-4A53-8B78-33FBCB557462}" type="datetimeFigureOut">
              <a:rPr lang="en-IN" smtClean="0"/>
              <a:t>31-08-2022</a:t>
            </a:fld>
            <a:endParaRPr lang="en-IN"/>
          </a:p>
        </p:txBody>
      </p:sp>
      <p:sp>
        <p:nvSpPr>
          <p:cNvPr id="6" name="Footer Placeholder 5">
            <a:extLst>
              <a:ext uri="{FF2B5EF4-FFF2-40B4-BE49-F238E27FC236}">
                <a16:creationId xmlns:a16="http://schemas.microsoft.com/office/drawing/2014/main" id="{7543912F-DA1E-7B43-7611-D08B746C83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68DDF6-ABEA-8EBB-085F-5CAC4EB29285}"/>
              </a:ext>
            </a:extLst>
          </p:cNvPr>
          <p:cNvSpPr>
            <a:spLocks noGrp="1"/>
          </p:cNvSpPr>
          <p:nvPr>
            <p:ph type="sldNum" sz="quarter" idx="12"/>
          </p:nvPr>
        </p:nvSpPr>
        <p:spPr/>
        <p:txBody>
          <a:bodyPr/>
          <a:lstStyle/>
          <a:p>
            <a:fld id="{CF181E07-ED65-4F16-BF2A-2D89DBE46C0C}" type="slidenum">
              <a:rPr lang="en-IN" smtClean="0"/>
              <a:t>‹#›</a:t>
            </a:fld>
            <a:endParaRPr lang="en-IN"/>
          </a:p>
        </p:txBody>
      </p:sp>
    </p:spTree>
    <p:extLst>
      <p:ext uri="{BB962C8B-B14F-4D97-AF65-F5344CB8AC3E}">
        <p14:creationId xmlns:p14="http://schemas.microsoft.com/office/powerpoint/2010/main" val="94080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EBA10-C544-E651-9F53-1615D24B5C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41492C-D68B-DFB0-08A3-7B24F56696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58A6F8-59A8-A362-2132-032287FA78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29E31E-709B-A829-9325-3538B0AF75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0D9FB8-2FFE-5CE9-38A4-DA87568C36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6AB0E0-355D-51CC-F046-90959B60797F}"/>
              </a:ext>
            </a:extLst>
          </p:cNvPr>
          <p:cNvSpPr>
            <a:spLocks noGrp="1"/>
          </p:cNvSpPr>
          <p:nvPr>
            <p:ph type="dt" sz="half" idx="10"/>
          </p:nvPr>
        </p:nvSpPr>
        <p:spPr/>
        <p:txBody>
          <a:bodyPr/>
          <a:lstStyle/>
          <a:p>
            <a:fld id="{D8312534-ACBE-4A53-8B78-33FBCB557462}" type="datetimeFigureOut">
              <a:rPr lang="en-IN" smtClean="0"/>
              <a:t>31-08-2022</a:t>
            </a:fld>
            <a:endParaRPr lang="en-IN"/>
          </a:p>
        </p:txBody>
      </p:sp>
      <p:sp>
        <p:nvSpPr>
          <p:cNvPr id="8" name="Footer Placeholder 7">
            <a:extLst>
              <a:ext uri="{FF2B5EF4-FFF2-40B4-BE49-F238E27FC236}">
                <a16:creationId xmlns:a16="http://schemas.microsoft.com/office/drawing/2014/main" id="{7A5A7D6E-403A-85E4-B78D-A3DBAD9FF3A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46BCCD-AB6C-CF8F-4B4B-4B89C6393DC0}"/>
              </a:ext>
            </a:extLst>
          </p:cNvPr>
          <p:cNvSpPr>
            <a:spLocks noGrp="1"/>
          </p:cNvSpPr>
          <p:nvPr>
            <p:ph type="sldNum" sz="quarter" idx="12"/>
          </p:nvPr>
        </p:nvSpPr>
        <p:spPr/>
        <p:txBody>
          <a:bodyPr/>
          <a:lstStyle/>
          <a:p>
            <a:fld id="{CF181E07-ED65-4F16-BF2A-2D89DBE46C0C}" type="slidenum">
              <a:rPr lang="en-IN" smtClean="0"/>
              <a:t>‹#›</a:t>
            </a:fld>
            <a:endParaRPr lang="en-IN"/>
          </a:p>
        </p:txBody>
      </p:sp>
    </p:spTree>
    <p:extLst>
      <p:ext uri="{BB962C8B-B14F-4D97-AF65-F5344CB8AC3E}">
        <p14:creationId xmlns:p14="http://schemas.microsoft.com/office/powerpoint/2010/main" val="3900373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8CB3-439D-E8E8-4EB9-1D8F320282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EDCB01-EC3D-42C6-1218-53597FA1F721}"/>
              </a:ext>
            </a:extLst>
          </p:cNvPr>
          <p:cNvSpPr>
            <a:spLocks noGrp="1"/>
          </p:cNvSpPr>
          <p:nvPr>
            <p:ph type="dt" sz="half" idx="10"/>
          </p:nvPr>
        </p:nvSpPr>
        <p:spPr/>
        <p:txBody>
          <a:bodyPr/>
          <a:lstStyle/>
          <a:p>
            <a:fld id="{D8312534-ACBE-4A53-8B78-33FBCB557462}" type="datetimeFigureOut">
              <a:rPr lang="en-IN" smtClean="0"/>
              <a:t>31-08-2022</a:t>
            </a:fld>
            <a:endParaRPr lang="en-IN"/>
          </a:p>
        </p:txBody>
      </p:sp>
      <p:sp>
        <p:nvSpPr>
          <p:cNvPr id="4" name="Footer Placeholder 3">
            <a:extLst>
              <a:ext uri="{FF2B5EF4-FFF2-40B4-BE49-F238E27FC236}">
                <a16:creationId xmlns:a16="http://schemas.microsoft.com/office/drawing/2014/main" id="{D1A270E5-8B2E-4DF2-9D89-B48A2B4E4C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E115A5-78FD-DF5C-7130-BEF73E953F2C}"/>
              </a:ext>
            </a:extLst>
          </p:cNvPr>
          <p:cNvSpPr>
            <a:spLocks noGrp="1"/>
          </p:cNvSpPr>
          <p:nvPr>
            <p:ph type="sldNum" sz="quarter" idx="12"/>
          </p:nvPr>
        </p:nvSpPr>
        <p:spPr/>
        <p:txBody>
          <a:bodyPr/>
          <a:lstStyle/>
          <a:p>
            <a:fld id="{CF181E07-ED65-4F16-BF2A-2D89DBE46C0C}" type="slidenum">
              <a:rPr lang="en-IN" smtClean="0"/>
              <a:t>‹#›</a:t>
            </a:fld>
            <a:endParaRPr lang="en-IN"/>
          </a:p>
        </p:txBody>
      </p:sp>
    </p:spTree>
    <p:extLst>
      <p:ext uri="{BB962C8B-B14F-4D97-AF65-F5344CB8AC3E}">
        <p14:creationId xmlns:p14="http://schemas.microsoft.com/office/powerpoint/2010/main" val="4149897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A08FF8-58A5-9603-F7F7-01F865F5EFD0}"/>
              </a:ext>
            </a:extLst>
          </p:cNvPr>
          <p:cNvSpPr>
            <a:spLocks noGrp="1"/>
          </p:cNvSpPr>
          <p:nvPr>
            <p:ph type="dt" sz="half" idx="10"/>
          </p:nvPr>
        </p:nvSpPr>
        <p:spPr/>
        <p:txBody>
          <a:bodyPr/>
          <a:lstStyle/>
          <a:p>
            <a:fld id="{D8312534-ACBE-4A53-8B78-33FBCB557462}" type="datetimeFigureOut">
              <a:rPr lang="en-IN" smtClean="0"/>
              <a:t>31-08-2022</a:t>
            </a:fld>
            <a:endParaRPr lang="en-IN"/>
          </a:p>
        </p:txBody>
      </p:sp>
      <p:sp>
        <p:nvSpPr>
          <p:cNvPr id="3" name="Footer Placeholder 2">
            <a:extLst>
              <a:ext uri="{FF2B5EF4-FFF2-40B4-BE49-F238E27FC236}">
                <a16:creationId xmlns:a16="http://schemas.microsoft.com/office/drawing/2014/main" id="{CFD8D18A-F153-93EC-202B-97A7870B87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54AB72-3850-0E86-B05F-0CA248539B78}"/>
              </a:ext>
            </a:extLst>
          </p:cNvPr>
          <p:cNvSpPr>
            <a:spLocks noGrp="1"/>
          </p:cNvSpPr>
          <p:nvPr>
            <p:ph type="sldNum" sz="quarter" idx="12"/>
          </p:nvPr>
        </p:nvSpPr>
        <p:spPr/>
        <p:txBody>
          <a:bodyPr/>
          <a:lstStyle/>
          <a:p>
            <a:fld id="{CF181E07-ED65-4F16-BF2A-2D89DBE46C0C}" type="slidenum">
              <a:rPr lang="en-IN" smtClean="0"/>
              <a:t>‹#›</a:t>
            </a:fld>
            <a:endParaRPr lang="en-IN"/>
          </a:p>
        </p:txBody>
      </p:sp>
    </p:spTree>
    <p:extLst>
      <p:ext uri="{BB962C8B-B14F-4D97-AF65-F5344CB8AC3E}">
        <p14:creationId xmlns:p14="http://schemas.microsoft.com/office/powerpoint/2010/main" val="1702099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471F-983C-092E-50D1-6EFF44D14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3AE5B1-9957-22CF-D3F0-990D80E06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B91E4B-C4CB-0A13-4876-4893D3047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A964C9-8A68-A8DA-9834-F1ED136BEF16}"/>
              </a:ext>
            </a:extLst>
          </p:cNvPr>
          <p:cNvSpPr>
            <a:spLocks noGrp="1"/>
          </p:cNvSpPr>
          <p:nvPr>
            <p:ph type="dt" sz="half" idx="10"/>
          </p:nvPr>
        </p:nvSpPr>
        <p:spPr/>
        <p:txBody>
          <a:bodyPr/>
          <a:lstStyle/>
          <a:p>
            <a:fld id="{D8312534-ACBE-4A53-8B78-33FBCB557462}" type="datetimeFigureOut">
              <a:rPr lang="en-IN" smtClean="0"/>
              <a:t>31-08-2022</a:t>
            </a:fld>
            <a:endParaRPr lang="en-IN"/>
          </a:p>
        </p:txBody>
      </p:sp>
      <p:sp>
        <p:nvSpPr>
          <p:cNvPr id="6" name="Footer Placeholder 5">
            <a:extLst>
              <a:ext uri="{FF2B5EF4-FFF2-40B4-BE49-F238E27FC236}">
                <a16:creationId xmlns:a16="http://schemas.microsoft.com/office/drawing/2014/main" id="{E643D867-EB8C-A4C0-15C9-6E01454F56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3B512A-B471-3E55-F379-77EE22E8D4A8}"/>
              </a:ext>
            </a:extLst>
          </p:cNvPr>
          <p:cNvSpPr>
            <a:spLocks noGrp="1"/>
          </p:cNvSpPr>
          <p:nvPr>
            <p:ph type="sldNum" sz="quarter" idx="12"/>
          </p:nvPr>
        </p:nvSpPr>
        <p:spPr/>
        <p:txBody>
          <a:bodyPr/>
          <a:lstStyle/>
          <a:p>
            <a:fld id="{CF181E07-ED65-4F16-BF2A-2D89DBE46C0C}" type="slidenum">
              <a:rPr lang="en-IN" smtClean="0"/>
              <a:t>‹#›</a:t>
            </a:fld>
            <a:endParaRPr lang="en-IN"/>
          </a:p>
        </p:txBody>
      </p:sp>
    </p:spTree>
    <p:extLst>
      <p:ext uri="{BB962C8B-B14F-4D97-AF65-F5344CB8AC3E}">
        <p14:creationId xmlns:p14="http://schemas.microsoft.com/office/powerpoint/2010/main" val="3620116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039E7-68C3-6CDD-0429-4000B72F84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FAB2B3-4B1B-A6CF-6328-63BDBB957F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CF0928-591A-0F87-2499-D0F30F9F9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BC85A-6559-2460-FF38-547A0CB4CB75}"/>
              </a:ext>
            </a:extLst>
          </p:cNvPr>
          <p:cNvSpPr>
            <a:spLocks noGrp="1"/>
          </p:cNvSpPr>
          <p:nvPr>
            <p:ph type="dt" sz="half" idx="10"/>
          </p:nvPr>
        </p:nvSpPr>
        <p:spPr/>
        <p:txBody>
          <a:bodyPr/>
          <a:lstStyle/>
          <a:p>
            <a:fld id="{D8312534-ACBE-4A53-8B78-33FBCB557462}" type="datetimeFigureOut">
              <a:rPr lang="en-IN" smtClean="0"/>
              <a:t>31-08-2022</a:t>
            </a:fld>
            <a:endParaRPr lang="en-IN"/>
          </a:p>
        </p:txBody>
      </p:sp>
      <p:sp>
        <p:nvSpPr>
          <p:cNvPr id="6" name="Footer Placeholder 5">
            <a:extLst>
              <a:ext uri="{FF2B5EF4-FFF2-40B4-BE49-F238E27FC236}">
                <a16:creationId xmlns:a16="http://schemas.microsoft.com/office/drawing/2014/main" id="{3772BFB5-42AB-D04B-4D97-7BBBFC9743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0AD8CA-6BDB-7526-6433-BF9A6410855E}"/>
              </a:ext>
            </a:extLst>
          </p:cNvPr>
          <p:cNvSpPr>
            <a:spLocks noGrp="1"/>
          </p:cNvSpPr>
          <p:nvPr>
            <p:ph type="sldNum" sz="quarter" idx="12"/>
          </p:nvPr>
        </p:nvSpPr>
        <p:spPr/>
        <p:txBody>
          <a:bodyPr/>
          <a:lstStyle/>
          <a:p>
            <a:fld id="{CF181E07-ED65-4F16-BF2A-2D89DBE46C0C}" type="slidenum">
              <a:rPr lang="en-IN" smtClean="0"/>
              <a:t>‹#›</a:t>
            </a:fld>
            <a:endParaRPr lang="en-IN"/>
          </a:p>
        </p:txBody>
      </p:sp>
    </p:spTree>
    <p:extLst>
      <p:ext uri="{BB962C8B-B14F-4D97-AF65-F5344CB8AC3E}">
        <p14:creationId xmlns:p14="http://schemas.microsoft.com/office/powerpoint/2010/main" val="386171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254B38-20C2-D63E-8B86-F7EC57118C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B598BC-6221-1D13-04E2-33F7191973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0945AB-3AE3-6383-2375-6151411AE6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12534-ACBE-4A53-8B78-33FBCB557462}" type="datetimeFigureOut">
              <a:rPr lang="en-IN" smtClean="0"/>
              <a:t>31-08-2022</a:t>
            </a:fld>
            <a:endParaRPr lang="en-IN"/>
          </a:p>
        </p:txBody>
      </p:sp>
      <p:sp>
        <p:nvSpPr>
          <p:cNvPr id="5" name="Footer Placeholder 4">
            <a:extLst>
              <a:ext uri="{FF2B5EF4-FFF2-40B4-BE49-F238E27FC236}">
                <a16:creationId xmlns:a16="http://schemas.microsoft.com/office/drawing/2014/main" id="{D7AB847D-9CB0-1554-C8B1-ACB0F8F48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9B7013-962F-3824-C54A-FE0DA12EB3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81E07-ED65-4F16-BF2A-2D89DBE46C0C}" type="slidenum">
              <a:rPr lang="en-IN" smtClean="0"/>
              <a:t>‹#›</a:t>
            </a:fld>
            <a:endParaRPr lang="en-IN"/>
          </a:p>
        </p:txBody>
      </p:sp>
    </p:spTree>
    <p:extLst>
      <p:ext uri="{BB962C8B-B14F-4D97-AF65-F5344CB8AC3E}">
        <p14:creationId xmlns:p14="http://schemas.microsoft.com/office/powerpoint/2010/main" val="1542256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2104-E430-10B7-03FD-89843604BD3D}"/>
              </a:ext>
            </a:extLst>
          </p:cNvPr>
          <p:cNvSpPr>
            <a:spLocks noGrp="1"/>
          </p:cNvSpPr>
          <p:nvPr>
            <p:ph type="ctrTitle"/>
          </p:nvPr>
        </p:nvSpPr>
        <p:spPr/>
        <p:txBody>
          <a:bodyPr/>
          <a:lstStyle/>
          <a:p>
            <a:r>
              <a:rPr lang="en-IN" dirty="0"/>
              <a:t>Housing price prediction</a:t>
            </a:r>
          </a:p>
        </p:txBody>
      </p:sp>
      <p:sp>
        <p:nvSpPr>
          <p:cNvPr id="3" name="Subtitle 2">
            <a:extLst>
              <a:ext uri="{FF2B5EF4-FFF2-40B4-BE49-F238E27FC236}">
                <a16:creationId xmlns:a16="http://schemas.microsoft.com/office/drawing/2014/main" id="{01BA91CB-242C-9342-EE74-74A3001DCDBD}"/>
              </a:ext>
            </a:extLst>
          </p:cNvPr>
          <p:cNvSpPr>
            <a:spLocks noGrp="1"/>
          </p:cNvSpPr>
          <p:nvPr>
            <p:ph type="subTitle" idx="1"/>
          </p:nvPr>
        </p:nvSpPr>
        <p:spPr/>
        <p:txBody>
          <a:bodyPr/>
          <a:lstStyle/>
          <a:p>
            <a:r>
              <a:rPr lang="en-IN" dirty="0" err="1"/>
              <a:t>Lalbiakzauva</a:t>
            </a:r>
            <a:endParaRPr lang="en-IN" dirty="0"/>
          </a:p>
        </p:txBody>
      </p:sp>
    </p:spTree>
    <p:extLst>
      <p:ext uri="{BB962C8B-B14F-4D97-AF65-F5344CB8AC3E}">
        <p14:creationId xmlns:p14="http://schemas.microsoft.com/office/powerpoint/2010/main" val="275690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091885-42C2-4108-FB80-5FBE3E7DB194}"/>
              </a:ext>
            </a:extLst>
          </p:cNvPr>
          <p:cNvSpPr>
            <a:spLocks noGrp="1"/>
          </p:cNvSpPr>
          <p:nvPr>
            <p:ph idx="1"/>
          </p:nvPr>
        </p:nvSpPr>
        <p:spPr/>
        <p:txBody>
          <a:bodyPr>
            <a:normAutofit/>
          </a:bodyPr>
          <a:lstStyle/>
          <a:p>
            <a:pPr algn="just"/>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Although overall quality has a high correlation, most of the houses are not rated 10 out of 10, but 5, 6 and 7 out of 10.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houses do not have a very large gross living area. This may be because people do not want to spend extra money when they can live with a moderately large gross living area.</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Most houses accommodate only 2 cars followed by 1, 3 and 0 cars. Only very few accommodate 4 cars. It would be best to invest in a house which can accommodate at least 1 car.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Many full bathrooms are actually not necessary for most households since most families can live with 1 or 2 full bathrooms.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600" dirty="0"/>
          </a:p>
        </p:txBody>
      </p:sp>
    </p:spTree>
    <p:extLst>
      <p:ext uri="{BB962C8B-B14F-4D97-AF65-F5344CB8AC3E}">
        <p14:creationId xmlns:p14="http://schemas.microsoft.com/office/powerpoint/2010/main" val="376798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38D21-32A7-37F3-B84A-FC6317878CA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8F290A3-5AF4-8915-2883-1B66E2936595}"/>
              </a:ext>
            </a:extLst>
          </p:cNvPr>
          <p:cNvSpPr>
            <a:spLocks noGrp="1"/>
          </p:cNvSpPr>
          <p:nvPr>
            <p:ph idx="1"/>
          </p:nvPr>
        </p:nvSpPr>
        <p:spPr/>
        <p:txBody>
          <a:bodyPr>
            <a:normAutofit/>
          </a:bodyPr>
          <a:lstStyle/>
          <a:p>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the analysis of the given dataset, we can conclude that the sale price of houses depends on various factors like – how big the house is, how many bathrooms it has, how big is the garage, does it has a fireplace, how large is the porch, etc. Among different algorithms, </a:t>
            </a:r>
            <a:r>
              <a:rPr lang="en-IN" sz="2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XGBoost</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Regressor works best for this dataset and gives an accuracy of 89.61%.</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3600" dirty="0"/>
          </a:p>
        </p:txBody>
      </p:sp>
    </p:spTree>
    <p:extLst>
      <p:ext uri="{BB962C8B-B14F-4D97-AF65-F5344CB8AC3E}">
        <p14:creationId xmlns:p14="http://schemas.microsoft.com/office/powerpoint/2010/main" val="1243665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680E-98C8-0627-566A-40E8A412312B}"/>
              </a:ext>
            </a:extLst>
          </p:cNvPr>
          <p:cNvSpPr>
            <a:spLocks noGrp="1"/>
          </p:cNvSpPr>
          <p:nvPr>
            <p:ph type="title"/>
          </p:nvPr>
        </p:nvSpPr>
        <p:spPr/>
        <p:txBody>
          <a:bodyPr/>
          <a:lstStyle/>
          <a:p>
            <a:r>
              <a:rPr lang="en-IN" b="1"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40117BD-DEA5-7F05-D561-3643A5BFED4B}"/>
              </a:ext>
            </a:extLst>
          </p:cNvPr>
          <p:cNvSpPr>
            <a:spLocks noGrp="1"/>
          </p:cNvSpPr>
          <p:nvPr>
            <p:ph idx="1"/>
          </p:nvPr>
        </p:nvSpPr>
        <p:spPr/>
        <p:txBody>
          <a:bodyPr>
            <a:normAutofit/>
          </a:bodyPr>
          <a:lstStyle/>
          <a:p>
            <a:r>
              <a:rPr lang="en-IN" dirty="0"/>
              <a:t>Problem framing</a:t>
            </a:r>
          </a:p>
          <a:p>
            <a:pPr marL="457200" algn="just"/>
            <a:r>
              <a:rPr lang="en-IN" sz="2400" dirty="0">
                <a:effectLst/>
                <a:latin typeface="Calibri" panose="020F0502020204030204" pitchFamily="34" charset="0"/>
                <a:ea typeface="Calibri" panose="020F0502020204030204" pitchFamily="34" charset="0"/>
                <a:cs typeface="Times New Roman" panose="02020603050405020304" pitchFamily="18"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a:t>
            </a:r>
          </a:p>
          <a:p>
            <a:pPr marL="0" indent="0">
              <a:buNone/>
            </a:pPr>
            <a:endParaRPr lang="en-IN" dirty="0"/>
          </a:p>
        </p:txBody>
      </p:sp>
    </p:spTree>
    <p:extLst>
      <p:ext uri="{BB962C8B-B14F-4D97-AF65-F5344CB8AC3E}">
        <p14:creationId xmlns:p14="http://schemas.microsoft.com/office/powerpoint/2010/main" val="242894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9F716E-EC41-CD2B-3F82-E7E96BF9EF34}"/>
              </a:ext>
            </a:extLst>
          </p:cNvPr>
          <p:cNvSpPr>
            <a:spLocks noGrp="1"/>
          </p:cNvSpPr>
          <p:nvPr>
            <p:ph idx="1"/>
          </p:nvPr>
        </p:nvSpPr>
        <p:spPr/>
        <p:txBody>
          <a:bodyPr>
            <a:normAutofit fontScale="77500" lnSpcReduction="20000"/>
          </a:bodyPr>
          <a:lstStyle/>
          <a:p>
            <a:pPr marL="457200" algn="just"/>
            <a:r>
              <a:rPr lang="en-IN" sz="2800" dirty="0">
                <a:effectLst/>
                <a:latin typeface="Calibri" panose="020F0502020204030204" pitchFamily="34" charset="0"/>
                <a:ea typeface="Calibri" panose="020F0502020204030204" pitchFamily="34" charset="0"/>
                <a:cs typeface="Times New Roman" panose="02020603050405020304" pitchFamily="18" charset="0"/>
              </a:rPr>
              <a:t>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The company is looking at prospective properties to buy houses to enter the market. </a:t>
            </a:r>
          </a:p>
          <a:p>
            <a:pPr marL="457200" algn="just"/>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r>
              <a:rPr lang="en-IN" sz="2800" dirty="0">
                <a:effectLst/>
                <a:latin typeface="Calibri" panose="020F0502020204030204" pitchFamily="34" charset="0"/>
                <a:ea typeface="Calibri" panose="020F0502020204030204" pitchFamily="34" charset="0"/>
                <a:cs typeface="Times New Roman" panose="02020603050405020304" pitchFamily="18" charset="0"/>
              </a:rPr>
              <a:t>My task is to build a model using Machine Learning in order to predict the actual value of the prospective properties and decide whether to invest in them or not. For this, company wants to know:</a:t>
            </a:r>
          </a:p>
          <a:p>
            <a:pPr indent="0" algn="just">
              <a:buNone/>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Which variables are important to predict the price of variable? </a:t>
            </a:r>
          </a:p>
          <a:p>
            <a:pPr marL="800100" lvl="1" indent="-342900" algn="just">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How do these variables describe the price of the house?</a:t>
            </a:r>
          </a:p>
          <a:p>
            <a:endParaRPr lang="en-IN" dirty="0"/>
          </a:p>
        </p:txBody>
      </p:sp>
    </p:spTree>
    <p:extLst>
      <p:ext uri="{BB962C8B-B14F-4D97-AF65-F5344CB8AC3E}">
        <p14:creationId xmlns:p14="http://schemas.microsoft.com/office/powerpoint/2010/main" val="218329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FA9C-17A7-4C36-634B-B65215F5370E}"/>
              </a:ext>
            </a:extLst>
          </p:cNvPr>
          <p:cNvSpPr>
            <a:spLocks noGrp="1"/>
          </p:cNvSpPr>
          <p:nvPr>
            <p:ph type="title"/>
          </p:nvPr>
        </p:nvSpPr>
        <p:spPr/>
        <p:txBody>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Conceptual background of the domain problem: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ADD082F-A65F-51B5-4193-224B1003A005}"/>
              </a:ext>
            </a:extLst>
          </p:cNvPr>
          <p:cNvSpPr>
            <a:spLocks noGrp="1"/>
          </p:cNvSpPr>
          <p:nvPr>
            <p:ph idx="1"/>
          </p:nvPr>
        </p:nvSpPr>
        <p:spPr/>
        <p:txBody>
          <a:bodyPr>
            <a:normAutofit fontScale="92500"/>
          </a:bodyPr>
          <a:lstStyle/>
          <a:p>
            <a:pPr marL="342900" indent="-342900">
              <a:buFont typeface="+mj-lt"/>
              <a:buAutoNum type="arabicPeriod"/>
            </a:pPr>
            <a:r>
              <a:rPr lang="en-IN" sz="2400" b="1" dirty="0">
                <a:effectLst/>
                <a:latin typeface="Calibri" panose="020F0502020204030204" pitchFamily="34" charset="0"/>
                <a:ea typeface="Calibri" panose="020F0502020204030204" pitchFamily="34" charset="0"/>
                <a:cs typeface="Times New Roman" panose="02020603050405020304" pitchFamily="18" charset="0"/>
              </a:rPr>
              <a:t>Overall Quality: </a:t>
            </a:r>
            <a:r>
              <a:rPr lang="en-IN" sz="2400" dirty="0">
                <a:effectLst/>
                <a:latin typeface="Calibri" panose="020F0502020204030204" pitchFamily="34" charset="0"/>
                <a:ea typeface="Calibri" panose="020F0502020204030204" pitchFamily="34" charset="0"/>
                <a:cs typeface="Times New Roman" panose="02020603050405020304" pitchFamily="18" charset="0"/>
              </a:rPr>
              <a:t>This is the most important feature which affects the price of the house. More the ratings (out of 10), more value is added to the sale price of the house.</a:t>
            </a:r>
          </a:p>
          <a:p>
            <a:pPr marL="342900" lvl="0" indent="-342900" algn="just">
              <a:buFont typeface="+mj-lt"/>
              <a:buAutoNum type="arabicPeriod"/>
            </a:pPr>
            <a:r>
              <a:rPr lang="en-IN" sz="2400" b="1" dirty="0">
                <a:effectLst/>
                <a:latin typeface="Calibri" panose="020F0502020204030204" pitchFamily="34" charset="0"/>
                <a:ea typeface="Calibri" panose="020F0502020204030204" pitchFamily="34" charset="0"/>
                <a:cs typeface="Times New Roman" panose="02020603050405020304" pitchFamily="18" charset="0"/>
              </a:rPr>
              <a:t>Gross Living Area</a:t>
            </a:r>
            <a:r>
              <a:rPr lang="en-IN" sz="2400" dirty="0">
                <a:effectLst/>
                <a:latin typeface="Calibri" panose="020F0502020204030204" pitchFamily="34" charset="0"/>
                <a:ea typeface="Calibri" panose="020F0502020204030204" pitchFamily="34" charset="0"/>
                <a:cs typeface="Times New Roman" panose="02020603050405020304" pitchFamily="18" charset="0"/>
              </a:rPr>
              <a:t>: This contributes the 2</a:t>
            </a:r>
            <a:r>
              <a:rPr lang="en-IN" sz="24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IN" sz="2400" dirty="0">
                <a:effectLst/>
                <a:latin typeface="Calibri" panose="020F0502020204030204" pitchFamily="34" charset="0"/>
                <a:ea typeface="Calibri" panose="020F0502020204030204" pitchFamily="34" charset="0"/>
                <a:cs typeface="Times New Roman" panose="02020603050405020304" pitchFamily="18" charset="0"/>
              </a:rPr>
              <a:t> most and has positive correlation with the price. It is an important feature and contributes the most to the value of the house.</a:t>
            </a:r>
          </a:p>
          <a:p>
            <a:pPr marL="342900" lvl="0" indent="-342900" algn="just">
              <a:buFont typeface="+mj-lt"/>
              <a:buAutoNum type="arabicPeriod"/>
            </a:pPr>
            <a:r>
              <a:rPr lang="en-IN" sz="2400" b="1" dirty="0">
                <a:effectLst/>
                <a:latin typeface="Calibri" panose="020F0502020204030204" pitchFamily="34" charset="0"/>
                <a:ea typeface="Calibri" panose="020F0502020204030204" pitchFamily="34" charset="0"/>
                <a:cs typeface="Times New Roman" panose="02020603050405020304" pitchFamily="18" charset="0"/>
              </a:rPr>
              <a:t>Garage Cars/Area: </a:t>
            </a:r>
            <a:r>
              <a:rPr lang="en-IN" sz="2400" dirty="0">
                <a:effectLst/>
                <a:latin typeface="Calibri" panose="020F0502020204030204" pitchFamily="34" charset="0"/>
                <a:ea typeface="Calibri" panose="020F0502020204030204" pitchFamily="34" charset="0"/>
                <a:cs typeface="Times New Roman" panose="02020603050405020304" pitchFamily="18" charset="0"/>
              </a:rPr>
              <a:t>Most people give importance on the number of cars the garage can accommodate and this feature adds a huge value to the overall price.</a:t>
            </a:r>
          </a:p>
          <a:p>
            <a:pPr marL="342900" lvl="0" indent="-342900" algn="just">
              <a:buFont typeface="+mj-lt"/>
              <a:buAutoNum type="arabicPeriod"/>
            </a:pPr>
            <a:r>
              <a:rPr lang="en-IN" sz="2400" b="1" dirty="0">
                <a:effectLst/>
                <a:latin typeface="Calibri" panose="020F0502020204030204" pitchFamily="34" charset="0"/>
                <a:ea typeface="Calibri" panose="020F0502020204030204" pitchFamily="34" charset="0"/>
                <a:cs typeface="Times New Roman" panose="02020603050405020304" pitchFamily="18" charset="0"/>
              </a:rPr>
              <a:t>Total square feet of basement area: </a:t>
            </a:r>
            <a:r>
              <a:rPr lang="en-IN" sz="2400" dirty="0">
                <a:effectLst/>
                <a:latin typeface="Calibri" panose="020F0502020204030204" pitchFamily="34" charset="0"/>
                <a:ea typeface="Calibri" panose="020F0502020204030204" pitchFamily="34" charset="0"/>
                <a:cs typeface="Times New Roman" panose="02020603050405020304" pitchFamily="18" charset="0"/>
              </a:rPr>
              <a:t>The larger the basement area, more will be the price and this feature is among the top features which adds huge value to the house.</a:t>
            </a:r>
          </a:p>
          <a:p>
            <a:pPr marL="342900" lvl="0" indent="-342900" algn="just">
              <a:buFont typeface="+mj-lt"/>
              <a:buAutoNum type="arabicPeriod"/>
            </a:pPr>
            <a:r>
              <a:rPr lang="en-IN" sz="2400" b="1" dirty="0">
                <a:effectLst/>
                <a:latin typeface="Calibri" panose="020F0502020204030204" pitchFamily="34" charset="0"/>
                <a:ea typeface="Calibri" panose="020F0502020204030204" pitchFamily="34" charset="0"/>
                <a:cs typeface="Times New Roman" panose="02020603050405020304" pitchFamily="18" charset="0"/>
              </a:rPr>
              <a:t>Number of full bathrooms:</a:t>
            </a:r>
            <a:r>
              <a:rPr lang="en-IN" sz="2400" dirty="0">
                <a:effectLst/>
                <a:latin typeface="Calibri" panose="020F0502020204030204" pitchFamily="34" charset="0"/>
                <a:ea typeface="Calibri" panose="020F0502020204030204" pitchFamily="34" charset="0"/>
                <a:cs typeface="Times New Roman" panose="02020603050405020304" pitchFamily="18" charset="0"/>
              </a:rPr>
              <a:t> The larger the number of full bathrooms, more value will be added to the price.</a:t>
            </a:r>
          </a:p>
          <a:p>
            <a:pPr marL="342900" lvl="0" indent="-342900" algn="just">
              <a:buFont typeface="+mj-lt"/>
              <a:buAutoNum type="arabicPeriod"/>
            </a:pPr>
            <a:r>
              <a:rPr lang="en-IN" sz="2400" b="1" dirty="0">
                <a:effectLst/>
                <a:latin typeface="Calibri" panose="020F0502020204030204" pitchFamily="34" charset="0"/>
                <a:ea typeface="Calibri" panose="020F0502020204030204" pitchFamily="34" charset="0"/>
                <a:cs typeface="Times New Roman" panose="02020603050405020304" pitchFamily="18" charset="0"/>
              </a:rPr>
              <a:t>Open porch square feet:</a:t>
            </a:r>
            <a:r>
              <a:rPr lang="en-IN" sz="2400" dirty="0">
                <a:effectLst/>
                <a:latin typeface="Calibri" panose="020F0502020204030204" pitchFamily="34" charset="0"/>
                <a:ea typeface="Calibri" panose="020F0502020204030204" pitchFamily="34" charset="0"/>
                <a:cs typeface="Times New Roman" panose="02020603050405020304" pitchFamily="18" charset="0"/>
              </a:rPr>
              <a:t> Larger the area of the open porch, more will be the price of the house.</a:t>
            </a:r>
          </a:p>
          <a:p>
            <a:endParaRPr lang="en-IN" sz="3600" dirty="0"/>
          </a:p>
        </p:txBody>
      </p:sp>
    </p:spTree>
    <p:extLst>
      <p:ext uri="{BB962C8B-B14F-4D97-AF65-F5344CB8AC3E}">
        <p14:creationId xmlns:p14="http://schemas.microsoft.com/office/powerpoint/2010/main" val="218182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28553-31BE-8103-C30E-82FC10AD12E4}"/>
              </a:ext>
            </a:extLst>
          </p:cNvPr>
          <p:cNvSpPr>
            <a:spLocks noGrp="1"/>
          </p:cNvSpPr>
          <p:nvPr>
            <p:ph idx="1"/>
          </p:nvPr>
        </p:nvSpPr>
        <p:spPr>
          <a:xfrm>
            <a:off x="721895" y="394636"/>
            <a:ext cx="10631905" cy="5782327"/>
          </a:xfrm>
        </p:spPr>
        <p:txBody>
          <a:bodyPr>
            <a:normAutofit lnSpcReduction="10000"/>
          </a:bodyPr>
          <a:lstStyle/>
          <a:p>
            <a:pPr marL="342900" lvl="0" indent="-342900" algn="just">
              <a:buFont typeface="Symbol" panose="05050102010706020507" pitchFamily="18" charset="2"/>
              <a:buChar char=""/>
            </a:pPr>
            <a:r>
              <a:rPr lang="en-IN" sz="2400" b="1" dirty="0">
                <a:effectLst/>
                <a:latin typeface="Calibri" panose="020F0502020204030204" pitchFamily="34" charset="0"/>
                <a:ea typeface="Calibri" panose="020F0502020204030204" pitchFamily="34" charset="0"/>
                <a:cs typeface="Times New Roman" panose="02020603050405020304" pitchFamily="18" charset="0"/>
              </a:rPr>
              <a:t>Analytical problem framing: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6000"/>
              </a:lnSpc>
              <a:buFont typeface="+mj-lt"/>
              <a:buAutoNum type="arabicPeriod"/>
            </a:pPr>
            <a:r>
              <a:rPr lang="en-IN" sz="2400" b="1" dirty="0">
                <a:effectLst/>
                <a:latin typeface="Calibri" panose="020F0502020204030204" pitchFamily="34" charset="0"/>
                <a:ea typeface="Calibri" panose="020F0502020204030204" pitchFamily="34" charset="0"/>
                <a:cs typeface="Times New Roman" panose="02020603050405020304" pitchFamily="18" charset="0"/>
              </a:rPr>
              <a:t>Mathematical/Analytical Modelling of the Problem: </a:t>
            </a:r>
            <a:r>
              <a:rPr lang="en-IN" sz="2400" dirty="0">
                <a:effectLst/>
                <a:latin typeface="Calibri" panose="020F0502020204030204" pitchFamily="34" charset="0"/>
                <a:ea typeface="Calibri" panose="020F0502020204030204" pitchFamily="34" charset="0"/>
                <a:cs typeface="Times New Roman" panose="02020603050405020304" pitchFamily="18" charset="0"/>
              </a:rPr>
              <a:t>To model the problem, we need to apply some mathematical and statistical tools to the data. So, in order to do this, we need to:</a:t>
            </a:r>
          </a:p>
          <a:p>
            <a:pPr marL="800100" lvl="1" indent="-342900" algn="just">
              <a:lnSpc>
                <a:spcPct val="106000"/>
              </a:lnSpc>
              <a:buFont typeface="+mj-lt"/>
              <a:buAutoNum type="alphaLcParenR"/>
            </a:pPr>
            <a:r>
              <a:rPr lang="en-IN" dirty="0">
                <a:effectLst/>
                <a:latin typeface="Calibri" panose="020F0502020204030204" pitchFamily="34" charset="0"/>
                <a:ea typeface="Calibri" panose="020F0502020204030204" pitchFamily="34" charset="0"/>
                <a:cs typeface="Times New Roman" panose="02020603050405020304" pitchFamily="18" charset="0"/>
              </a:rPr>
              <a:t>Fill the missing values accordingly. If they are categorical, we can fill them with mode of the data. But in this project, applying our domain knowledge, I filled them with ‘None’ since filling null values to some rows with mode just does not make sense.</a:t>
            </a:r>
          </a:p>
          <a:p>
            <a:pPr marL="800100" lvl="1" indent="-342900" algn="just">
              <a:lnSpc>
                <a:spcPct val="106000"/>
              </a:lnSpc>
              <a:buFont typeface="+mj-lt"/>
              <a:buAutoNum type="alphaLcParenR"/>
            </a:pPr>
            <a:r>
              <a:rPr lang="en-IN" dirty="0">
                <a:effectLst/>
                <a:latin typeface="Calibri" panose="020F0502020204030204" pitchFamily="34" charset="0"/>
                <a:ea typeface="Calibri" panose="020F0502020204030204" pitchFamily="34" charset="0"/>
                <a:cs typeface="Times New Roman" panose="02020603050405020304" pitchFamily="18" charset="0"/>
              </a:rPr>
              <a:t>Transforming the variables is the next step. Since the values are diverse which makes it difficult for our model to work on, I used Power Transform so that our data looks normally distributed. We need to have a normal distribution so that our model works best.</a:t>
            </a:r>
          </a:p>
          <a:p>
            <a:pPr marL="800100" lvl="1" indent="-342900" algn="just">
              <a:lnSpc>
                <a:spcPct val="106000"/>
              </a:lnSpc>
              <a:buFont typeface="+mj-lt"/>
              <a:buAutoNum type="alphaLcParenR"/>
            </a:pPr>
            <a:r>
              <a:rPr lang="en-IN" dirty="0">
                <a:effectLst/>
                <a:latin typeface="Calibri" panose="020F0502020204030204" pitchFamily="34" charset="0"/>
                <a:ea typeface="Calibri" panose="020F0502020204030204" pitchFamily="34" charset="0"/>
                <a:cs typeface="Times New Roman" panose="02020603050405020304" pitchFamily="18" charset="0"/>
              </a:rPr>
              <a:t>Encoding the categorical data is the next step since the machine does not understand object type data and only understands numbers.</a:t>
            </a:r>
          </a:p>
          <a:p>
            <a:pPr marL="800100" lvl="1" indent="-342900" algn="just">
              <a:lnSpc>
                <a:spcPct val="106000"/>
              </a:lnSpc>
              <a:spcAft>
                <a:spcPts val="800"/>
              </a:spcAft>
              <a:buFont typeface="+mj-lt"/>
              <a:buAutoNum type="alphaLcParenR"/>
            </a:pPr>
            <a:r>
              <a:rPr lang="en-IN" dirty="0">
                <a:effectLst/>
                <a:latin typeface="Calibri" panose="020F0502020204030204" pitchFamily="34" charset="0"/>
                <a:ea typeface="Calibri" panose="020F0502020204030204" pitchFamily="34" charset="0"/>
                <a:cs typeface="Times New Roman" panose="02020603050405020304" pitchFamily="18" charset="0"/>
              </a:rPr>
              <a:t>We then need to scale the data and we are ready to build our model.</a:t>
            </a:r>
          </a:p>
        </p:txBody>
      </p:sp>
    </p:spTree>
    <p:extLst>
      <p:ext uri="{BB962C8B-B14F-4D97-AF65-F5344CB8AC3E}">
        <p14:creationId xmlns:p14="http://schemas.microsoft.com/office/powerpoint/2010/main" val="342106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0C8D0-161F-76C2-A67E-CF6506C70A6E}"/>
              </a:ext>
            </a:extLst>
          </p:cNvPr>
          <p:cNvSpPr>
            <a:spLocks noGrp="1"/>
          </p:cNvSpPr>
          <p:nvPr>
            <p:ph idx="1"/>
          </p:nvPr>
        </p:nvSpPr>
        <p:spPr>
          <a:xfrm>
            <a:off x="625642" y="423512"/>
            <a:ext cx="10728158" cy="5753451"/>
          </a:xfrm>
        </p:spPr>
        <p:txBody>
          <a:bodyPr/>
          <a:lstStyle/>
          <a:p>
            <a:pPr marL="0" lvl="0" indent="0" algn="just">
              <a:buNone/>
            </a:pPr>
            <a:r>
              <a:rPr lang="en-IN" sz="2400" b="1" dirty="0">
                <a:latin typeface="Calibri" panose="020F0502020204030204" pitchFamily="34" charset="0"/>
                <a:ea typeface="Calibri" panose="020F0502020204030204" pitchFamily="34" charset="0"/>
                <a:cs typeface="Times New Roman" panose="02020603050405020304" pitchFamily="18" charset="0"/>
              </a:rPr>
              <a:t>2. Data </a:t>
            </a:r>
            <a:r>
              <a:rPr lang="en-IN" sz="2400" b="1" dirty="0" err="1">
                <a:latin typeface="Calibri" panose="020F0502020204030204" pitchFamily="34" charset="0"/>
                <a:ea typeface="Calibri" panose="020F0502020204030204" pitchFamily="34" charset="0"/>
                <a:cs typeface="Times New Roman" panose="02020603050405020304" pitchFamily="18" charset="0"/>
              </a:rPr>
              <a:t>preprocessing</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buFont typeface="+mj-lt"/>
              <a:buAutoNum type="alphaLcParenR"/>
            </a:pPr>
            <a:r>
              <a:rPr lang="en-IN" sz="2800" dirty="0">
                <a:effectLst/>
                <a:latin typeface="Calibri" panose="020F0502020204030204" pitchFamily="34" charset="0"/>
                <a:ea typeface="Calibri" panose="020F0502020204030204" pitchFamily="34" charset="0"/>
                <a:cs typeface="Times New Roman" panose="02020603050405020304" pitchFamily="18" charset="0"/>
              </a:rPr>
              <a:t>Missing values are filled accordingly. If they are categorical, they are filled with ‘None’; and if they are continuous, they are filled with ‘0’.</a:t>
            </a:r>
          </a:p>
          <a:p>
            <a:pPr marL="800100" lvl="1" indent="-342900" algn="just">
              <a:buFont typeface="+mj-lt"/>
              <a:buAutoNum type="alphaLcParenR"/>
            </a:pPr>
            <a:r>
              <a:rPr lang="en-IN" sz="2800" dirty="0">
                <a:effectLst/>
                <a:latin typeface="Calibri" panose="020F0502020204030204" pitchFamily="34" charset="0"/>
                <a:ea typeface="Calibri" panose="020F0502020204030204" pitchFamily="34" charset="0"/>
                <a:cs typeface="Times New Roman" panose="02020603050405020304" pitchFamily="18" charset="0"/>
              </a:rPr>
              <a:t>Irrelevant columns are dropped.</a:t>
            </a:r>
          </a:p>
          <a:p>
            <a:pPr marL="800100" lvl="1" indent="-342900" algn="just">
              <a:buFont typeface="+mj-lt"/>
              <a:buAutoNum type="alphaLcParenR"/>
            </a:pPr>
            <a:r>
              <a:rPr lang="en-IN" sz="2800" dirty="0">
                <a:effectLst/>
                <a:latin typeface="Calibri" panose="020F0502020204030204" pitchFamily="34" charset="0"/>
                <a:ea typeface="Calibri" panose="020F0502020204030204" pitchFamily="34" charset="0"/>
                <a:cs typeface="Times New Roman" panose="02020603050405020304" pitchFamily="18" charset="0"/>
              </a:rPr>
              <a:t>A distribution plot is plotted to see how the data is spread and to see the skewness of each feature.</a:t>
            </a:r>
          </a:p>
          <a:p>
            <a:pPr marL="800100" lvl="1" indent="-342900" algn="just">
              <a:buFont typeface="+mj-lt"/>
              <a:buAutoNum type="alphaLcParenR"/>
            </a:pPr>
            <a:r>
              <a:rPr lang="en-IN" sz="2800" dirty="0">
                <a:effectLst/>
                <a:latin typeface="Calibri" panose="020F0502020204030204" pitchFamily="34" charset="0"/>
                <a:ea typeface="Calibri" panose="020F0502020204030204" pitchFamily="34" charset="0"/>
                <a:cs typeface="Times New Roman" panose="02020603050405020304" pitchFamily="18" charset="0"/>
              </a:rPr>
              <a:t>Then the skewness is handled using power transform.</a:t>
            </a:r>
          </a:p>
          <a:p>
            <a:pPr marL="800100" lvl="1" indent="-342900" algn="just">
              <a:buFont typeface="+mj-lt"/>
              <a:buAutoNum type="alphaLcParenR"/>
            </a:pPr>
            <a:r>
              <a:rPr lang="en-IN" sz="2800" dirty="0">
                <a:effectLst/>
                <a:latin typeface="Calibri" panose="020F0502020204030204" pitchFamily="34" charset="0"/>
                <a:ea typeface="Calibri" panose="020F0502020204030204" pitchFamily="34" charset="0"/>
                <a:cs typeface="Times New Roman" panose="02020603050405020304" pitchFamily="18" charset="0"/>
              </a:rPr>
              <a:t>The categorical columns are encoded using Ordinal Encoder.</a:t>
            </a:r>
          </a:p>
          <a:p>
            <a:pPr marL="800100" lvl="1" indent="-342900" algn="just">
              <a:buFont typeface="+mj-lt"/>
              <a:buAutoNum type="alphaLcParenR"/>
            </a:pPr>
            <a:r>
              <a:rPr lang="en-IN" sz="2800" dirty="0">
                <a:effectLst/>
                <a:latin typeface="Calibri" panose="020F0502020204030204" pitchFamily="34" charset="0"/>
                <a:ea typeface="Calibri" panose="020F0502020204030204" pitchFamily="34" charset="0"/>
                <a:cs typeface="Times New Roman" panose="02020603050405020304" pitchFamily="18" charset="0"/>
              </a:rPr>
              <a:t>A correlation plot is made to see how much features are related to the target variable. But no columns are dropped in this case.</a:t>
            </a:r>
          </a:p>
          <a:p>
            <a:endParaRPr lang="en-IN" dirty="0"/>
          </a:p>
        </p:txBody>
      </p:sp>
    </p:spTree>
    <p:extLst>
      <p:ext uri="{BB962C8B-B14F-4D97-AF65-F5344CB8AC3E}">
        <p14:creationId xmlns:p14="http://schemas.microsoft.com/office/powerpoint/2010/main" val="95048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A94EC-2B74-69FC-A7A7-1DBB4762DFE1}"/>
              </a:ext>
            </a:extLst>
          </p:cNvPr>
          <p:cNvSpPr>
            <a:spLocks noGrp="1"/>
          </p:cNvSpPr>
          <p:nvPr>
            <p:ph idx="1"/>
          </p:nvPr>
        </p:nvSpPr>
        <p:spPr>
          <a:xfrm>
            <a:off x="423512" y="462013"/>
            <a:ext cx="10930288" cy="5714950"/>
          </a:xfrm>
        </p:spPr>
        <p:txBody>
          <a:bodyPr/>
          <a:lstStyle/>
          <a:p>
            <a:pPr marL="0" lvl="0" indent="0" algn="just">
              <a:buNone/>
            </a:pPr>
            <a:r>
              <a:rPr lang="en-IN" sz="2400" b="1" dirty="0">
                <a:latin typeface="Calibri" panose="020F0502020204030204" pitchFamily="34" charset="0"/>
                <a:ea typeface="Calibri" panose="020F0502020204030204" pitchFamily="34" charset="0"/>
                <a:cs typeface="Times New Roman" panose="02020603050405020304" pitchFamily="18" charset="0"/>
              </a:rPr>
              <a:t>3</a:t>
            </a:r>
            <a:r>
              <a:rPr lang="en-IN" sz="2400" b="1" dirty="0">
                <a:effectLst/>
                <a:latin typeface="Calibri" panose="020F0502020204030204" pitchFamily="34" charset="0"/>
                <a:ea typeface="Calibri" panose="020F0502020204030204" pitchFamily="34" charset="0"/>
                <a:cs typeface="Times New Roman" panose="02020603050405020304" pitchFamily="18" charset="0"/>
              </a:rPr>
              <a:t>. Model development &amp; Evaluation:</a:t>
            </a:r>
          </a:p>
          <a:p>
            <a:pPr marL="0" lvl="0" indent="0" algn="just">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The dataset is imported in its raw format which is a csv file. It needs to be cleaned by filling the null values accordingly and then the skewness needs to be dealt with using appropriate transformations on the data. Once the data is cleaned and skewness is minimized, some visualizations also help us understand which features are important and which are not.</a:t>
            </a:r>
          </a:p>
          <a:p>
            <a:pPr marL="800100" lvl="1" indent="-342900" algn="just">
              <a:buFont typeface="+mj-lt"/>
              <a:buAutoNum type="arabicPeriod"/>
            </a:pPr>
            <a:r>
              <a:rPr lang="en-IN" dirty="0">
                <a:effectLst/>
                <a:latin typeface="Calibri" panose="020F0502020204030204" pitchFamily="34" charset="0"/>
                <a:ea typeface="Calibri" panose="020F0502020204030204" pitchFamily="34" charset="0"/>
                <a:cs typeface="Times New Roman" panose="02020603050405020304" pitchFamily="18" charset="0"/>
              </a:rPr>
              <a:t>Then, data needs splitting into train and test dataset. Out of different algorithms like XGB Regressor, Linear Regression, </a:t>
            </a:r>
            <a:r>
              <a:rPr lang="en-IN" b="1" dirty="0">
                <a:effectLst/>
                <a:latin typeface="Calibri" panose="020F0502020204030204" pitchFamily="34" charset="0"/>
                <a:ea typeface="Calibri" panose="020F0502020204030204" pitchFamily="34" charset="0"/>
                <a:cs typeface="Times New Roman" panose="02020603050405020304" pitchFamily="18" charset="0"/>
              </a:rPr>
              <a:t>XGB Regressor</a:t>
            </a:r>
            <a:r>
              <a:rPr lang="en-IN" dirty="0">
                <a:effectLst/>
                <a:latin typeface="Calibri" panose="020F0502020204030204" pitchFamily="34" charset="0"/>
                <a:ea typeface="Calibri" panose="020F0502020204030204" pitchFamily="34" charset="0"/>
                <a:cs typeface="Times New Roman" panose="02020603050405020304" pitchFamily="18" charset="0"/>
              </a:rPr>
              <a:t> is preferred to build our model and make predictions since it gives the best accuracy and is the most consistent with the train and test dataset. </a:t>
            </a:r>
          </a:p>
        </p:txBody>
      </p:sp>
    </p:spTree>
    <p:extLst>
      <p:ext uri="{BB962C8B-B14F-4D97-AF65-F5344CB8AC3E}">
        <p14:creationId xmlns:p14="http://schemas.microsoft.com/office/powerpoint/2010/main" val="3964875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467D6B-B4DD-7E8C-489F-2D816F2630AB}"/>
              </a:ext>
            </a:extLst>
          </p:cNvPr>
          <p:cNvSpPr>
            <a:spLocks noGrp="1"/>
          </p:cNvSpPr>
          <p:nvPr>
            <p:ph idx="1"/>
          </p:nvPr>
        </p:nvSpPr>
        <p:spPr>
          <a:xfrm>
            <a:off x="664944" y="564715"/>
            <a:ext cx="11068251" cy="5951587"/>
          </a:xfrm>
        </p:spPr>
        <p:txBody>
          <a:bodyPr>
            <a:normAutofit/>
          </a:bodyPr>
          <a:lstStyle/>
          <a:p>
            <a:pPr marL="342900" lvl="0" indent="-342900" algn="just">
              <a:buFont typeface="+mj-lt"/>
              <a:buAutoNum type="arabicPeriod"/>
            </a:pP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R2_score is used to find the accuracy of the prediction. It explains the proportion of the variance, i.e., the proportion of the variance in the observed data which the model explains, or the reduction in error over the null model. Its values lies between 0 and 1 and values closer to 1 means more variance is explained by the model, which then means better accuracy.</a:t>
            </a:r>
            <a:r>
              <a:rPr lang="en-IN" sz="2400" dirty="0">
                <a:latin typeface="Calibri" panose="020F0502020204030204" pitchFamily="34" charset="0"/>
                <a:ea typeface="Times New Roman" panose="02020603050405020304" pitchFamily="18" charset="0"/>
                <a:cs typeface="Times New Roman" panose="02020603050405020304" pitchFamily="18" charset="0"/>
              </a:rPr>
              <a:t> </a:t>
            </a:r>
            <a:r>
              <a:rPr lang="en-IN" sz="2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Since our problem is a regression problem, we can only compute R2_score.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600" dirty="0"/>
          </a:p>
        </p:txBody>
      </p:sp>
    </p:spTree>
    <p:extLst>
      <p:ext uri="{BB962C8B-B14F-4D97-AF65-F5344CB8AC3E}">
        <p14:creationId xmlns:p14="http://schemas.microsoft.com/office/powerpoint/2010/main" val="2140588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4">
            <a:extLst>
              <a:ext uri="{FF2B5EF4-FFF2-40B4-BE49-F238E27FC236}">
                <a16:creationId xmlns:a16="http://schemas.microsoft.com/office/drawing/2014/main" id="{93819447-F623-D240-919A-AD9833DB4B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211" y="463717"/>
            <a:ext cx="5530781" cy="181576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5">
            <a:extLst>
              <a:ext uri="{FF2B5EF4-FFF2-40B4-BE49-F238E27FC236}">
                <a16:creationId xmlns:a16="http://schemas.microsoft.com/office/drawing/2014/main" id="{B35D67B9-AB28-8CA1-A63B-A40EF7E46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399" y="2414587"/>
            <a:ext cx="3818022" cy="2410787"/>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6">
            <a:extLst>
              <a:ext uri="{FF2B5EF4-FFF2-40B4-BE49-F238E27FC236}">
                <a16:creationId xmlns:a16="http://schemas.microsoft.com/office/drawing/2014/main" id="{066F50CE-33EA-03B7-D6CA-860DA3735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4093" y="5046507"/>
            <a:ext cx="4987925" cy="1638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D950A51E-3EAF-C1FF-C10D-3B267DA40E6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DAE44F0B-0688-7368-73DD-40899BFD2401}"/>
              </a:ext>
            </a:extLst>
          </p:cNvPr>
          <p:cNvSpPr>
            <a:spLocks noChangeArrowheads="1"/>
          </p:cNvSpPr>
          <p:nvPr/>
        </p:nvSpPr>
        <p:spPr bwMode="auto">
          <a:xfrm>
            <a:off x="512545" y="623011"/>
            <a:ext cx="558345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Visualizations:</a:t>
            </a:r>
            <a:endParaRPr kumimoji="0" lang="en-US" altLang="en-US" sz="24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Overall quality has the highest correlation with the Price, and most of the houses are rated 5 out of 10.</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Gross Living Area is the 2</a:t>
            </a:r>
            <a:r>
              <a:rPr kumimoji="0" lang="en-US" altLang="en-US" sz="2400" b="0" i="0" u="none" strike="noStrike" cap="none" normalizeH="0" baseline="3000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nd</a:t>
            </a:r>
            <a:r>
              <a:rPr kumimoji="0" lang="en-US" altLang="en-US"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most important features having a positive correlation with the price.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L="342900" indent="-342900">
              <a:buFont typeface="Arial" panose="020B0604020202020204" pitchFamily="34" charset="0"/>
              <a:buChar char="•"/>
            </a:pPr>
            <a:r>
              <a:rPr kumimoji="0" lang="en-US" altLang="en-US"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Number of cars that the garage can accommodate is at the 3</a:t>
            </a:r>
            <a:r>
              <a:rPr kumimoji="0" lang="en-US" altLang="en-US" sz="2400" b="0" i="0" u="none" strike="noStrike" cap="none" normalizeH="0" baseline="3000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rd</a:t>
            </a:r>
            <a:r>
              <a:rPr kumimoji="0" lang="en-US" altLang="en-US" sz="24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most important feature. And most of the houses can accommodate 2 cars.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8273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1240</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Office Theme</vt:lpstr>
      <vt:lpstr>Housing price prediction</vt:lpstr>
      <vt:lpstr>INTRODUCTION </vt:lpstr>
      <vt:lpstr>PowerPoint Presentation</vt:lpstr>
      <vt:lpstr>Conceptual background of the domain problem:  </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Lalbiak Zauva</dc:creator>
  <cp:lastModifiedBy>Lalbiak Zauva</cp:lastModifiedBy>
  <cp:revision>2</cp:revision>
  <dcterms:created xsi:type="dcterms:W3CDTF">2022-08-31T18:35:54Z</dcterms:created>
  <dcterms:modified xsi:type="dcterms:W3CDTF">2022-08-31T18:44:23Z</dcterms:modified>
</cp:coreProperties>
</file>