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4" autoAdjust="0"/>
  </p:normalViewPr>
  <p:slideViewPr>
    <p:cSldViewPr snapToGrid="0">
      <p:cViewPr varScale="1">
        <p:scale>
          <a:sx n="66" d="100"/>
          <a:sy n="66" d="100"/>
        </p:scale>
        <p:origin x="668" y="4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9/7/2022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9/7/2022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9/7/2022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9/7/2022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9/7/2022</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9/7/2022</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9/7/2022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9/7/2022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9/7/2022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9/7/2022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9/7/2022</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Use Case</a:t>
            </a:r>
          </a:p>
        </p:txBody>
      </p:sp>
      <p:sp>
        <p:nvSpPr>
          <p:cNvPr id="3" name="Subtitle 2"/>
          <p:cNvSpPr>
            <a:spLocks noGrp="1"/>
          </p:cNvSpPr>
          <p:nvPr>
            <p:ph type="subTitle" idx="1"/>
          </p:nvPr>
        </p:nvSpPr>
        <p:spPr/>
        <p:txBody>
          <a:bodyPr/>
          <a:lstStyle/>
          <a:p>
            <a:r>
              <a:rPr lang="en-US" dirty="0"/>
              <a:t>Lalbiak </a:t>
            </a:r>
            <a:r>
              <a:rPr lang="en-US" dirty="0" err="1"/>
              <a:t>zauva</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D59A-F861-2D0E-45D4-B3DFA761F98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74FD9D2-F072-5C82-BFAC-301C3CB8A1DA}"/>
              </a:ext>
            </a:extLst>
          </p:cNvPr>
          <p:cNvSpPr>
            <a:spLocks noGrp="1"/>
          </p:cNvSpPr>
          <p:nvPr>
            <p:ph idx="1"/>
          </p:nvPr>
        </p:nvSpPr>
        <p:spPr>
          <a:xfrm>
            <a:off x="1341119" y="1901952"/>
            <a:ext cx="9987815" cy="4566225"/>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38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0CEE-3EE9-1BFE-DD1D-69650B622A9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F4E5884-B7C5-86E4-EDB2-90872C263C39}"/>
              </a:ext>
            </a:extLst>
          </p:cNvPr>
          <p:cNvSpPr>
            <a:spLocks noGrp="1"/>
          </p:cNvSpPr>
          <p:nvPr>
            <p:ph idx="1"/>
          </p:nvPr>
        </p:nvSpPr>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low-income families and poor customers that can help them in the need of hour.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2659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54F4-5AAD-764F-89D1-23CA40B4DFBA}"/>
              </a:ext>
            </a:extLst>
          </p:cNvPr>
          <p:cNvSpPr>
            <a:spLocks noGrp="1"/>
          </p:cNvSpPr>
          <p:nvPr>
            <p:ph type="title"/>
          </p:nvPr>
        </p:nvSpPr>
        <p:spPr>
          <a:xfrm>
            <a:off x="1341120" y="-177534"/>
            <a:ext cx="9509760" cy="1233424"/>
          </a:xfrm>
        </p:spPr>
        <p:txBody>
          <a:bodyPr/>
          <a:lstStyle/>
          <a:p>
            <a:r>
              <a:rPr lang="en-IN" dirty="0"/>
              <a:t>Data Analysis</a:t>
            </a:r>
          </a:p>
        </p:txBody>
      </p:sp>
      <p:sp>
        <p:nvSpPr>
          <p:cNvPr id="3" name="Content Placeholder 2">
            <a:extLst>
              <a:ext uri="{FF2B5EF4-FFF2-40B4-BE49-F238E27FC236}">
                <a16:creationId xmlns:a16="http://schemas.microsoft.com/office/drawing/2014/main" id="{93053BCA-5BEE-3A95-3E63-F160B6C0FBDB}"/>
              </a:ext>
            </a:extLst>
          </p:cNvPr>
          <p:cNvSpPr>
            <a:spLocks noGrp="1"/>
          </p:cNvSpPr>
          <p:nvPr>
            <p:ph idx="1"/>
          </p:nvPr>
        </p:nvSpPr>
        <p:spPr>
          <a:xfrm>
            <a:off x="1341120" y="1195222"/>
            <a:ext cx="9509760" cy="4127627"/>
          </a:xfrm>
        </p:spPr>
        <p:txBody>
          <a:bodyPr/>
          <a:lstStyle/>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no null values in the dataset.</a:t>
            </a: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the data are int64 or float64 data type, so no need of encoding the data.</a:t>
            </a: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target variable “label” is a categorical data.</a:t>
            </a: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data which cannot exist and they are handled. Some data has negative values which is not possible. So, they are converted into positive values.</a:t>
            </a:r>
          </a:p>
          <a:p>
            <a:pPr marL="342900" lvl="0" indent="-342900" algn="jus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is highly skewed as we can see below and they are treated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PowerTransformer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2DDCFA7-A52B-DFD4-C856-09ED67D29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3832" y="3773260"/>
            <a:ext cx="8267999" cy="2714168"/>
          </a:xfrm>
          <a:prstGeom prst="rect">
            <a:avLst/>
          </a:prstGeom>
        </p:spPr>
      </p:pic>
    </p:spTree>
    <p:extLst>
      <p:ext uri="{BB962C8B-B14F-4D97-AF65-F5344CB8AC3E}">
        <p14:creationId xmlns:p14="http://schemas.microsoft.com/office/powerpoint/2010/main" val="394260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790-F9B7-AFB9-09F6-C5FC9F3AD07E}"/>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5CE331CA-5F00-5A1D-CCCC-BC24608B3A37}"/>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heatmap is plotted to see multicollinearity. Turns out that we can remove ‘daily_decr30’ column since there is multicollinearity.</a:t>
            </a:r>
          </a:p>
          <a:p>
            <a:endParaRPr lang="en-IN" dirty="0"/>
          </a:p>
        </p:txBody>
      </p:sp>
      <p:pic>
        <p:nvPicPr>
          <p:cNvPr id="4" name="Picture 3">
            <a:extLst>
              <a:ext uri="{FF2B5EF4-FFF2-40B4-BE49-F238E27FC236}">
                <a16:creationId xmlns:a16="http://schemas.microsoft.com/office/drawing/2014/main" id="{2BD49C7D-0854-56F9-1D1B-B1387F09E377}"/>
              </a:ext>
            </a:extLst>
          </p:cNvPr>
          <p:cNvPicPr>
            <a:picLocks noChangeAspect="1"/>
          </p:cNvPicPr>
          <p:nvPr/>
        </p:nvPicPr>
        <p:blipFill rotWithShape="1">
          <a:blip r:embed="rId2">
            <a:extLst>
              <a:ext uri="{28A0092B-C50C-407E-A947-70E740481C1C}">
                <a14:useLocalDpi xmlns:a14="http://schemas.microsoft.com/office/drawing/2010/main" val="0"/>
              </a:ext>
            </a:extLst>
          </a:blip>
          <a:srcRect l="1400" t="17500"/>
          <a:stretch/>
        </p:blipFill>
        <p:spPr>
          <a:xfrm>
            <a:off x="1215647" y="2714323"/>
            <a:ext cx="9760705" cy="3676317"/>
          </a:xfrm>
          <a:prstGeom prst="rect">
            <a:avLst/>
          </a:prstGeom>
        </p:spPr>
      </p:pic>
    </p:spTree>
    <p:extLst>
      <p:ext uri="{BB962C8B-B14F-4D97-AF65-F5344CB8AC3E}">
        <p14:creationId xmlns:p14="http://schemas.microsoft.com/office/powerpoint/2010/main" val="12452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303B-C1EB-B8BD-781B-FEFE657CDBF6}"/>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93534BB7-6A36-1932-580B-4B4F6C8E6F6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correlation between the features and label is plotted and most of the features has positive correlation with label.</a:t>
            </a:r>
          </a:p>
          <a:p>
            <a:endParaRPr lang="en-IN" dirty="0"/>
          </a:p>
        </p:txBody>
      </p:sp>
      <p:pic>
        <p:nvPicPr>
          <p:cNvPr id="4" name="Picture 3">
            <a:extLst>
              <a:ext uri="{FF2B5EF4-FFF2-40B4-BE49-F238E27FC236}">
                <a16:creationId xmlns:a16="http://schemas.microsoft.com/office/drawing/2014/main" id="{9BAC6DB7-200F-37E8-58B9-B09B4E4C5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5330" y="2518578"/>
            <a:ext cx="8200195" cy="3872062"/>
          </a:xfrm>
          <a:prstGeom prst="rect">
            <a:avLst/>
          </a:prstGeom>
        </p:spPr>
      </p:pic>
    </p:spTree>
    <p:extLst>
      <p:ext uri="{BB962C8B-B14F-4D97-AF65-F5344CB8AC3E}">
        <p14:creationId xmlns:p14="http://schemas.microsoft.com/office/powerpoint/2010/main" val="29691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E64A-F925-0B4B-3D79-94C378F3BEDF}"/>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C97E885-D7A7-A4B5-2FAF-051E15069A6A}"/>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Split the data into train and test and import necessary libraries.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0C9F76-B80D-49CE-C5CB-87469250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33" y="2539296"/>
            <a:ext cx="10510457" cy="2852938"/>
          </a:xfrm>
          <a:prstGeom prst="rect">
            <a:avLst/>
          </a:prstGeom>
        </p:spPr>
      </p:pic>
    </p:spTree>
    <p:extLst>
      <p:ext uri="{BB962C8B-B14F-4D97-AF65-F5344CB8AC3E}">
        <p14:creationId xmlns:p14="http://schemas.microsoft.com/office/powerpoint/2010/main" val="290239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DFEC-DC39-5F40-3C44-52D12FA9D18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7CD4FB-F3EF-B32A-9044-C22F9776E878}"/>
              </a:ext>
            </a:extLst>
          </p:cNvPr>
          <p:cNvSpPr>
            <a:spLocks noGrp="1"/>
          </p:cNvSpPr>
          <p:nvPr>
            <p:ph idx="1"/>
          </p:nvPr>
        </p:nvSpPr>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Out of different algorithms,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IN" sz="2000" dirty="0">
                <a:effectLst/>
                <a:latin typeface="Calibri" panose="020F0502020204030204" pitchFamily="34" charset="0"/>
                <a:ea typeface="Calibri" panose="020F0502020204030204" pitchFamily="34" charset="0"/>
                <a:cs typeface="Times New Roman" panose="02020603050405020304" pitchFamily="18" charset="0"/>
              </a:rPr>
              <a:t> gives the best accuracy of 91.2%.</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Cross Validation score was checked to see if the model is overfitting or not. The cross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val</a:t>
            </a:r>
            <a:r>
              <a:rPr lang="en-IN" sz="2000" dirty="0">
                <a:effectLst/>
                <a:latin typeface="Calibri" panose="020F0502020204030204" pitchFamily="34" charset="0"/>
                <a:ea typeface="Calibri" panose="020F0502020204030204" pitchFamily="34" charset="0"/>
                <a:cs typeface="Times New Roman" panose="02020603050405020304" pitchFamily="18" charset="0"/>
              </a:rPr>
              <a:t> score is 91.1% which shows that our model is not overfitting.</a:t>
            </a:r>
          </a:p>
          <a:p>
            <a:endParaRPr lang="en-IN" dirty="0"/>
          </a:p>
        </p:txBody>
      </p:sp>
      <p:pic>
        <p:nvPicPr>
          <p:cNvPr id="4" name="Picture 3">
            <a:extLst>
              <a:ext uri="{FF2B5EF4-FFF2-40B4-BE49-F238E27FC236}">
                <a16:creationId xmlns:a16="http://schemas.microsoft.com/office/drawing/2014/main" id="{7DC1398D-A4FD-27FE-8139-EE20531F1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697" y="2590449"/>
            <a:ext cx="9193142" cy="1115277"/>
          </a:xfrm>
          <a:prstGeom prst="rect">
            <a:avLst/>
          </a:prstGeom>
        </p:spPr>
      </p:pic>
      <p:pic>
        <p:nvPicPr>
          <p:cNvPr id="6" name="Picture 5">
            <a:extLst>
              <a:ext uri="{FF2B5EF4-FFF2-40B4-BE49-F238E27FC236}">
                <a16:creationId xmlns:a16="http://schemas.microsoft.com/office/drawing/2014/main" id="{58E4F860-1EB8-A307-DEEB-A6DABB7B0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15" y="4604796"/>
            <a:ext cx="7357545" cy="1547809"/>
          </a:xfrm>
          <a:prstGeom prst="rect">
            <a:avLst/>
          </a:prstGeom>
        </p:spPr>
      </p:pic>
    </p:spTree>
    <p:extLst>
      <p:ext uri="{BB962C8B-B14F-4D97-AF65-F5344CB8AC3E}">
        <p14:creationId xmlns:p14="http://schemas.microsoft.com/office/powerpoint/2010/main" val="204390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Teal banded presentation (widescreen)</Template>
  <TotalTime>34</TotalTime>
  <Words>603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Symbol</vt:lpstr>
      <vt:lpstr>Banded Design Teal 16x9</vt:lpstr>
      <vt:lpstr>Micro Credit Loan Use Case</vt:lpstr>
      <vt:lpstr>Problem Statement</vt:lpstr>
      <vt:lpstr>Problem Statement</vt:lpstr>
      <vt:lpstr>Data Analysis</vt:lpstr>
      <vt:lpstr>Data Analysis</vt:lpstr>
      <vt:lpstr>Data Analysis</vt:lpstr>
      <vt:lpstr>Model Building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Use Case</dc:title>
  <dc:creator>Lalbiak Zauva</dc:creator>
  <cp:lastModifiedBy>Lalbiak Zauva</cp:lastModifiedBy>
  <cp:revision>3</cp:revision>
  <dcterms:created xsi:type="dcterms:W3CDTF">2022-09-07T17:51:33Z</dcterms:created>
  <dcterms:modified xsi:type="dcterms:W3CDTF">2022-09-07T18:25:52Z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