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5" r:id="rId7"/>
    <p:sldId id="262" r:id="rId8"/>
    <p:sldId id="267" r:id="rId9"/>
    <p:sldId id="266"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6412868"/>
      </p:ext>
    </p:extLst>
  </p:cSld>
  <p:clrMapOvr>
    <a:masterClrMapping/>
  </p:clrMapOvr>
  <p:transition spd="med">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9807928"/>
      </p:ext>
    </p:extLst>
  </p:cSld>
  <p:clrMapOvr>
    <a:masterClrMapping/>
  </p:clrMapOvr>
  <p:transition spd="med">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43632"/>
      </p:ext>
    </p:extLst>
  </p:cSld>
  <p:clrMapOvr>
    <a:masterClrMapping/>
  </p:clrMapOvr>
  <p:transition spd="med">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6254052"/>
      </p:ext>
    </p:extLst>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0159259"/>
      </p:ext>
    </p:extLst>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814553"/>
      </p:ext>
    </p:extLst>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465911"/>
      </p:ext>
    </p:extLst>
  </p:cSld>
  <p:clrMapOvr>
    <a:masterClrMapping/>
  </p:clrMapOvr>
  <p:transition spd="med">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3767691"/>
      </p:ext>
    </p:extLst>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328851"/>
      </p:ext>
    </p:extLst>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083592"/>
      </p:ext>
    </p:extLst>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0424177"/>
      </p:ext>
    </p:extLst>
  </p:cSld>
  <p:clrMapOvr>
    <a:masterClrMapping/>
  </p:clrMapOvr>
  <p:transition spd="med">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928420"/>
      </p:ext>
    </p:extLst>
  </p:cSld>
  <p:clrMapOvr>
    <a:masterClrMapping/>
  </p:clrMapOvr>
  <p:transition spd="med">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361303"/>
      </p:ext>
    </p:extLst>
  </p:cSld>
  <p:clrMapOvr>
    <a:masterClrMapping/>
  </p:clrMapOvr>
  <p:transition spd="med">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6098667"/>
      </p:ext>
    </p:extLst>
  </p:cSld>
  <p:clrMapOvr>
    <a:masterClrMapping/>
  </p:clrMapOvr>
  <p:transition spd="med">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551562"/>
      </p:ext>
    </p:extLst>
  </p:cSld>
  <p:clrMapOvr>
    <a:masterClrMapping/>
  </p:clrMapOvr>
  <p:transition spd="med">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590921"/>
      </p:ext>
    </p:extLst>
  </p:cSld>
  <p:clrMapOvr>
    <a:masterClrMapping/>
  </p:clrMapOvr>
  <p:transition spd="med">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569086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ransition spd="med">
    <p:split orient="vert"/>
  </p:transition>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67266"/>
            <a:ext cx="8915399" cy="2526383"/>
          </a:xfrm>
        </p:spPr>
        <p:txBody>
          <a:bodyPr>
            <a:normAutofit/>
          </a:bodyPr>
          <a:lstStyle/>
          <a:p>
            <a:r>
              <a:rPr lang="en-US" sz="3600" dirty="0" smtClean="0">
                <a:solidFill>
                  <a:srgbClr val="FF33CC"/>
                </a:solidFill>
                <a:latin typeface="Copperplate Gothic Bold" panose="020E0705020206020404" pitchFamily="34" charset="0"/>
              </a:rPr>
              <a:t>Streamlining Hostel Admission Process : A Digital Application Project </a:t>
            </a:r>
            <a:endParaRPr lang="en-US" sz="3600" dirty="0">
              <a:solidFill>
                <a:srgbClr val="FF33CC"/>
              </a:solidFill>
              <a:latin typeface="Copperplate Gothic Bold" panose="020E0705020206020404" pitchFamily="34" charset="0"/>
            </a:endParaRPr>
          </a:p>
        </p:txBody>
      </p:sp>
      <p:sp>
        <p:nvSpPr>
          <p:cNvPr id="3" name="Subtitle 2"/>
          <p:cNvSpPr>
            <a:spLocks noGrp="1"/>
          </p:cNvSpPr>
          <p:nvPr>
            <p:ph type="subTitle" idx="1"/>
          </p:nvPr>
        </p:nvSpPr>
        <p:spPr/>
        <p:txBody>
          <a:bodyPr>
            <a:normAutofit lnSpcReduction="10000"/>
          </a:bodyPr>
          <a:lstStyle/>
          <a:p>
            <a:r>
              <a:rPr lang="en-US" dirty="0" smtClean="0"/>
              <a:t>Presented by :											Guided By :</a:t>
            </a:r>
          </a:p>
          <a:p>
            <a:r>
              <a:rPr lang="en-US" dirty="0" smtClean="0"/>
              <a:t>1.Paralkar </a:t>
            </a:r>
            <a:r>
              <a:rPr lang="en-US" dirty="0" err="1" smtClean="0"/>
              <a:t>Namrata</a:t>
            </a:r>
            <a:r>
              <a:rPr lang="en-US" dirty="0" smtClean="0"/>
              <a:t> </a:t>
            </a:r>
            <a:r>
              <a:rPr lang="en-US" dirty="0" err="1" smtClean="0"/>
              <a:t>Balaji</a:t>
            </a:r>
            <a:r>
              <a:rPr lang="en-US" dirty="0" smtClean="0"/>
              <a:t>							</a:t>
            </a:r>
            <a:r>
              <a:rPr lang="en-US" dirty="0" err="1" smtClean="0"/>
              <a:t>S.H.Bhokare</a:t>
            </a:r>
            <a:r>
              <a:rPr lang="en-US" dirty="0" smtClean="0"/>
              <a:t>	</a:t>
            </a:r>
          </a:p>
          <a:p>
            <a:r>
              <a:rPr lang="en-US" dirty="0" smtClean="0"/>
              <a:t>2.Lale </a:t>
            </a:r>
            <a:r>
              <a:rPr lang="en-US" dirty="0" err="1" smtClean="0"/>
              <a:t>Pragati</a:t>
            </a:r>
            <a:r>
              <a:rPr lang="en-US" dirty="0" smtClean="0"/>
              <a:t> </a:t>
            </a:r>
            <a:r>
              <a:rPr lang="en-US" dirty="0" err="1" smtClean="0"/>
              <a:t>Bhausaheb</a:t>
            </a:r>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740580420"/>
      </p:ext>
    </p:extLst>
  </p:cSld>
  <p:clrMapOvr>
    <a:masterClrMapping/>
  </p:clrMapOvr>
  <p:transition spd="med">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normAutofit/>
          </a:bodyPr>
          <a:lstStyle/>
          <a:p>
            <a:pPr marL="0" indent="0" algn="just">
              <a:buNone/>
            </a:pPr>
            <a:r>
              <a:rPr lang="en-US" dirty="0"/>
              <a:t>The </a:t>
            </a:r>
            <a:r>
              <a:rPr lang="en-US" dirty="0" smtClean="0"/>
              <a:t>Modernizing </a:t>
            </a:r>
            <a:r>
              <a:rPr lang="en-US" dirty="0"/>
              <a:t>Hostel </a:t>
            </a:r>
            <a:r>
              <a:rPr lang="en-US" dirty="0" smtClean="0"/>
              <a:t>Admissions project </a:t>
            </a:r>
            <a:r>
              <a:rPr lang="en-US" dirty="0"/>
              <a:t>represents a significant step forward in embracing technology to optimize the hostel admission process in educational institutions. By creating an efficient, transparent, and secure digital application platform, this project will not only streamline administrative tasks but also provide a more user-friendly experience for hostel applicants. The anticipated outcomes of this project are poised to benefit both students and administrators, marking a substantial advancement in hostel admission processes across educational </a:t>
            </a:r>
            <a:r>
              <a:rPr lang="en-US" dirty="0" smtClean="0"/>
              <a:t>institutions.</a:t>
            </a:r>
          </a:p>
        </p:txBody>
      </p:sp>
    </p:spTree>
    <p:extLst>
      <p:ext uri="{BB962C8B-B14F-4D97-AF65-F5344CB8AC3E}">
        <p14:creationId xmlns:p14="http://schemas.microsoft.com/office/powerpoint/2010/main" val="1171400283"/>
      </p:ext>
    </p:extLst>
  </p:cSld>
  <p:clrMapOvr>
    <a:masterClrMapping/>
  </p:clrMapOvr>
  <p:transition spd="med">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4110"/>
            <a:ext cx="12191999" cy="4277828"/>
          </a:xfrm>
        </p:spPr>
        <p:txBody>
          <a:bodyPr/>
          <a:lstStyle/>
          <a:p>
            <a:pPr algn="ctr"/>
            <a:r>
              <a:rPr lang="en-US" b="1" dirty="0" smtClean="0">
                <a:ln w="22225">
                  <a:solidFill>
                    <a:srgbClr val="FFFF00"/>
                  </a:solidFill>
                  <a:prstDash val="solid"/>
                </a:ln>
                <a:solidFill>
                  <a:srgbClr val="FF33CC"/>
                </a:solidFill>
              </a:rPr>
              <a:t/>
            </a:r>
            <a:br>
              <a:rPr lang="en-US" b="1" dirty="0" smtClean="0">
                <a:ln w="22225">
                  <a:solidFill>
                    <a:srgbClr val="FFFF00"/>
                  </a:solidFill>
                  <a:prstDash val="solid"/>
                </a:ln>
                <a:solidFill>
                  <a:srgbClr val="FF33CC"/>
                </a:solidFill>
              </a:rPr>
            </a:br>
            <a:r>
              <a:rPr lang="en-US" b="1" dirty="0">
                <a:ln w="22225">
                  <a:solidFill>
                    <a:srgbClr val="FFFF00"/>
                  </a:solidFill>
                  <a:prstDash val="solid"/>
                </a:ln>
                <a:solidFill>
                  <a:srgbClr val="FF33CC"/>
                </a:solidFill>
              </a:rPr>
              <a:t/>
            </a:r>
            <a:br>
              <a:rPr lang="en-US" b="1" dirty="0">
                <a:ln w="22225">
                  <a:solidFill>
                    <a:srgbClr val="FFFF00"/>
                  </a:solidFill>
                  <a:prstDash val="solid"/>
                </a:ln>
                <a:solidFill>
                  <a:srgbClr val="FF33CC"/>
                </a:solidFill>
              </a:rPr>
            </a:br>
            <a:r>
              <a:rPr lang="en-US" b="1" dirty="0" smtClean="0">
                <a:ln w="22225">
                  <a:solidFill>
                    <a:srgbClr val="FFFF00"/>
                  </a:solidFill>
                  <a:prstDash val="solid"/>
                </a:ln>
                <a:solidFill>
                  <a:srgbClr val="FF33CC"/>
                </a:solidFill>
              </a:rPr>
              <a:t/>
            </a:r>
            <a:br>
              <a:rPr lang="en-US" b="1" dirty="0" smtClean="0">
                <a:ln w="22225">
                  <a:solidFill>
                    <a:srgbClr val="FFFF00"/>
                  </a:solidFill>
                  <a:prstDash val="solid"/>
                </a:ln>
                <a:solidFill>
                  <a:srgbClr val="FF33CC"/>
                </a:solidFill>
              </a:rPr>
            </a:br>
            <a:r>
              <a:rPr lang="en-US" b="1" dirty="0">
                <a:ln w="22225">
                  <a:solidFill>
                    <a:srgbClr val="FFFF00"/>
                  </a:solidFill>
                  <a:prstDash val="solid"/>
                </a:ln>
                <a:solidFill>
                  <a:srgbClr val="FF33CC"/>
                </a:solidFill>
              </a:rPr>
              <a:t/>
            </a:r>
            <a:br>
              <a:rPr lang="en-US" b="1" dirty="0">
                <a:ln w="22225">
                  <a:solidFill>
                    <a:srgbClr val="FFFF00"/>
                  </a:solidFill>
                  <a:prstDash val="solid"/>
                </a:ln>
                <a:solidFill>
                  <a:srgbClr val="FF33CC"/>
                </a:solidFill>
              </a:rPr>
            </a:br>
            <a:r>
              <a:rPr lang="en-US" sz="4400" b="1" dirty="0" smtClean="0">
                <a:ln w="22225">
                  <a:solidFill>
                    <a:srgbClr val="FFFF00"/>
                  </a:solidFill>
                  <a:prstDash val="solid"/>
                </a:ln>
                <a:solidFill>
                  <a:srgbClr val="FF33CC"/>
                </a:solidFill>
                <a:latin typeface="Cooper Black" panose="0208090404030B020404" pitchFamily="18" charset="0"/>
              </a:rPr>
              <a:t>Thank </a:t>
            </a:r>
            <a:r>
              <a:rPr lang="en-US" sz="4400" b="1" dirty="0">
                <a:ln w="22225">
                  <a:solidFill>
                    <a:srgbClr val="FFFF00"/>
                  </a:solidFill>
                  <a:prstDash val="solid"/>
                </a:ln>
                <a:solidFill>
                  <a:srgbClr val="FF33CC"/>
                </a:solidFill>
                <a:latin typeface="Cooper Black" panose="0208090404030B020404" pitchFamily="18" charset="0"/>
              </a:rPr>
              <a:t>You   </a:t>
            </a:r>
          </a:p>
        </p:txBody>
      </p:sp>
    </p:spTree>
    <p:extLst>
      <p:ext uri="{BB962C8B-B14F-4D97-AF65-F5344CB8AC3E}">
        <p14:creationId xmlns:p14="http://schemas.microsoft.com/office/powerpoint/2010/main" val="622140996"/>
      </p:ext>
    </p:extLst>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a:xfrm>
            <a:off x="2589212" y="1706252"/>
            <a:ext cx="8915400" cy="4204970"/>
          </a:xfrm>
        </p:spPr>
        <p:txBody>
          <a:bodyPr>
            <a:normAutofit/>
          </a:bodyPr>
          <a:lstStyle/>
          <a:p>
            <a:pPr marL="0" indent="0">
              <a:buNone/>
            </a:pPr>
            <a:r>
              <a:rPr lang="en-US" sz="2000" b="1" dirty="0">
                <a:solidFill>
                  <a:schemeClr val="tx1"/>
                </a:solidFill>
              </a:rPr>
              <a:t>"Here's what we'll cover today: </a:t>
            </a:r>
            <a:r>
              <a:rPr lang="en-US" sz="2000" b="1" dirty="0" smtClean="0">
                <a:solidFill>
                  <a:schemeClr val="tx1"/>
                </a:solidFill>
              </a:rPr>
              <a:t>’’</a:t>
            </a:r>
          </a:p>
          <a:p>
            <a:pPr marL="0" indent="0">
              <a:buNone/>
            </a:pPr>
            <a:r>
              <a:rPr lang="en-US" dirty="0" smtClean="0">
                <a:solidFill>
                  <a:schemeClr val="tx1">
                    <a:lumMod val="95000"/>
                    <a:lumOff val="5000"/>
                  </a:schemeClr>
                </a:solidFill>
              </a:rPr>
              <a:t>   </a:t>
            </a:r>
          </a:p>
          <a:p>
            <a:r>
              <a:rPr lang="en-US" dirty="0" smtClean="0">
                <a:solidFill>
                  <a:schemeClr val="tx1">
                    <a:lumMod val="95000"/>
                    <a:lumOff val="5000"/>
                  </a:schemeClr>
                </a:solidFill>
              </a:rPr>
              <a:t> </a:t>
            </a:r>
            <a:r>
              <a:rPr lang="en-US" dirty="0">
                <a:solidFill>
                  <a:schemeClr val="tx1">
                    <a:lumMod val="95000"/>
                    <a:lumOff val="5000"/>
                  </a:schemeClr>
                </a:solidFill>
              </a:rPr>
              <a:t>1. Overview of the Current Hostel Admission Process    </a:t>
            </a:r>
            <a:endParaRPr lang="en-US" dirty="0" smtClean="0">
              <a:solidFill>
                <a:schemeClr val="tx1">
                  <a:lumMod val="95000"/>
                  <a:lumOff val="5000"/>
                </a:schemeClr>
              </a:solidFill>
            </a:endParaRPr>
          </a:p>
          <a:p>
            <a:r>
              <a:rPr lang="en-US" dirty="0" smtClean="0">
                <a:solidFill>
                  <a:schemeClr val="tx1">
                    <a:lumMod val="95000"/>
                    <a:lumOff val="5000"/>
                  </a:schemeClr>
                </a:solidFill>
              </a:rPr>
              <a:t> </a:t>
            </a:r>
            <a:r>
              <a:rPr lang="en-US" dirty="0">
                <a:solidFill>
                  <a:schemeClr val="tx1">
                    <a:lumMod val="95000"/>
                    <a:lumOff val="5000"/>
                  </a:schemeClr>
                </a:solidFill>
              </a:rPr>
              <a:t>2. Challenges Faced by </a:t>
            </a:r>
            <a:r>
              <a:rPr lang="en-US" dirty="0" smtClean="0">
                <a:solidFill>
                  <a:schemeClr val="tx1">
                    <a:lumMod val="95000"/>
                    <a:lumOff val="5000"/>
                  </a:schemeClr>
                </a:solidFill>
              </a:rPr>
              <a:t>Students</a:t>
            </a:r>
          </a:p>
          <a:p>
            <a:r>
              <a:rPr lang="en-US" dirty="0" smtClean="0">
                <a:solidFill>
                  <a:schemeClr val="tx1">
                    <a:lumMod val="95000"/>
                    <a:lumOff val="5000"/>
                  </a:schemeClr>
                </a:solidFill>
              </a:rPr>
              <a:t> 3</a:t>
            </a:r>
            <a:r>
              <a:rPr lang="en-US" dirty="0">
                <a:solidFill>
                  <a:schemeClr val="tx1">
                    <a:lumMod val="95000"/>
                    <a:lumOff val="5000"/>
                  </a:schemeClr>
                </a:solidFill>
              </a:rPr>
              <a:t>. Introduction to the Hostel Admission Process Application  </a:t>
            </a:r>
            <a:endParaRPr lang="en-US" dirty="0" smtClean="0">
              <a:solidFill>
                <a:schemeClr val="tx1">
                  <a:lumMod val="95000"/>
                  <a:lumOff val="5000"/>
                </a:schemeClr>
              </a:solidFill>
            </a:endParaRPr>
          </a:p>
          <a:p>
            <a:r>
              <a:rPr lang="en-US" dirty="0" smtClean="0">
                <a:solidFill>
                  <a:schemeClr val="tx1">
                    <a:lumMod val="95000"/>
                    <a:lumOff val="5000"/>
                  </a:schemeClr>
                </a:solidFill>
              </a:rPr>
              <a:t> 4</a:t>
            </a:r>
            <a:r>
              <a:rPr lang="en-US" dirty="0">
                <a:solidFill>
                  <a:schemeClr val="tx1">
                    <a:lumMod val="95000"/>
                    <a:lumOff val="5000"/>
                  </a:schemeClr>
                </a:solidFill>
              </a:rPr>
              <a:t>. Key Features and Benefits    </a:t>
            </a:r>
            <a:endParaRPr lang="en-US" dirty="0" smtClean="0">
              <a:solidFill>
                <a:schemeClr val="tx1">
                  <a:lumMod val="95000"/>
                  <a:lumOff val="5000"/>
                </a:schemeClr>
              </a:solidFill>
            </a:endParaRPr>
          </a:p>
          <a:p>
            <a:r>
              <a:rPr lang="en-US" dirty="0" smtClean="0">
                <a:solidFill>
                  <a:schemeClr val="tx1">
                    <a:lumMod val="95000"/>
                    <a:lumOff val="5000"/>
                  </a:schemeClr>
                </a:solidFill>
              </a:rPr>
              <a:t> </a:t>
            </a:r>
            <a:r>
              <a:rPr lang="en-US" dirty="0">
                <a:solidFill>
                  <a:schemeClr val="tx1">
                    <a:lumMod val="95000"/>
                    <a:lumOff val="5000"/>
                  </a:schemeClr>
                </a:solidFill>
              </a:rPr>
              <a:t>5. How the Application Works    </a:t>
            </a:r>
            <a:endParaRPr lang="en-US" dirty="0" smtClean="0">
              <a:solidFill>
                <a:schemeClr val="tx1">
                  <a:lumMod val="95000"/>
                  <a:lumOff val="5000"/>
                </a:schemeClr>
              </a:solidFill>
            </a:endParaRPr>
          </a:p>
          <a:p>
            <a:r>
              <a:rPr lang="en-US" dirty="0" smtClean="0">
                <a:solidFill>
                  <a:schemeClr val="tx1">
                    <a:lumMod val="95000"/>
                    <a:lumOff val="5000"/>
                  </a:schemeClr>
                </a:solidFill>
              </a:rPr>
              <a:t> </a:t>
            </a:r>
            <a:r>
              <a:rPr lang="en-US" dirty="0">
                <a:solidFill>
                  <a:schemeClr val="tx1">
                    <a:lumMod val="95000"/>
                    <a:lumOff val="5000"/>
                  </a:schemeClr>
                </a:solidFill>
              </a:rPr>
              <a:t>6. F</a:t>
            </a:r>
            <a:r>
              <a:rPr lang="en-US" dirty="0" smtClean="0">
                <a:solidFill>
                  <a:schemeClr val="tx1">
                    <a:lumMod val="95000"/>
                    <a:lumOff val="5000"/>
                  </a:schemeClr>
                </a:solidFill>
              </a:rPr>
              <a:t>uture scope</a:t>
            </a:r>
            <a:endParaRPr lang="en-US" dirty="0">
              <a:solidFill>
                <a:schemeClr val="tx1">
                  <a:lumMod val="95000"/>
                  <a:lumOff val="5000"/>
                </a:schemeClr>
              </a:solidFill>
            </a:endParaRPr>
          </a:p>
          <a:p>
            <a:r>
              <a:rPr lang="en-US" dirty="0" smtClean="0">
                <a:solidFill>
                  <a:schemeClr val="tx1">
                    <a:lumMod val="95000"/>
                    <a:lumOff val="5000"/>
                  </a:schemeClr>
                </a:solidFill>
              </a:rPr>
              <a:t>  7. conclusion    </a:t>
            </a:r>
          </a:p>
        </p:txBody>
      </p:sp>
    </p:spTree>
    <p:extLst>
      <p:ext uri="{BB962C8B-B14F-4D97-AF65-F5344CB8AC3E}">
        <p14:creationId xmlns:p14="http://schemas.microsoft.com/office/powerpoint/2010/main" val="4346670"/>
      </p:ext>
    </p:extLst>
  </p:cSld>
  <p:clrMapOvr>
    <a:masterClrMapping/>
  </p:clrMapOvr>
  <p:transition spd="med">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solidFill>
                  <a:schemeClr val="accent1">
                    <a:lumMod val="75000"/>
                  </a:schemeClr>
                </a:solidFill>
                <a:latin typeface="Century" panose="02040604050505020304" pitchFamily="18" charset="0"/>
              </a:rPr>
              <a:t>Current Hostel Admission </a:t>
            </a:r>
            <a:r>
              <a:rPr lang="en-US" sz="3000" b="1" dirty="0" smtClean="0">
                <a:solidFill>
                  <a:schemeClr val="accent1">
                    <a:lumMod val="75000"/>
                  </a:schemeClr>
                </a:solidFill>
                <a:latin typeface="Century" panose="02040604050505020304" pitchFamily="18" charset="0"/>
              </a:rPr>
              <a:t>Process</a:t>
            </a:r>
            <a:endParaRPr lang="en-US" dirty="0"/>
          </a:p>
        </p:txBody>
      </p:sp>
      <p:sp>
        <p:nvSpPr>
          <p:cNvPr id="3" name="Content Placeholder 2"/>
          <p:cNvSpPr>
            <a:spLocks noGrp="1"/>
          </p:cNvSpPr>
          <p:nvPr>
            <p:ph idx="1"/>
          </p:nvPr>
        </p:nvSpPr>
        <p:spPr>
          <a:xfrm>
            <a:off x="2589212" y="1706252"/>
            <a:ext cx="8915400" cy="4204970"/>
          </a:xfrm>
        </p:spPr>
        <p:txBody>
          <a:bodyPr>
            <a:normAutofit/>
          </a:bodyPr>
          <a:lstStyle/>
          <a:p>
            <a:r>
              <a:rPr lang="en-US" sz="2000" dirty="0" smtClean="0"/>
              <a:t>The </a:t>
            </a:r>
            <a:r>
              <a:rPr lang="en-US" sz="2000" dirty="0"/>
              <a:t>current admission process relies on manual paperwork, causing delays and errors in applications. Students submit hard copies of documents, leading to inefficiencies and increased workload for administrators. </a:t>
            </a:r>
            <a:endParaRPr lang="en-US" sz="2000" dirty="0" smtClean="0"/>
          </a:p>
          <a:p>
            <a:r>
              <a:rPr lang="en-US" sz="2000" dirty="0" smtClean="0"/>
              <a:t>Communication </a:t>
            </a:r>
            <a:r>
              <a:rPr lang="en-US" sz="2000" dirty="0"/>
              <a:t>is traditional, lacking real-time updates. Data entry errors are a risk, impacting the overall accuracy of student records. The need for a modernized, streamlined approach is evident to enhance efficiency and improve the overall experience for all stakeholders."</a:t>
            </a:r>
          </a:p>
        </p:txBody>
      </p:sp>
    </p:spTree>
    <p:extLst>
      <p:ext uri="{BB962C8B-B14F-4D97-AF65-F5344CB8AC3E}">
        <p14:creationId xmlns:p14="http://schemas.microsoft.com/office/powerpoint/2010/main" val="1157188065"/>
      </p:ext>
    </p:extLst>
  </p:cSld>
  <p:clrMapOvr>
    <a:masterClrMapping/>
  </p:clrMapOvr>
  <p:transition spd="med">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a:t>
            </a:r>
            <a:r>
              <a:rPr lang="en-US" dirty="0">
                <a:latin typeface="+mn-lt"/>
              </a:rPr>
              <a:t>lle</a:t>
            </a:r>
            <a:r>
              <a:rPr lang="en-US" dirty="0"/>
              <a:t>nges Faced by </a:t>
            </a:r>
            <a:r>
              <a:rPr lang="en-US" dirty="0" smtClean="0"/>
              <a:t>Students</a:t>
            </a:r>
            <a:r>
              <a:rPr lang="en-US" dirty="0" smtClean="0">
                <a:solidFill>
                  <a:schemeClr val="tx1">
                    <a:lumMod val="95000"/>
                    <a:lumOff val="5000"/>
                  </a:schemeClr>
                </a:solidFill>
              </a:rPr>
              <a:t> </a:t>
            </a:r>
            <a:r>
              <a:rPr lang="en-US" dirty="0" smtClean="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challenges faced by students, parents, and administrators include cumbersome paperwork, errors, delays, and lack of transparency. These pain points affect everyone involved in the admission process</a:t>
            </a:r>
            <a:r>
              <a:rPr lang="en-US" dirty="0" smtClean="0"/>
              <a:t>.</a:t>
            </a:r>
          </a:p>
          <a:p>
            <a:r>
              <a:rPr lang="en-US" dirty="0" smtClean="0"/>
              <a:t> </a:t>
            </a:r>
            <a:r>
              <a:rPr lang="en-US" dirty="0"/>
              <a:t>stakeholders</a:t>
            </a:r>
            <a:r>
              <a:rPr lang="en-US" dirty="0" smtClean="0"/>
              <a:t> </a:t>
            </a:r>
            <a:r>
              <a:rPr lang="en-US" dirty="0"/>
              <a:t>encounter hurdles </a:t>
            </a:r>
            <a:r>
              <a:rPr lang="en-US" dirty="0" smtClean="0"/>
              <a:t>with unmanageable paperwork</a:t>
            </a:r>
            <a:r>
              <a:rPr lang="en-US" dirty="0"/>
              <a:t>, causing stress for students and parents. Administrators face delays and increased workload due to manual document verification. </a:t>
            </a:r>
            <a:endParaRPr lang="en-US" dirty="0" smtClean="0"/>
          </a:p>
          <a:p>
            <a:r>
              <a:rPr lang="en-US" dirty="0" smtClean="0"/>
              <a:t>Communication </a:t>
            </a:r>
            <a:r>
              <a:rPr lang="en-US" dirty="0"/>
              <a:t>gaps arise from traditional methods, leading to uncertainty. These challenges highlight the pressing need for a streamlined solution to enhance the admission process for all students</a:t>
            </a:r>
            <a:r>
              <a:rPr lang="en-US" dirty="0" smtClean="0"/>
              <a:t>.</a:t>
            </a:r>
            <a:endParaRPr lang="en-US" dirty="0"/>
          </a:p>
        </p:txBody>
      </p:sp>
    </p:spTree>
    <p:extLst>
      <p:ext uri="{BB962C8B-B14F-4D97-AF65-F5344CB8AC3E}">
        <p14:creationId xmlns:p14="http://schemas.microsoft.com/office/powerpoint/2010/main" val="1860022514"/>
      </p:ext>
    </p:extLst>
  </p:cSld>
  <p:clrMapOvr>
    <a:masterClrMapping/>
  </p:clrMapOvr>
  <p:transition spd="med">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t>Introduction to the Hostel Admission Process </a:t>
            </a:r>
            <a:r>
              <a:rPr lang="en-US" dirty="0" smtClean="0"/>
              <a:t>Application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To </a:t>
            </a:r>
            <a:r>
              <a:rPr lang="en-US" dirty="0"/>
              <a:t>address these challenges, we've developed the </a:t>
            </a:r>
            <a:r>
              <a:rPr lang="en-US" dirty="0" smtClean="0"/>
              <a:t>Hostel </a:t>
            </a:r>
            <a:r>
              <a:rPr lang="en-US" dirty="0"/>
              <a:t>Admission Process Application</a:t>
            </a:r>
            <a:r>
              <a:rPr lang="en-US" dirty="0" smtClean="0"/>
              <a:t>. </a:t>
            </a:r>
            <a:r>
              <a:rPr lang="en-US" dirty="0"/>
              <a:t>This is a user-friendly, </a:t>
            </a:r>
            <a:r>
              <a:rPr lang="en-US" dirty="0" smtClean="0"/>
              <a:t>Desktop - based  Application which is designed </a:t>
            </a:r>
            <a:r>
              <a:rPr lang="en-US" dirty="0"/>
              <a:t>to make the admission process smoother, quicker, and more efficient</a:t>
            </a:r>
            <a:r>
              <a:rPr lang="en-US" dirty="0" smtClean="0"/>
              <a:t>.</a:t>
            </a:r>
          </a:p>
          <a:p>
            <a:r>
              <a:rPr lang="en-US" dirty="0" smtClean="0"/>
              <a:t>It helps to admin manage :</a:t>
            </a:r>
          </a:p>
          <a:p>
            <a:pPr marL="0" indent="0">
              <a:buNone/>
            </a:pPr>
            <a:r>
              <a:rPr lang="en-US" dirty="0" smtClean="0"/>
              <a:t>							1.Student Record </a:t>
            </a:r>
          </a:p>
          <a:p>
            <a:pPr marL="0" indent="0">
              <a:buNone/>
            </a:pPr>
            <a:r>
              <a:rPr lang="en-US" dirty="0"/>
              <a:t>							2. Allotting Room </a:t>
            </a:r>
            <a:endParaRPr lang="en-US" dirty="0" smtClean="0"/>
          </a:p>
          <a:p>
            <a:pPr marL="0" indent="0">
              <a:buNone/>
            </a:pPr>
            <a:r>
              <a:rPr lang="en-US" dirty="0"/>
              <a:t>	</a:t>
            </a:r>
            <a:r>
              <a:rPr lang="en-US" dirty="0" smtClean="0"/>
              <a:t>						3.Generating </a:t>
            </a:r>
            <a:r>
              <a:rPr lang="en-US" dirty="0"/>
              <a:t>Students Merit </a:t>
            </a:r>
            <a:r>
              <a:rPr lang="en-US" dirty="0" smtClean="0"/>
              <a:t>List</a:t>
            </a:r>
          </a:p>
          <a:p>
            <a:pPr marL="0" indent="0">
              <a:buNone/>
            </a:pPr>
            <a:r>
              <a:rPr lang="en-US" dirty="0"/>
              <a:t>	</a:t>
            </a:r>
            <a:r>
              <a:rPr lang="en-US" dirty="0" smtClean="0"/>
              <a:t>						4.Document Verification</a:t>
            </a:r>
          </a:p>
          <a:p>
            <a:pPr marL="0" indent="0">
              <a:buNone/>
            </a:pPr>
            <a:r>
              <a:rPr lang="en-US" dirty="0"/>
              <a:t>	</a:t>
            </a:r>
            <a:r>
              <a:rPr lang="en-US" dirty="0" smtClean="0"/>
              <a:t>						5.Attendence Management</a:t>
            </a:r>
            <a:endParaRPr lang="en-US" dirty="0"/>
          </a:p>
        </p:txBody>
      </p:sp>
    </p:spTree>
    <p:extLst>
      <p:ext uri="{BB962C8B-B14F-4D97-AF65-F5344CB8AC3E}">
        <p14:creationId xmlns:p14="http://schemas.microsoft.com/office/powerpoint/2010/main" val="1055798527"/>
      </p:ext>
    </p:extLst>
  </p:cSld>
  <p:clrMapOvr>
    <a:masterClrMapping/>
  </p:clrMapOvr>
  <p:transition spd="med">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6682" y="529843"/>
            <a:ext cx="8911687" cy="780484"/>
          </a:xfrm>
        </p:spPr>
        <p:txBody>
          <a:bodyPr/>
          <a:lstStyle/>
          <a:p>
            <a:r>
              <a:rPr lang="en-US" dirty="0"/>
              <a:t>Key Features and Benefits </a:t>
            </a:r>
            <a:r>
              <a:rPr lang="en-US" dirty="0" smtClean="0"/>
              <a:t> </a:t>
            </a:r>
            <a:r>
              <a:rPr lang="en-US" dirty="0"/>
              <a:t>-</a:t>
            </a:r>
          </a:p>
        </p:txBody>
      </p:sp>
      <p:sp>
        <p:nvSpPr>
          <p:cNvPr id="3" name="Content Placeholder 2"/>
          <p:cNvSpPr>
            <a:spLocks noGrp="1"/>
          </p:cNvSpPr>
          <p:nvPr>
            <p:ph idx="1"/>
          </p:nvPr>
        </p:nvSpPr>
        <p:spPr>
          <a:xfrm>
            <a:off x="2589212" y="1310327"/>
            <a:ext cx="8915400" cy="4967926"/>
          </a:xfrm>
        </p:spPr>
        <p:txBody>
          <a:bodyPr>
            <a:normAutofit fontScale="92500" lnSpcReduction="10000"/>
          </a:bodyPr>
          <a:lstStyle/>
          <a:p>
            <a:endParaRPr lang="en-US" sz="2000" b="1" dirty="0" smtClean="0">
              <a:solidFill>
                <a:schemeClr val="bg2">
                  <a:lumMod val="50000"/>
                </a:schemeClr>
              </a:solidFill>
              <a:latin typeface="Book Antiqua" panose="02040602050305030304" pitchFamily="18" charset="0"/>
            </a:endParaRPr>
          </a:p>
          <a:p>
            <a:r>
              <a:rPr lang="en-US" sz="2000" b="1" dirty="0" smtClean="0">
                <a:solidFill>
                  <a:schemeClr val="bg2">
                    <a:lumMod val="50000"/>
                  </a:schemeClr>
                </a:solidFill>
                <a:latin typeface="Book Antiqua" panose="02040602050305030304" pitchFamily="18" charset="0"/>
              </a:rPr>
              <a:t>The </a:t>
            </a:r>
            <a:r>
              <a:rPr lang="en-US" sz="2000" b="1" dirty="0">
                <a:solidFill>
                  <a:schemeClr val="bg2">
                    <a:lumMod val="50000"/>
                  </a:schemeClr>
                </a:solidFill>
                <a:latin typeface="Book Antiqua" panose="02040602050305030304" pitchFamily="18" charset="0"/>
              </a:rPr>
              <a:t>application comes with a range of </a:t>
            </a:r>
            <a:r>
              <a:rPr lang="en-US" sz="2000" b="1" dirty="0" smtClean="0">
                <a:solidFill>
                  <a:schemeClr val="bg2">
                    <a:lumMod val="50000"/>
                  </a:schemeClr>
                </a:solidFill>
                <a:latin typeface="Book Antiqua" panose="02040602050305030304" pitchFamily="18" charset="0"/>
              </a:rPr>
              <a:t>features:</a:t>
            </a:r>
            <a:endParaRPr lang="en-US" sz="2000" b="1" dirty="0">
              <a:solidFill>
                <a:schemeClr val="bg2">
                  <a:lumMod val="50000"/>
                </a:schemeClr>
              </a:solidFill>
              <a:latin typeface="Book Antiqua" panose="02040602050305030304" pitchFamily="18" charset="0"/>
            </a:endParaRPr>
          </a:p>
          <a:p>
            <a:pPr marL="0" indent="0">
              <a:buNone/>
            </a:pPr>
            <a:endParaRPr lang="en-US" dirty="0" smtClean="0"/>
          </a:p>
          <a:p>
            <a:pPr lvl="1">
              <a:buFont typeface="Wingdings" panose="05000000000000000000" pitchFamily="2" charset="2"/>
              <a:buChar char="§"/>
            </a:pPr>
            <a:r>
              <a:rPr lang="en-US" dirty="0"/>
              <a:t>I</a:t>
            </a:r>
            <a:r>
              <a:rPr lang="en-US" dirty="0" smtClean="0"/>
              <a:t>ncluding </a:t>
            </a:r>
            <a:r>
              <a:rPr lang="en-US" dirty="0"/>
              <a:t>online application </a:t>
            </a:r>
            <a:r>
              <a:rPr lang="en-US" dirty="0" smtClean="0"/>
              <a:t>submission.</a:t>
            </a:r>
          </a:p>
          <a:p>
            <a:pPr lvl="1">
              <a:buFont typeface="Wingdings" panose="05000000000000000000" pitchFamily="2" charset="2"/>
              <a:buChar char="§"/>
            </a:pPr>
            <a:r>
              <a:rPr lang="en-US" dirty="0" smtClean="0"/>
              <a:t>Real-time </a:t>
            </a:r>
            <a:r>
              <a:rPr lang="en-US" dirty="0"/>
              <a:t>availability and preference </a:t>
            </a:r>
            <a:r>
              <a:rPr lang="en-US" dirty="0" smtClean="0"/>
              <a:t>checking.</a:t>
            </a:r>
          </a:p>
          <a:p>
            <a:pPr lvl="1">
              <a:buFont typeface="Wingdings" panose="05000000000000000000" pitchFamily="2" charset="2"/>
              <a:buChar char="§"/>
            </a:pPr>
            <a:r>
              <a:rPr lang="en-US" dirty="0" smtClean="0"/>
              <a:t>Online </a:t>
            </a:r>
            <a:r>
              <a:rPr lang="en-US" dirty="0"/>
              <a:t>document </a:t>
            </a:r>
            <a:r>
              <a:rPr lang="en-US" dirty="0" smtClean="0"/>
              <a:t>verification.</a:t>
            </a:r>
          </a:p>
          <a:p>
            <a:pPr lvl="1">
              <a:buFont typeface="Wingdings" panose="05000000000000000000" pitchFamily="2" charset="2"/>
              <a:buChar char="§"/>
            </a:pPr>
            <a:r>
              <a:rPr lang="en-US" dirty="0"/>
              <a:t>A</a:t>
            </a:r>
            <a:r>
              <a:rPr lang="en-US" dirty="0" smtClean="0"/>
              <a:t> </a:t>
            </a:r>
            <a:r>
              <a:rPr lang="en-US" dirty="0"/>
              <a:t>notification </a:t>
            </a:r>
            <a:r>
              <a:rPr lang="en-US" dirty="0" smtClean="0"/>
              <a:t>system Available </a:t>
            </a:r>
          </a:p>
          <a:p>
            <a:pPr marL="457200" lvl="1" indent="0">
              <a:buNone/>
            </a:pPr>
            <a:endParaRPr lang="en-US" dirty="0" smtClean="0"/>
          </a:p>
          <a:p>
            <a:r>
              <a:rPr lang="en-US" sz="2000" b="1" dirty="0">
                <a:solidFill>
                  <a:schemeClr val="bg2">
                    <a:lumMod val="50000"/>
                  </a:schemeClr>
                </a:solidFill>
                <a:latin typeface="Book Antiqua" panose="02040602050305030304" pitchFamily="18" charset="0"/>
              </a:rPr>
              <a:t> B</a:t>
            </a:r>
            <a:r>
              <a:rPr lang="en-US" sz="2000" b="1" dirty="0" smtClean="0">
                <a:solidFill>
                  <a:schemeClr val="bg2">
                    <a:lumMod val="50000"/>
                  </a:schemeClr>
                </a:solidFill>
                <a:latin typeface="Book Antiqua" panose="02040602050305030304" pitchFamily="18" charset="0"/>
              </a:rPr>
              <a:t>enefits :</a:t>
            </a:r>
            <a:endParaRPr lang="en-US" sz="2000" b="1" dirty="0">
              <a:solidFill>
                <a:schemeClr val="bg2">
                  <a:lumMod val="50000"/>
                </a:schemeClr>
              </a:solidFill>
              <a:latin typeface="Book Antiqua" panose="02040602050305030304" pitchFamily="18" charset="0"/>
            </a:endParaRPr>
          </a:p>
          <a:p>
            <a:pPr lvl="5">
              <a:buFont typeface="Wingdings" panose="05000000000000000000" pitchFamily="2" charset="2"/>
              <a:buChar char="§"/>
            </a:pPr>
            <a:r>
              <a:rPr lang="en-US" sz="1600" dirty="0"/>
              <a:t>R</a:t>
            </a:r>
            <a:r>
              <a:rPr lang="en-US" sz="1600" dirty="0" smtClean="0"/>
              <a:t>educed paperwork </a:t>
            </a:r>
          </a:p>
          <a:p>
            <a:pPr lvl="5">
              <a:buFont typeface="Wingdings" panose="05000000000000000000" pitchFamily="2" charset="2"/>
              <a:buChar char="§"/>
            </a:pPr>
            <a:r>
              <a:rPr lang="en-US" sz="1600" dirty="0"/>
              <a:t>E</a:t>
            </a:r>
            <a:r>
              <a:rPr lang="en-US" sz="1600" dirty="0" smtClean="0"/>
              <a:t>nhanced transparency</a:t>
            </a:r>
          </a:p>
          <a:p>
            <a:pPr lvl="5">
              <a:buFont typeface="Wingdings" panose="05000000000000000000" pitchFamily="2" charset="2"/>
              <a:buChar char="§"/>
            </a:pPr>
            <a:r>
              <a:rPr lang="en-US" sz="1600" dirty="0" smtClean="0"/>
              <a:t>Reduces Time delay </a:t>
            </a:r>
          </a:p>
          <a:p>
            <a:pPr lvl="5">
              <a:buFont typeface="Wingdings" panose="05000000000000000000" pitchFamily="2" charset="2"/>
              <a:buChar char="§"/>
            </a:pPr>
            <a:r>
              <a:rPr lang="en-US" sz="1600" dirty="0" smtClean="0"/>
              <a:t>Performance Faster</a:t>
            </a:r>
          </a:p>
          <a:p>
            <a:pPr lvl="5">
              <a:buFont typeface="Wingdings" panose="05000000000000000000" pitchFamily="2" charset="2"/>
              <a:buChar char="§"/>
            </a:pPr>
            <a:r>
              <a:rPr lang="en-US" sz="1600" dirty="0" smtClean="0"/>
              <a:t>Increased </a:t>
            </a:r>
            <a:r>
              <a:rPr lang="en-US" sz="1600" dirty="0"/>
              <a:t>accuracy.</a:t>
            </a:r>
          </a:p>
        </p:txBody>
      </p:sp>
    </p:spTree>
    <p:extLst>
      <p:ext uri="{BB962C8B-B14F-4D97-AF65-F5344CB8AC3E}">
        <p14:creationId xmlns:p14="http://schemas.microsoft.com/office/powerpoint/2010/main" val="647335017"/>
      </p:ext>
    </p:extLst>
  </p:cSld>
  <p:clrMapOvr>
    <a:masterClrMapping/>
  </p:clrMapOvr>
  <p:transition spd="med">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Application Works   -</a:t>
            </a:r>
          </a:p>
        </p:txBody>
      </p:sp>
      <p:sp>
        <p:nvSpPr>
          <p:cNvPr id="3" name="Content Placeholder 2"/>
          <p:cNvSpPr>
            <a:spLocks noGrp="1"/>
          </p:cNvSpPr>
          <p:nvPr>
            <p:ph idx="1"/>
          </p:nvPr>
        </p:nvSpPr>
        <p:spPr/>
        <p:txBody>
          <a:bodyPr/>
          <a:lstStyle/>
          <a:p>
            <a:r>
              <a:rPr lang="en-US" dirty="0"/>
              <a:t>Students can submit applications online</a:t>
            </a:r>
            <a:r>
              <a:rPr lang="en-US" dirty="0" smtClean="0"/>
              <a:t>.</a:t>
            </a:r>
          </a:p>
          <a:p>
            <a:r>
              <a:rPr lang="en-US" dirty="0" smtClean="0"/>
              <a:t>Sorting the students data by their academic year.</a:t>
            </a:r>
          </a:p>
          <a:p>
            <a:r>
              <a:rPr lang="en-US" dirty="0" smtClean="0"/>
              <a:t>Generate a merit list on the basis of percentage and category.</a:t>
            </a:r>
          </a:p>
          <a:p>
            <a:r>
              <a:rPr lang="en-US" dirty="0" err="1" smtClean="0"/>
              <a:t>Allotement</a:t>
            </a:r>
            <a:r>
              <a:rPr lang="en-US" dirty="0" smtClean="0"/>
              <a:t> of rooms based on Merit list.</a:t>
            </a:r>
          </a:p>
          <a:p>
            <a:r>
              <a:rPr lang="en-US" dirty="0" smtClean="0"/>
              <a:t>Students </a:t>
            </a:r>
            <a:r>
              <a:rPr lang="en-US" dirty="0"/>
              <a:t>and administrators can easily navigate through the system</a:t>
            </a:r>
            <a:r>
              <a:rPr lang="en-US" dirty="0" smtClean="0"/>
              <a:t>.</a:t>
            </a:r>
          </a:p>
          <a:p>
            <a:r>
              <a:rPr lang="en-US" dirty="0" smtClean="0"/>
              <a:t>Administrators </a:t>
            </a:r>
            <a:r>
              <a:rPr lang="en-US" dirty="0"/>
              <a:t>can efficiently manage the entire process. </a:t>
            </a:r>
            <a:endParaRPr lang="en-US" dirty="0" smtClean="0"/>
          </a:p>
          <a:p>
            <a:r>
              <a:rPr lang="en-US" dirty="0" smtClean="0"/>
              <a:t>Real-time </a:t>
            </a:r>
            <a:r>
              <a:rPr lang="en-US" dirty="0"/>
              <a:t>updates and notifications keep everyone in the loop</a:t>
            </a:r>
            <a:r>
              <a:rPr lang="en-US" dirty="0" smtClean="0"/>
              <a:t>.</a:t>
            </a:r>
            <a:endParaRPr lang="en-US" dirty="0"/>
          </a:p>
        </p:txBody>
      </p:sp>
    </p:spTree>
    <p:extLst>
      <p:ext uri="{BB962C8B-B14F-4D97-AF65-F5344CB8AC3E}">
        <p14:creationId xmlns:p14="http://schemas.microsoft.com/office/powerpoint/2010/main" val="2959531206"/>
      </p:ext>
    </p:extLst>
  </p:cSld>
  <p:clrMapOvr>
    <a:masterClrMapping/>
  </p:clrMapOvr>
  <p:transition spd="med">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6471"/>
          </a:xfrm>
        </p:spPr>
        <p:txBody>
          <a:bodyPr>
            <a:normAutofit/>
          </a:bodyPr>
          <a:lstStyle/>
          <a:p>
            <a:r>
              <a:rPr lang="en-US" sz="3200" dirty="0" smtClean="0">
                <a:latin typeface="Bookman Old Style" panose="02050604050505020204" pitchFamily="18" charset="0"/>
              </a:rPr>
              <a:t>Software requirement </a:t>
            </a:r>
            <a:endParaRPr lang="en-US" sz="2800" dirty="0">
              <a:latin typeface="Bookman Old Style" panose="02050604050505020204" pitchFamily="18" charset="0"/>
            </a:endParaRPr>
          </a:p>
        </p:txBody>
      </p:sp>
      <p:sp>
        <p:nvSpPr>
          <p:cNvPr id="3" name="Content Placeholder 2"/>
          <p:cNvSpPr>
            <a:spLocks noGrp="1"/>
          </p:cNvSpPr>
          <p:nvPr>
            <p:ph idx="1"/>
          </p:nvPr>
        </p:nvSpPr>
        <p:spPr>
          <a:xfrm>
            <a:off x="2589212" y="1470581"/>
            <a:ext cx="8915400" cy="5269584"/>
          </a:xfrm>
        </p:spPr>
        <p:txBody>
          <a:bodyPr>
            <a:normAutofit/>
          </a:bodyPr>
          <a:lstStyle/>
          <a:p>
            <a:pPr lvl="1"/>
            <a:r>
              <a:rPr lang="en-US" dirty="0" err="1" smtClean="0"/>
              <a:t>Intellij</a:t>
            </a:r>
            <a:r>
              <a:rPr lang="en-US" dirty="0" smtClean="0"/>
              <a:t> IDE</a:t>
            </a:r>
          </a:p>
          <a:p>
            <a:pPr lvl="1"/>
            <a:r>
              <a:rPr lang="en-US" dirty="0" err="1" smtClean="0"/>
              <a:t>Vscode</a:t>
            </a:r>
            <a:endParaRPr lang="en-US" dirty="0"/>
          </a:p>
          <a:p>
            <a:pPr lvl="1"/>
            <a:r>
              <a:rPr lang="en-US" dirty="0" smtClean="0"/>
              <a:t>MySQL</a:t>
            </a:r>
            <a:endParaRPr lang="en-US" dirty="0"/>
          </a:p>
          <a:p>
            <a:pPr lvl="1" fontAlgn="base"/>
            <a:r>
              <a:rPr lang="en-US" dirty="0" err="1" smtClean="0"/>
              <a:t>Git</a:t>
            </a:r>
            <a:r>
              <a:rPr lang="en-US" dirty="0" smtClean="0"/>
              <a:t> </a:t>
            </a:r>
            <a:r>
              <a:rPr lang="en-US" dirty="0"/>
              <a:t>hub </a:t>
            </a:r>
          </a:p>
          <a:p>
            <a:pPr marL="0" indent="0">
              <a:buNone/>
            </a:pPr>
            <a:r>
              <a:rPr lang="en-US" sz="3200" dirty="0" smtClean="0">
                <a:solidFill>
                  <a:schemeClr val="accent2">
                    <a:lumMod val="75000"/>
                  </a:schemeClr>
                </a:solidFill>
                <a:latin typeface="Bookman Old Style" panose="02050604050505020204" pitchFamily="18" charset="0"/>
                <a:ea typeface="+mj-ea"/>
                <a:cs typeface="+mj-cs"/>
              </a:rPr>
              <a:t>Technologies</a:t>
            </a:r>
            <a:endParaRPr lang="en-US" sz="3200" dirty="0">
              <a:solidFill>
                <a:schemeClr val="accent2">
                  <a:lumMod val="75000"/>
                </a:schemeClr>
              </a:solidFill>
              <a:latin typeface="Bookman Old Style" panose="02050604050505020204" pitchFamily="18" charset="0"/>
              <a:ea typeface="+mj-ea"/>
              <a:cs typeface="+mj-cs"/>
            </a:endParaRPr>
          </a:p>
          <a:p>
            <a:pPr marL="0" indent="0">
              <a:buNone/>
            </a:pPr>
            <a:endParaRPr lang="en-US" sz="2800" dirty="0">
              <a:solidFill>
                <a:schemeClr val="accent2">
                  <a:lumMod val="75000"/>
                </a:schemeClr>
              </a:solidFill>
              <a:latin typeface="+mj-lt"/>
              <a:ea typeface="+mj-ea"/>
              <a:cs typeface="+mj-cs"/>
            </a:endParaRPr>
          </a:p>
          <a:p>
            <a:pPr marL="0" indent="0">
              <a:buNone/>
            </a:pPr>
            <a:endParaRPr lang="en-US" sz="2800" dirty="0" smtClean="0">
              <a:solidFill>
                <a:schemeClr val="accent2">
                  <a:lumMod val="75000"/>
                </a:schemeClr>
              </a:solidFill>
              <a:latin typeface="+mj-lt"/>
              <a:ea typeface="+mj-ea"/>
              <a:cs typeface="+mj-cs"/>
            </a:endParaRPr>
          </a:p>
          <a:p>
            <a:pPr marL="0" indent="0">
              <a:buNone/>
            </a:pPr>
            <a:endParaRPr lang="en-US" sz="2800" dirty="0">
              <a:solidFill>
                <a:schemeClr val="accent2">
                  <a:lumMod val="75000"/>
                </a:schemeClr>
              </a:solidFill>
              <a:latin typeface="+mj-lt"/>
              <a:ea typeface="+mj-ea"/>
              <a:cs typeface="+mj-cs"/>
            </a:endParaRPr>
          </a:p>
          <a:p>
            <a:pPr marL="0" indent="0">
              <a:buNone/>
            </a:pPr>
            <a:endParaRPr lang="en-US" sz="2800" dirty="0" smtClean="0">
              <a:solidFill>
                <a:schemeClr val="accent2">
                  <a:lumMod val="75000"/>
                </a:schemeClr>
              </a:solidFill>
              <a:latin typeface="+mj-lt"/>
              <a:ea typeface="+mj-ea"/>
              <a:cs typeface="+mj-cs"/>
            </a:endParaRPr>
          </a:p>
          <a:p>
            <a:pPr marL="0" indent="0">
              <a:buNone/>
            </a:pPr>
            <a:r>
              <a:rPr lang="en-US" sz="2800" dirty="0">
                <a:solidFill>
                  <a:schemeClr val="accent2">
                    <a:lumMod val="75000"/>
                  </a:schemeClr>
                </a:solidFill>
                <a:latin typeface="+mj-lt"/>
                <a:ea typeface="+mj-ea"/>
                <a:cs typeface="+mj-cs"/>
              </a:rPr>
              <a:t> </a:t>
            </a:r>
            <a:r>
              <a:rPr lang="en-US" sz="2800" dirty="0" smtClean="0">
                <a:solidFill>
                  <a:schemeClr val="accent2">
                    <a:lumMod val="75000"/>
                  </a:schemeClr>
                </a:solidFill>
                <a:latin typeface="+mj-lt"/>
                <a:ea typeface="+mj-ea"/>
                <a:cs typeface="+mj-cs"/>
              </a:rPr>
              <a:t>       </a:t>
            </a:r>
            <a:r>
              <a:rPr lang="en-US" dirty="0"/>
              <a:t>[</a:t>
            </a:r>
            <a:r>
              <a:rPr lang="en-US" dirty="0"/>
              <a:t>java</a:t>
            </a:r>
            <a:r>
              <a:rPr lang="en-US" dirty="0" smtClean="0"/>
              <a:t>]                                                        [</a:t>
            </a:r>
            <a:r>
              <a:rPr lang="en-US" dirty="0" err="1" smtClean="0"/>
              <a:t>mysql</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467" y="3731773"/>
            <a:ext cx="1885360" cy="1817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577" y="3984392"/>
            <a:ext cx="1828800" cy="1564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91701586"/>
      </p:ext>
    </p:extLst>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8191"/>
          </a:xfrm>
        </p:spPr>
        <p:txBody>
          <a:bodyPr>
            <a:normAutofit/>
          </a:bodyPr>
          <a:lstStyle/>
          <a:p>
            <a:r>
              <a:rPr lang="en-US" dirty="0"/>
              <a:t>Future scope</a:t>
            </a:r>
            <a:endParaRPr lang="en-US" dirty="0"/>
          </a:p>
        </p:txBody>
      </p:sp>
      <p:sp>
        <p:nvSpPr>
          <p:cNvPr id="3" name="Content Placeholder 2"/>
          <p:cNvSpPr>
            <a:spLocks noGrp="1"/>
          </p:cNvSpPr>
          <p:nvPr>
            <p:ph idx="1"/>
          </p:nvPr>
        </p:nvSpPr>
        <p:spPr>
          <a:xfrm>
            <a:off x="2589212" y="1743959"/>
            <a:ext cx="8915400" cy="4477731"/>
          </a:xfrm>
        </p:spPr>
        <p:txBody>
          <a:bodyPr>
            <a:noAutofit/>
          </a:bodyPr>
          <a:lstStyle/>
          <a:p>
            <a:pPr lvl="1">
              <a:buFont typeface="Wingdings" panose="05000000000000000000" pitchFamily="2" charset="2"/>
              <a:buChar char="§"/>
            </a:pPr>
            <a:r>
              <a:rPr lang="en-US" sz="1800" dirty="0"/>
              <a:t>Mobile App Integration: Developing a mobile app for convenient hostel admission management on smartphones.</a:t>
            </a:r>
          </a:p>
          <a:p>
            <a:pPr lvl="1">
              <a:buFont typeface="Wingdings" panose="05000000000000000000" pitchFamily="2" charset="2"/>
              <a:buChar char="§"/>
            </a:pPr>
            <a:r>
              <a:rPr lang="en-US" sz="1800" dirty="0"/>
              <a:t>AI Integration : Exploring AI to automate tasks, enhance analytics, and provide intelligent insights.</a:t>
            </a:r>
          </a:p>
          <a:p>
            <a:pPr lvl="1" algn="just">
              <a:buFont typeface="Wingdings" panose="05000000000000000000" pitchFamily="2" charset="2"/>
              <a:buChar char="§"/>
            </a:pPr>
            <a:r>
              <a:rPr lang="en-US" sz="1800" dirty="0"/>
              <a:t>User Feedback: Continuous collaboration and feedback for ongoing improvement.</a:t>
            </a:r>
          </a:p>
          <a:p>
            <a:pPr lvl="1">
              <a:buFont typeface="Wingdings" panose="05000000000000000000" pitchFamily="2" charset="2"/>
              <a:buChar char="§"/>
            </a:pPr>
            <a:r>
              <a:rPr lang="en-US" sz="1800" dirty="0"/>
              <a:t>Enhanced Analytics : Expanding data analytics for better </a:t>
            </a:r>
            <a:r>
              <a:rPr lang="en-US" sz="1800" dirty="0" smtClean="0"/>
              <a:t>decision-making </a:t>
            </a:r>
            <a:r>
              <a:rPr lang="en-US" sz="1800" dirty="0"/>
              <a:t>and resource optimization.</a:t>
            </a:r>
          </a:p>
          <a:p>
            <a:pPr lvl="1">
              <a:buFont typeface="Wingdings" panose="05000000000000000000" pitchFamily="2" charset="2"/>
              <a:buChar char="§"/>
            </a:pPr>
            <a:r>
              <a:rPr lang="en-US" sz="1800" dirty="0"/>
              <a:t>Web App  Integration: Developing a web app for convenient hostel admission management on smartphones.</a:t>
            </a:r>
          </a:p>
          <a:p>
            <a:pPr lvl="1">
              <a:buFont typeface="Wingdings" panose="05000000000000000000" pitchFamily="2" charset="2"/>
              <a:buChar char="§"/>
            </a:pPr>
            <a:r>
              <a:rPr lang="en-US" sz="1800" dirty="0"/>
              <a:t>Scalability and Customization : Ensuring scalability and customization options as institutions grow.</a:t>
            </a:r>
          </a:p>
        </p:txBody>
      </p:sp>
    </p:spTree>
    <p:extLst>
      <p:ext uri="{BB962C8B-B14F-4D97-AF65-F5344CB8AC3E}">
        <p14:creationId xmlns:p14="http://schemas.microsoft.com/office/powerpoint/2010/main" val="3064765518"/>
      </p:ext>
    </p:extLst>
  </p:cSld>
  <p:clrMapOvr>
    <a:masterClrMapping/>
  </p:clrMapOvr>
  <p:transition spd="med">
    <p:split orient="vert"/>
  </p:transition>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245</TotalTime>
  <Words>605</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Book Antiqua</vt:lpstr>
      <vt:lpstr>Bookman Old Style</vt:lpstr>
      <vt:lpstr>Century</vt:lpstr>
      <vt:lpstr>Century Gothic</vt:lpstr>
      <vt:lpstr>Cooper Black</vt:lpstr>
      <vt:lpstr>Copperplate Gothic Bold</vt:lpstr>
      <vt:lpstr>Wingdings</vt:lpstr>
      <vt:lpstr>Wingdings 3</vt:lpstr>
      <vt:lpstr>Wisp</vt:lpstr>
      <vt:lpstr>Streamlining Hostel Admission Process : A Digital Application Project </vt:lpstr>
      <vt:lpstr>Agenda </vt:lpstr>
      <vt:lpstr>Current Hostel Admission Process</vt:lpstr>
      <vt:lpstr>Challenges Faced by Students -  </vt:lpstr>
      <vt:lpstr> Introduction to the Hostel Admission Process Application </vt:lpstr>
      <vt:lpstr>Key Features and Benefits  -</vt:lpstr>
      <vt:lpstr>How the Application Works   -</vt:lpstr>
      <vt:lpstr>Software requirement </vt:lpstr>
      <vt:lpstr>Future scope</vt:lpstr>
      <vt:lpstr>Conclusion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23</cp:revision>
  <dcterms:created xsi:type="dcterms:W3CDTF">2023-11-18T07:27:21Z</dcterms:created>
  <dcterms:modified xsi:type="dcterms:W3CDTF">2023-11-20T20:13:31Z</dcterms:modified>
</cp:coreProperties>
</file>