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2" r:id="rId3"/>
  </p:sldMasterIdLst>
  <p:notesMasterIdLst>
    <p:notesMasterId r:id="rId64"/>
  </p:notesMasterIdLst>
  <p:handoutMasterIdLst>
    <p:handoutMasterId r:id="rId65"/>
  </p:handoutMasterIdLst>
  <p:sldIdLst>
    <p:sldId id="263" r:id="rId4"/>
    <p:sldId id="291" r:id="rId5"/>
    <p:sldId id="264" r:id="rId6"/>
    <p:sldId id="294" r:id="rId7"/>
    <p:sldId id="295" r:id="rId8"/>
    <p:sldId id="309" r:id="rId9"/>
    <p:sldId id="293" r:id="rId10"/>
    <p:sldId id="266" r:id="rId11"/>
    <p:sldId id="267" r:id="rId12"/>
    <p:sldId id="268" r:id="rId13"/>
    <p:sldId id="271" r:id="rId14"/>
    <p:sldId id="296" r:id="rId15"/>
    <p:sldId id="307" r:id="rId16"/>
    <p:sldId id="297" r:id="rId17"/>
    <p:sldId id="298" r:id="rId18"/>
    <p:sldId id="300" r:id="rId19"/>
    <p:sldId id="344" r:id="rId20"/>
    <p:sldId id="302" r:id="rId21"/>
    <p:sldId id="303" r:id="rId22"/>
    <p:sldId id="304" r:id="rId23"/>
    <p:sldId id="305" r:id="rId24"/>
    <p:sldId id="306" r:id="rId25"/>
    <p:sldId id="308" r:id="rId26"/>
    <p:sldId id="286" r:id="rId27"/>
    <p:sldId id="287" r:id="rId28"/>
    <p:sldId id="310" r:id="rId29"/>
    <p:sldId id="315" r:id="rId30"/>
    <p:sldId id="311" r:id="rId31"/>
    <p:sldId id="312" r:id="rId32"/>
    <p:sldId id="313" r:id="rId33"/>
    <p:sldId id="317" r:id="rId34"/>
    <p:sldId id="318" r:id="rId35"/>
    <p:sldId id="319" r:id="rId36"/>
    <p:sldId id="320" r:id="rId37"/>
    <p:sldId id="322" r:id="rId38"/>
    <p:sldId id="323" r:id="rId39"/>
    <p:sldId id="324" r:id="rId40"/>
    <p:sldId id="325" r:id="rId41"/>
    <p:sldId id="326" r:id="rId42"/>
    <p:sldId id="327" r:id="rId43"/>
    <p:sldId id="328" r:id="rId44"/>
    <p:sldId id="329" r:id="rId45"/>
    <p:sldId id="333" r:id="rId46"/>
    <p:sldId id="345" r:id="rId47"/>
    <p:sldId id="331" r:id="rId48"/>
    <p:sldId id="330" r:id="rId49"/>
    <p:sldId id="334" r:id="rId50"/>
    <p:sldId id="335" r:id="rId51"/>
    <p:sldId id="336" r:id="rId52"/>
    <p:sldId id="337" r:id="rId53"/>
    <p:sldId id="338" r:id="rId54"/>
    <p:sldId id="341" r:id="rId55"/>
    <p:sldId id="342" r:id="rId56"/>
    <p:sldId id="343" r:id="rId57"/>
    <p:sldId id="316" r:id="rId58"/>
    <p:sldId id="275" r:id="rId59"/>
    <p:sldId id="278" r:id="rId60"/>
    <p:sldId id="288" r:id="rId61"/>
    <p:sldId id="289" r:id="rId62"/>
    <p:sldId id="262" r:id="rId6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06" charset="0"/>
        <a:ea typeface="ＭＳ Ｐゴシック" pitchFamily="-106" charset="-128"/>
        <a:cs typeface="+mn-cs"/>
      </a:defRPr>
    </a:lvl1pPr>
    <a:lvl2pPr marL="457200" algn="l" rtl="0" fontAlgn="base">
      <a:spcBef>
        <a:spcPct val="0"/>
      </a:spcBef>
      <a:spcAft>
        <a:spcPct val="0"/>
      </a:spcAft>
      <a:defRPr sz="2400" kern="1200">
        <a:solidFill>
          <a:schemeClr val="tx1"/>
        </a:solidFill>
        <a:latin typeface="Times New Roman" pitchFamily="-106" charset="0"/>
        <a:ea typeface="ＭＳ Ｐゴシック" pitchFamily="-106" charset="-128"/>
        <a:cs typeface="+mn-cs"/>
      </a:defRPr>
    </a:lvl2pPr>
    <a:lvl3pPr marL="914400" algn="l" rtl="0" fontAlgn="base">
      <a:spcBef>
        <a:spcPct val="0"/>
      </a:spcBef>
      <a:spcAft>
        <a:spcPct val="0"/>
      </a:spcAft>
      <a:defRPr sz="2400" kern="1200">
        <a:solidFill>
          <a:schemeClr val="tx1"/>
        </a:solidFill>
        <a:latin typeface="Times New Roman" pitchFamily="-106" charset="0"/>
        <a:ea typeface="ＭＳ Ｐゴシック" pitchFamily="-106" charset="-128"/>
        <a:cs typeface="+mn-cs"/>
      </a:defRPr>
    </a:lvl3pPr>
    <a:lvl4pPr marL="1371600" algn="l" rtl="0" fontAlgn="base">
      <a:spcBef>
        <a:spcPct val="0"/>
      </a:spcBef>
      <a:spcAft>
        <a:spcPct val="0"/>
      </a:spcAft>
      <a:defRPr sz="2400" kern="1200">
        <a:solidFill>
          <a:schemeClr val="tx1"/>
        </a:solidFill>
        <a:latin typeface="Times New Roman" pitchFamily="-106" charset="0"/>
        <a:ea typeface="ＭＳ Ｐゴシック" pitchFamily="-106" charset="-128"/>
        <a:cs typeface="+mn-cs"/>
      </a:defRPr>
    </a:lvl4pPr>
    <a:lvl5pPr marL="1828800" algn="l" rtl="0" fontAlgn="base">
      <a:spcBef>
        <a:spcPct val="0"/>
      </a:spcBef>
      <a:spcAft>
        <a:spcPct val="0"/>
      </a:spcAft>
      <a:defRPr sz="2400" kern="1200">
        <a:solidFill>
          <a:schemeClr val="tx1"/>
        </a:solidFill>
        <a:latin typeface="Times New Roman" pitchFamily="-106" charset="0"/>
        <a:ea typeface="ＭＳ Ｐゴシック" pitchFamily="-106" charset="-128"/>
        <a:cs typeface="+mn-cs"/>
      </a:defRPr>
    </a:lvl5pPr>
    <a:lvl6pPr marL="2286000" algn="l" defTabSz="914400" rtl="0" eaLnBrk="1" latinLnBrk="0" hangingPunct="1">
      <a:defRPr sz="2400" kern="1200">
        <a:solidFill>
          <a:schemeClr val="tx1"/>
        </a:solidFill>
        <a:latin typeface="Times New Roman" pitchFamily="-106" charset="0"/>
        <a:ea typeface="ＭＳ Ｐゴシック" pitchFamily="-106" charset="-128"/>
        <a:cs typeface="+mn-cs"/>
      </a:defRPr>
    </a:lvl6pPr>
    <a:lvl7pPr marL="2743200" algn="l" defTabSz="914400" rtl="0" eaLnBrk="1" latinLnBrk="0" hangingPunct="1">
      <a:defRPr sz="2400" kern="1200">
        <a:solidFill>
          <a:schemeClr val="tx1"/>
        </a:solidFill>
        <a:latin typeface="Times New Roman" pitchFamily="-106" charset="0"/>
        <a:ea typeface="ＭＳ Ｐゴシック" pitchFamily="-106" charset="-128"/>
        <a:cs typeface="+mn-cs"/>
      </a:defRPr>
    </a:lvl7pPr>
    <a:lvl8pPr marL="3200400" algn="l" defTabSz="914400" rtl="0" eaLnBrk="1" latinLnBrk="0" hangingPunct="1">
      <a:defRPr sz="2400" kern="1200">
        <a:solidFill>
          <a:schemeClr val="tx1"/>
        </a:solidFill>
        <a:latin typeface="Times New Roman" pitchFamily="-106" charset="0"/>
        <a:ea typeface="ＭＳ Ｐゴシック" pitchFamily="-106" charset="-128"/>
        <a:cs typeface="+mn-cs"/>
      </a:defRPr>
    </a:lvl8pPr>
    <a:lvl9pPr marL="3657600" algn="l" defTabSz="914400" rtl="0" eaLnBrk="1" latinLnBrk="0" hangingPunct="1">
      <a:defRPr sz="2400" kern="1200">
        <a:solidFill>
          <a:schemeClr val="tx1"/>
        </a:solidFill>
        <a:latin typeface="Times New Roman" pitchFamily="-106" charset="0"/>
        <a:ea typeface="ＭＳ Ｐゴシック" pitchFamily="-10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0975"/>
    <a:srgbClr val="D6EE89"/>
    <a:srgbClr val="5871B3"/>
    <a:srgbClr val="6D469E"/>
    <a:srgbClr val="DB0029"/>
    <a:srgbClr val="FFA616"/>
    <a:srgbClr val="346715"/>
    <a:srgbClr val="2B376E"/>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62" y="-96"/>
      </p:cViewPr>
      <p:guideLst>
        <p:guide orient="horz" pos="2160"/>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06" charset="0"/>
                <a:ea typeface="+mn-ea"/>
              </a:defRPr>
            </a:lvl1pPr>
          </a:lstStyle>
          <a:p>
            <a:pPr>
              <a:defRPr/>
            </a:pPr>
            <a:endParaRPr lang="sv-SE"/>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06" charset="0"/>
                <a:ea typeface="+mn-ea"/>
              </a:defRPr>
            </a:lvl1pPr>
          </a:lstStyle>
          <a:p>
            <a:pPr>
              <a:defRPr/>
            </a:pPr>
            <a:endParaRPr lang="sv-SE"/>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06" charset="0"/>
                <a:ea typeface="+mn-ea"/>
              </a:defRPr>
            </a:lvl1pPr>
          </a:lstStyle>
          <a:p>
            <a:pPr>
              <a:defRPr/>
            </a:pPr>
            <a:endParaRPr lang="sv-SE"/>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B7050F0-E3BB-4E60-8FED-EDFC7B86FB1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06" charset="0"/>
                <a:ea typeface="+mn-ea"/>
              </a:defRPr>
            </a:lvl1pPr>
          </a:lstStyle>
          <a:p>
            <a:pPr>
              <a:defRPr/>
            </a:pPr>
            <a:endParaRPr lang="sv-SE"/>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06" charset="0"/>
                <a:ea typeface="+mn-ea"/>
              </a:defRPr>
            </a:lvl1pPr>
          </a:lstStyle>
          <a:p>
            <a:pPr>
              <a:defRPr/>
            </a:pPr>
            <a:endParaRPr lang="sv-SE"/>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06" charset="0"/>
                <a:ea typeface="+mn-ea"/>
              </a:defRPr>
            </a:lvl1pPr>
          </a:lstStyle>
          <a:p>
            <a:pPr>
              <a:defRPr/>
            </a:pPr>
            <a:endParaRPr lang="sv-SE"/>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3FE7C71-6EBE-45AA-AAB5-501354B77E4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97"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pitchFamily="-97" charset="0"/>
        <a:ea typeface="ＭＳ Ｐゴシック" pitchFamily="-97"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97" charset="0"/>
        <a:ea typeface="ＭＳ Ｐゴシック" pitchFamily="-97"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97" charset="0"/>
        <a:ea typeface="ＭＳ Ｐゴシック" pitchFamily="-97"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97" charset="0"/>
        <a:ea typeface="ＭＳ Ｐゴシック" pitchFamily="-9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9F03C53-CE1B-40F8-9C9A-6E3094C120E0}" type="slidenum">
              <a:rPr lang="en-US"/>
              <a:pPr/>
              <a:t>1</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sv-SE" smtClean="0">
              <a:latin typeface="Times New Roman" pitchFamily="-10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p>
        </p:txBody>
      </p:sp>
      <p:sp>
        <p:nvSpPr>
          <p:cNvPr id="41988" name="Slide Number Placeholder 3"/>
          <p:cNvSpPr>
            <a:spLocks noGrp="1"/>
          </p:cNvSpPr>
          <p:nvPr>
            <p:ph type="sldNum" sz="quarter" idx="5"/>
          </p:nvPr>
        </p:nvSpPr>
        <p:spPr>
          <a:noFill/>
        </p:spPr>
        <p:txBody>
          <a:bodyPr/>
          <a:lstStyle/>
          <a:p>
            <a:fld id="{6AF1AB79-23CB-4847-B3D3-7982C79DF665}"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p>
        </p:txBody>
      </p:sp>
      <p:sp>
        <p:nvSpPr>
          <p:cNvPr id="45060" name="Slide Number Placeholder 3"/>
          <p:cNvSpPr>
            <a:spLocks noGrp="1"/>
          </p:cNvSpPr>
          <p:nvPr>
            <p:ph type="sldNum" sz="quarter" idx="5"/>
          </p:nvPr>
        </p:nvSpPr>
        <p:spPr>
          <a:noFill/>
        </p:spPr>
        <p:txBody>
          <a:bodyPr/>
          <a:lstStyle/>
          <a:p>
            <a:fld id="{38579E66-5BF3-4471-B29A-3903DC6046C2}"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E8F796-F06F-46ED-9178-D9A8426B107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E8F796-F06F-46ED-9178-D9A8426B107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E8F796-F06F-46ED-9178-D9A8426B107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63FE2A1-ACC3-43E0-9E11-7D0C73FF1EF2}" type="slidenum">
              <a:rPr lang="en-US"/>
              <a:pPr/>
              <a:t>2</a:t>
            </a:fld>
            <a:endParaRPr 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sv-SE" smtClean="0">
              <a:latin typeface="Times New Roman" pitchFamily="-106"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endParaRPr lang="en-US" smtClean="0"/>
          </a:p>
        </p:txBody>
      </p:sp>
      <p:sp>
        <p:nvSpPr>
          <p:cNvPr id="60420" name="Slide Number Placeholder 3"/>
          <p:cNvSpPr>
            <a:spLocks noGrp="1"/>
          </p:cNvSpPr>
          <p:nvPr>
            <p:ph type="sldNum" sz="quarter" idx="5"/>
          </p:nvPr>
        </p:nvSpPr>
        <p:spPr>
          <a:noFill/>
        </p:spPr>
        <p:txBody>
          <a:bodyPr/>
          <a:lstStyle/>
          <a:p>
            <a:fld id="{56C7EA33-0969-4D48-88C2-C4D651FBA19C}" type="slidenum">
              <a:rPr lang="en-US"/>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8463C016-719A-472E-A8DC-C8167CB0B586}" type="slidenum">
              <a:rPr lang="en-US"/>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8463C016-719A-472E-A8DC-C8167CB0B586}" type="slidenum">
              <a:rPr lang="en-US"/>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endParaRPr lang="en-US" smtClean="0"/>
          </a:p>
        </p:txBody>
      </p:sp>
      <p:sp>
        <p:nvSpPr>
          <p:cNvPr id="61444" name="Slide Number Placeholder 3"/>
          <p:cNvSpPr>
            <a:spLocks noGrp="1"/>
          </p:cNvSpPr>
          <p:nvPr>
            <p:ph type="sldNum" sz="quarter" idx="5"/>
          </p:nvPr>
        </p:nvSpPr>
        <p:spPr>
          <a:noFill/>
        </p:spPr>
        <p:txBody>
          <a:bodyPr/>
          <a:lstStyle/>
          <a:p>
            <a:fld id="{8463C016-719A-472E-A8DC-C8167CB0B586}" type="slidenum">
              <a:rPr lang="en-US"/>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endParaRPr lang="en-US" dirty="0" smtClean="0"/>
          </a:p>
        </p:txBody>
      </p:sp>
      <p:sp>
        <p:nvSpPr>
          <p:cNvPr id="37892" name="Slide Number Placeholder 3"/>
          <p:cNvSpPr>
            <a:spLocks noGrp="1"/>
          </p:cNvSpPr>
          <p:nvPr>
            <p:ph type="sldNum" sz="quarter" idx="5"/>
          </p:nvPr>
        </p:nvSpPr>
        <p:spPr>
          <a:noFill/>
        </p:spPr>
        <p:txBody>
          <a:bodyPr/>
          <a:lstStyle/>
          <a:p>
            <a:fld id="{9DF0E4C8-EE7A-4130-9BBA-4419060EAAC0}" type="slidenum">
              <a:rPr lang="en-US"/>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endParaRPr lang="en-US" smtClean="0"/>
          </a:p>
        </p:txBody>
      </p:sp>
      <p:sp>
        <p:nvSpPr>
          <p:cNvPr id="68612" name="Slide Number Placeholder 3"/>
          <p:cNvSpPr>
            <a:spLocks noGrp="1"/>
          </p:cNvSpPr>
          <p:nvPr>
            <p:ph type="sldNum" sz="quarter" idx="5"/>
          </p:nvPr>
        </p:nvSpPr>
        <p:spPr>
          <a:noFill/>
        </p:spPr>
        <p:txBody>
          <a:bodyPr/>
          <a:lstStyle/>
          <a:p>
            <a:fld id="{29C32900-CCC7-4D3E-934A-7F6985E46D8A}" type="slidenum">
              <a:rPr lang="en-US"/>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endParaRPr lang="en-US" smtClean="0"/>
          </a:p>
        </p:txBody>
      </p:sp>
      <p:sp>
        <p:nvSpPr>
          <p:cNvPr id="69636" name="Slide Number Placeholder 3"/>
          <p:cNvSpPr>
            <a:spLocks noGrp="1"/>
          </p:cNvSpPr>
          <p:nvPr>
            <p:ph type="sldNum" sz="quarter" idx="5"/>
          </p:nvPr>
        </p:nvSpPr>
        <p:spPr>
          <a:noFill/>
        </p:spPr>
        <p:txBody>
          <a:bodyPr/>
          <a:lstStyle/>
          <a:p>
            <a:fld id="{EC66FA4B-DDAF-42FB-A19E-D4F0E9D9AE7F}" type="slidenum">
              <a:rPr lang="en-US"/>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smtClean="0"/>
          </a:p>
        </p:txBody>
      </p:sp>
      <p:sp>
        <p:nvSpPr>
          <p:cNvPr id="74756" name="Slide Number Placeholder 3"/>
          <p:cNvSpPr>
            <a:spLocks noGrp="1"/>
          </p:cNvSpPr>
          <p:nvPr>
            <p:ph type="sldNum" sz="quarter" idx="5"/>
          </p:nvPr>
        </p:nvSpPr>
        <p:spPr>
          <a:noFill/>
        </p:spPr>
        <p:txBody>
          <a:bodyPr/>
          <a:lstStyle/>
          <a:p>
            <a:fld id="{E5861FBA-78A4-4BD6-B494-00D01C8ED090}" type="slidenum">
              <a:rPr lang="en-US"/>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endParaRPr lang="en-US" smtClean="0"/>
          </a:p>
        </p:txBody>
      </p:sp>
      <p:sp>
        <p:nvSpPr>
          <p:cNvPr id="82948" name="Slide Number Placeholder 3"/>
          <p:cNvSpPr>
            <a:spLocks noGrp="1"/>
          </p:cNvSpPr>
          <p:nvPr>
            <p:ph type="sldNum" sz="quarter" idx="5"/>
          </p:nvPr>
        </p:nvSpPr>
        <p:spPr>
          <a:noFill/>
        </p:spPr>
        <p:txBody>
          <a:bodyPr/>
          <a:lstStyle/>
          <a:p>
            <a:fld id="{68440813-AA8F-4532-9C4E-0A3F52D04814}" type="slidenum">
              <a:rPr lang="en-US"/>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eaLnBrk="1" hangingPunct="1"/>
            <a:endParaRPr lang="en-US" smtClean="0"/>
          </a:p>
        </p:txBody>
      </p:sp>
      <p:sp>
        <p:nvSpPr>
          <p:cNvPr id="83972" name="Slide Number Placeholder 3"/>
          <p:cNvSpPr>
            <a:spLocks noGrp="1"/>
          </p:cNvSpPr>
          <p:nvPr>
            <p:ph type="sldNum" sz="quarter" idx="5"/>
          </p:nvPr>
        </p:nvSpPr>
        <p:spPr>
          <a:noFill/>
        </p:spPr>
        <p:txBody>
          <a:bodyPr/>
          <a:lstStyle/>
          <a:p>
            <a:fld id="{1592E58C-05AA-4BB8-B96E-B9A61F2B681B}" type="slidenum">
              <a:rPr lang="en-US"/>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eaLnBrk="1" hangingPunct="1"/>
            <a:endParaRPr lang="en-US" dirty="0" smtClean="0"/>
          </a:p>
        </p:txBody>
      </p:sp>
      <p:sp>
        <p:nvSpPr>
          <p:cNvPr id="84996" name="Slide Number Placeholder 3"/>
          <p:cNvSpPr>
            <a:spLocks noGrp="1"/>
          </p:cNvSpPr>
          <p:nvPr>
            <p:ph type="sldNum" sz="quarter" idx="5"/>
          </p:nvPr>
        </p:nvSpPr>
        <p:spPr>
          <a:noFill/>
        </p:spPr>
        <p:txBody>
          <a:bodyPr/>
          <a:lstStyle/>
          <a:p>
            <a:fld id="{31D305C9-17F0-443C-A509-4E5B8881585D}" type="slidenum">
              <a:rPr lang="en-US"/>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eaLnBrk="1" hangingPunct="1"/>
            <a:endParaRPr lang="en-US" smtClean="0"/>
          </a:p>
        </p:txBody>
      </p:sp>
      <p:sp>
        <p:nvSpPr>
          <p:cNvPr id="86020" name="Slide Number Placeholder 3"/>
          <p:cNvSpPr>
            <a:spLocks noGrp="1"/>
          </p:cNvSpPr>
          <p:nvPr>
            <p:ph type="sldNum" sz="quarter" idx="5"/>
          </p:nvPr>
        </p:nvSpPr>
        <p:spPr>
          <a:noFill/>
        </p:spPr>
        <p:txBody>
          <a:bodyPr/>
          <a:lstStyle/>
          <a:p>
            <a:fld id="{1B74798E-C8E3-47D6-9585-1381AA6489F1}" type="slidenum">
              <a:rPr lang="en-US"/>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eaLnBrk="1" hangingPunct="1"/>
            <a:endParaRPr lang="en-US" smtClean="0"/>
          </a:p>
        </p:txBody>
      </p:sp>
      <p:sp>
        <p:nvSpPr>
          <p:cNvPr id="87044" name="Slide Number Placeholder 3"/>
          <p:cNvSpPr>
            <a:spLocks noGrp="1"/>
          </p:cNvSpPr>
          <p:nvPr>
            <p:ph type="sldNum" sz="quarter" idx="5"/>
          </p:nvPr>
        </p:nvSpPr>
        <p:spPr>
          <a:noFill/>
        </p:spPr>
        <p:txBody>
          <a:bodyPr/>
          <a:lstStyle/>
          <a:p>
            <a:fld id="{328A7127-8430-4C48-A263-727EF49E47BC}" type="slidenum">
              <a:rPr lang="en-US"/>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FCC9B20-E2C4-498F-84C3-519D870E3012}" type="slidenum">
              <a:rPr lang="en-US"/>
              <a:pPr/>
              <a:t>4</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sv-SE" smtClean="0">
              <a:latin typeface="Times New Roman" pitchFamily="-106"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pPr eaLnBrk="1" hangingPunct="1"/>
            <a:endParaRPr lang="en-US" smtClean="0"/>
          </a:p>
        </p:txBody>
      </p:sp>
      <p:sp>
        <p:nvSpPr>
          <p:cNvPr id="88068" name="Slide Number Placeholder 3"/>
          <p:cNvSpPr>
            <a:spLocks noGrp="1"/>
          </p:cNvSpPr>
          <p:nvPr>
            <p:ph type="sldNum" sz="quarter" idx="5"/>
          </p:nvPr>
        </p:nvSpPr>
        <p:spPr>
          <a:noFill/>
        </p:spPr>
        <p:txBody>
          <a:bodyPr/>
          <a:lstStyle/>
          <a:p>
            <a:fld id="{BE556B31-9DF8-4334-9415-F70615547081}" type="slidenum">
              <a:rPr lang="en-US"/>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endParaRPr lang="en-US" smtClean="0"/>
          </a:p>
        </p:txBody>
      </p:sp>
      <p:sp>
        <p:nvSpPr>
          <p:cNvPr id="89092" name="Slide Number Placeholder 3"/>
          <p:cNvSpPr>
            <a:spLocks noGrp="1"/>
          </p:cNvSpPr>
          <p:nvPr>
            <p:ph type="sldNum" sz="quarter" idx="5"/>
          </p:nvPr>
        </p:nvSpPr>
        <p:spPr>
          <a:noFill/>
        </p:spPr>
        <p:txBody>
          <a:bodyPr/>
          <a:lstStyle/>
          <a:p>
            <a:fld id="{54B8F643-05D9-4C6C-BAFE-5BDCCB814CAB}" type="slidenum">
              <a:rPr lang="en-US"/>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eaLnBrk="1" hangingPunct="1"/>
            <a:endParaRPr lang="en-US" smtClean="0"/>
          </a:p>
        </p:txBody>
      </p:sp>
      <p:sp>
        <p:nvSpPr>
          <p:cNvPr id="90116" name="Slide Number Placeholder 3"/>
          <p:cNvSpPr>
            <a:spLocks noGrp="1"/>
          </p:cNvSpPr>
          <p:nvPr>
            <p:ph type="sldNum" sz="quarter" idx="5"/>
          </p:nvPr>
        </p:nvSpPr>
        <p:spPr>
          <a:noFill/>
        </p:spPr>
        <p:txBody>
          <a:bodyPr/>
          <a:lstStyle/>
          <a:p>
            <a:fld id="{8B8689C5-0803-4EE9-87E5-058B39AD8381}" type="slidenum">
              <a:rPr lang="en-US"/>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FCC9B20-E2C4-498F-84C3-519D870E3012}" type="slidenum">
              <a:rPr lang="en-US"/>
              <a:pPr/>
              <a:t>5</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sv-SE" smtClean="0">
              <a:latin typeface="Times New Roman" pitchFamily="-106"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fld id="{B0C90DE2-ADA6-4B98-9397-799BC8028433}" type="slidenum">
              <a:rPr lang="en-US"/>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fld id="{7CE92717-5D46-4B48-A328-EAAE4BDC0519}" type="slidenum">
              <a:rPr lang="en-US"/>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EFD9AA03-13CD-488D-9C3C-46646F11C38F}" type="slidenum">
              <a:rPr lang="en-US"/>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86EE8C5B-D129-4D02-8E85-B62DEAD2BE0B}" type="slidenum">
              <a:rPr lang="en-US"/>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0430C9F-93AD-43B0-AFBC-E191FBDB70D0}" type="slidenum">
              <a:rPr lang="en-US"/>
              <a:pPr/>
              <a:t>60</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sv-SE" smtClean="0">
              <a:latin typeface="Times New Roman" pitchFamily="-10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FE7C71-6EBE-45AA-AAB5-501354B77E4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smtClean="0"/>
          </a:p>
        </p:txBody>
      </p:sp>
      <p:sp>
        <p:nvSpPr>
          <p:cNvPr id="39940" name="Slide Number Placeholder 3"/>
          <p:cNvSpPr>
            <a:spLocks noGrp="1"/>
          </p:cNvSpPr>
          <p:nvPr>
            <p:ph type="sldNum" sz="quarter" idx="5"/>
          </p:nvPr>
        </p:nvSpPr>
        <p:spPr>
          <a:noFill/>
        </p:spPr>
        <p:txBody>
          <a:bodyPr/>
          <a:lstStyle/>
          <a:p>
            <a:fld id="{CBC2243F-1A00-4C02-9BAD-AD5A14E67136}"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smtClean="0"/>
          </a:p>
        </p:txBody>
      </p:sp>
      <p:sp>
        <p:nvSpPr>
          <p:cNvPr id="40964" name="Slide Number Placeholder 3"/>
          <p:cNvSpPr>
            <a:spLocks noGrp="1"/>
          </p:cNvSpPr>
          <p:nvPr>
            <p:ph type="sldNum" sz="quarter" idx="5"/>
          </p:nvPr>
        </p:nvSpPr>
        <p:spPr>
          <a:noFill/>
        </p:spPr>
        <p:txBody>
          <a:bodyPr/>
          <a:lstStyle/>
          <a:p>
            <a:fld id="{3E74AFE2-5BCB-4514-A77E-6A4223FED1AE}"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a:prstGeom prst="rect">
            <a:avLst/>
          </a:prstGeom>
        </p:spPr>
        <p:txBody>
          <a:bodyPr vert="horz"/>
          <a:lstStyle/>
          <a:p>
            <a:r>
              <a:rPr lang="sv-SE"/>
              <a:t>Klicka här för att ändra format</a:t>
            </a:r>
          </a:p>
        </p:txBody>
      </p:sp>
      <p:sp>
        <p:nvSpPr>
          <p:cNvPr id="3" name="Underrubrik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sv-SE"/>
              <a:t>Klicka här för att ändra format på underrubrik i bakgrunden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p>
            <a:r>
              <a:rPr lang="sv-SE"/>
              <a:t>Klicka här för att ändra format</a:t>
            </a:r>
          </a:p>
        </p:txBody>
      </p:sp>
      <p:sp>
        <p:nvSpPr>
          <p:cNvPr id="3" name="Platshållare för lodrät text 2"/>
          <p:cNvSpPr>
            <a:spLocks noGrp="1"/>
          </p:cNvSpPr>
          <p:nvPr>
            <p:ph type="body" orient="vert" idx="1"/>
          </p:nvPr>
        </p:nvSpPr>
        <p:spPr>
          <a:xfrm>
            <a:off x="457200" y="1600200"/>
            <a:ext cx="8229600" cy="4525963"/>
          </a:xfrm>
          <a:prstGeom prst="rect">
            <a:avLst/>
          </a:prstGeo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a:prstGeom prst="rect">
            <a:avLst/>
          </a:prstGeo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a:prstGeom prst="rect">
            <a:avLst/>
          </a:prstGeo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pic>
        <p:nvPicPr>
          <p:cNvPr id="4" name="Picture 17" descr="QV_mönster_gröna2"/>
          <p:cNvPicPr>
            <a:picLocks noChangeAspect="1" noChangeArrowheads="1"/>
          </p:cNvPicPr>
          <p:nvPr userDrawn="1"/>
        </p:nvPicPr>
        <p:blipFill>
          <a:blip r:embed="rId2"/>
          <a:srcRect l="16693" t="22018"/>
          <a:stretch>
            <a:fillRect/>
          </a:stretch>
        </p:blipFill>
        <p:spPr bwMode="auto">
          <a:xfrm>
            <a:off x="0" y="0"/>
            <a:ext cx="3806825" cy="3508375"/>
          </a:xfrm>
          <a:prstGeom prst="rect">
            <a:avLst/>
          </a:prstGeom>
          <a:noFill/>
          <a:ln w="9525">
            <a:noFill/>
            <a:miter lim="800000"/>
            <a:headEnd/>
            <a:tailEnd/>
          </a:ln>
        </p:spPr>
      </p:pic>
      <p:pic>
        <p:nvPicPr>
          <p:cNvPr id="5" name="Bildobjekt 7" descr="Qonnections_BCN_09.jpg"/>
          <p:cNvPicPr>
            <a:picLocks noChangeAspect="1"/>
          </p:cNvPicPr>
          <p:nvPr userDrawn="1"/>
        </p:nvPicPr>
        <p:blipFill>
          <a:blip r:embed="rId3"/>
          <a:srcRect/>
          <a:stretch>
            <a:fillRect/>
          </a:stretch>
        </p:blipFill>
        <p:spPr bwMode="auto">
          <a:xfrm>
            <a:off x="7189788" y="4724400"/>
            <a:ext cx="1622425" cy="1905000"/>
          </a:xfrm>
          <a:prstGeom prst="rect">
            <a:avLst/>
          </a:prstGeom>
          <a:noFill/>
          <a:ln w="9525">
            <a:noFill/>
            <a:miter lim="800000"/>
            <a:headEnd/>
            <a:tailEnd/>
          </a:ln>
        </p:spPr>
      </p:pic>
      <p:sp>
        <p:nvSpPr>
          <p:cNvPr id="35843" name="Rectangle 3"/>
          <p:cNvSpPr>
            <a:spLocks noGrp="1" noChangeArrowheads="1"/>
          </p:cNvSpPr>
          <p:nvPr>
            <p:ph type="ctrTitle"/>
          </p:nvPr>
        </p:nvSpPr>
        <p:spPr/>
        <p:txBody>
          <a:bodyPr/>
          <a:lstStyle>
            <a:lvl1pPr>
              <a:defRPr/>
            </a:lvl1pPr>
          </a:lstStyle>
          <a:p>
            <a:r>
              <a:rPr lang="en-US"/>
              <a:t>Klicka här för att ändra format</a:t>
            </a:r>
          </a:p>
        </p:txBody>
      </p:sp>
      <p:sp>
        <p:nvSpPr>
          <p:cNvPr id="35848" name="Rectangle 8"/>
          <p:cNvSpPr>
            <a:spLocks noGrp="1" noChangeArrowheads="1"/>
          </p:cNvSpPr>
          <p:nvPr>
            <p:ph type="subTitle" idx="1"/>
          </p:nvPr>
        </p:nvSpPr>
        <p:spPr>
          <a:xfrm>
            <a:off x="611188" y="2817813"/>
            <a:ext cx="6551612" cy="3352800"/>
          </a:xfrm>
        </p:spPr>
        <p:txBody>
          <a:bodyPr/>
          <a:lstStyle>
            <a:lvl1pPr marL="0" indent="0">
              <a:buFont typeface="Times" pitchFamily="-97" charset="0"/>
              <a:buNone/>
              <a:defRPr sz="1400"/>
            </a:lvl1pPr>
          </a:lstStyle>
          <a:p>
            <a:r>
              <a:rPr lang="en-US"/>
              <a:t>Klicka här för att ändra format på underrubrik i bakgrunden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a:t>Klicka här för att ändra format på bakgrundstexten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611188" y="2819400"/>
            <a:ext cx="3198812" cy="3432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3962400" y="2819400"/>
            <a:ext cx="3200400" cy="3432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p>
            <a:r>
              <a:rPr lang="sv-SE"/>
              <a:t>Klicka här för att ändra format</a:t>
            </a:r>
          </a:p>
        </p:txBody>
      </p:sp>
      <p:sp>
        <p:nvSpPr>
          <p:cNvPr id="3" name="Platshållare för innehåll 2"/>
          <p:cNvSpPr>
            <a:spLocks noGrp="1"/>
          </p:cNvSpPr>
          <p:nvPr>
            <p:ph idx="1"/>
          </p:nvPr>
        </p:nvSpPr>
        <p:spPr>
          <a:xfrm>
            <a:off x="457200" y="1600200"/>
            <a:ext cx="8229600" cy="4525963"/>
          </a:xfrm>
          <a:prstGeom prst="rect">
            <a:avLst/>
          </a:prstGeom>
        </p:spPr>
        <p:txBody>
          <a:bodyPr vert="horz"/>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550025" y="1752600"/>
            <a:ext cx="1978025" cy="449897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611188" y="1752600"/>
            <a:ext cx="5786437" cy="449897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0"/>
            <a:ext cx="5905500" cy="8366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1484313"/>
            <a:ext cx="3884612" cy="4767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84313"/>
            <a:ext cx="3884613" cy="2306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3350"/>
            <a:ext cx="3884613"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a:xfrm>
            <a:off x="611188" y="6248400"/>
            <a:ext cx="1979612" cy="457200"/>
          </a:xfrm>
          <a:prstGeom prst="rect">
            <a:avLst/>
          </a:prstGeom>
          <a:ln/>
        </p:spPr>
        <p:txBody>
          <a:bodyPr/>
          <a:lstStyle>
            <a:lvl1pPr>
              <a:defRPr/>
            </a:lvl1pPr>
          </a:lstStyle>
          <a:p>
            <a:pPr>
              <a:defRPr/>
            </a:pPr>
            <a:endParaRPr lang="en-US"/>
          </a:p>
        </p:txBody>
      </p:sp>
      <p:sp>
        <p:nvSpPr>
          <p:cNvPr id="7" name="Footer Placeholder 6"/>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8" name="Slide Number Placeholder 7"/>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D46DC450-B06F-42A7-8D80-6E977C8909C1}"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0"/>
            <a:ext cx="5905500" cy="836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11188" y="1484313"/>
            <a:ext cx="3884612" cy="4767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84313"/>
            <a:ext cx="3884613" cy="2306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3350"/>
            <a:ext cx="3884613"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a:xfrm>
            <a:off x="611188" y="6248400"/>
            <a:ext cx="1979612" cy="457200"/>
          </a:xfrm>
          <a:prstGeom prst="rect">
            <a:avLst/>
          </a:prstGeom>
          <a:ln/>
        </p:spPr>
        <p:txBody>
          <a:bodyPr/>
          <a:lstStyle>
            <a:lvl1pPr>
              <a:defRPr/>
            </a:lvl1pPr>
          </a:lstStyle>
          <a:p>
            <a:pPr>
              <a:defRPr/>
            </a:pPr>
            <a:endParaRPr lang="en-US"/>
          </a:p>
        </p:txBody>
      </p:sp>
      <p:sp>
        <p:nvSpPr>
          <p:cNvPr id="7" name="Footer Placeholder 6"/>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8" name="Slide Number Placeholder 7"/>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3176ED48-6EC0-4955-B2C8-AF284548FDCC}"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3" name="Text Box 16"/>
          <p:cNvSpPr txBox="1">
            <a:spLocks noChangeArrowheads="1"/>
          </p:cNvSpPr>
          <p:nvPr userDrawn="1"/>
        </p:nvSpPr>
        <p:spPr bwMode="auto">
          <a:xfrm>
            <a:off x="3352800" y="2362200"/>
            <a:ext cx="2590800" cy="366713"/>
          </a:xfrm>
          <a:prstGeom prst="rect">
            <a:avLst/>
          </a:prstGeom>
          <a:noFill/>
          <a:ln w="9525">
            <a:noFill/>
            <a:miter lim="800000"/>
            <a:headEnd/>
            <a:tailEnd/>
          </a:ln>
          <a:effectLst/>
        </p:spPr>
        <p:txBody>
          <a:bodyPr>
            <a:spAutoFit/>
          </a:bodyPr>
          <a:lstStyle/>
          <a:p>
            <a:pPr algn="ctr">
              <a:spcBef>
                <a:spcPct val="50000"/>
              </a:spcBef>
            </a:pPr>
            <a:r>
              <a:rPr lang="sv-SE" sz="1800">
                <a:solidFill>
                  <a:schemeClr val="tx2"/>
                </a:solidFill>
                <a:latin typeface="Arial" charset="0"/>
              </a:rPr>
              <a:t>Thank You!</a:t>
            </a:r>
            <a:endParaRPr lang="sv-SE" sz="1600">
              <a:solidFill>
                <a:schemeClr val="tx2"/>
              </a:solidFill>
              <a:latin typeface="Arial" charset="0"/>
            </a:endParaRPr>
          </a:p>
        </p:txBody>
      </p:sp>
      <p:pic>
        <p:nvPicPr>
          <p:cNvPr id="4" name="Bildobjekt 5" descr="Qonnections_BCN_09.jpg"/>
          <p:cNvPicPr>
            <a:picLocks noChangeAspect="1"/>
          </p:cNvPicPr>
          <p:nvPr userDrawn="1"/>
        </p:nvPicPr>
        <p:blipFill>
          <a:blip r:embed="rId2"/>
          <a:srcRect l="10001" t="9975" r="10001" b="6911"/>
          <a:stretch>
            <a:fillRect/>
          </a:stretch>
        </p:blipFill>
        <p:spPr bwMode="auto">
          <a:xfrm>
            <a:off x="3733800" y="3657600"/>
            <a:ext cx="1828800" cy="1905000"/>
          </a:xfrm>
          <a:prstGeom prst="rect">
            <a:avLst/>
          </a:prstGeom>
          <a:noFill/>
          <a:ln w="9525">
            <a:noFill/>
            <a:miter lim="800000"/>
            <a:headEnd/>
            <a:tailEnd/>
          </a:ln>
        </p:spPr>
      </p:pic>
      <p:sp>
        <p:nvSpPr>
          <p:cNvPr id="37891" name="Rectangle 3"/>
          <p:cNvSpPr>
            <a:spLocks noGrp="1" noChangeArrowheads="1"/>
          </p:cNvSpPr>
          <p:nvPr>
            <p:ph type="ctrTitle"/>
          </p:nvPr>
        </p:nvSpPr>
        <p:spPr bwMode="auto">
          <a:xfrm>
            <a:off x="688975" y="2971800"/>
            <a:ext cx="7921625" cy="609600"/>
          </a:xfrm>
          <a:prstGeom prst="rect">
            <a:avLst/>
          </a:prstGeom>
          <a:noFill/>
          <a:ln>
            <a:miter lim="800000"/>
            <a:headEnd/>
            <a:tailEnd/>
          </a:ln>
        </p:spPr>
        <p:txBody>
          <a:bodyPr vert="horz" wrap="square" lIns="0" tIns="0" rIns="0" bIns="0" numCol="1" anchor="t" anchorCtr="0" compatLnSpc="1">
            <a:prstTxWarp prst="textNoShape">
              <a:avLst/>
            </a:prstTxWarp>
          </a:bodyPr>
          <a:lstStyle>
            <a:lvl1pPr algn="ctr">
              <a:defRPr sz="1000">
                <a:solidFill>
                  <a:schemeClr val="tx2"/>
                </a:solidFill>
              </a:defRPr>
            </a:lvl1pPr>
          </a:lstStyle>
          <a:p>
            <a:r>
              <a:rPr lang="en-US"/>
              <a:t>Klicka här för att ändra format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p>
            <a:r>
              <a:rPr lang="sv-SE"/>
              <a:t>Klicka här för att ändra format</a:t>
            </a:r>
          </a:p>
        </p:txBody>
      </p:sp>
      <p:sp>
        <p:nvSpPr>
          <p:cNvPr id="3" name="Platshållare för innehåll 2"/>
          <p:cNvSpPr>
            <a:spLocks noGrp="1"/>
          </p:cNvSpPr>
          <p:nvPr>
            <p:ph idx="1"/>
          </p:nvPr>
        </p:nvSpPr>
        <p:spPr>
          <a:xfrm>
            <a:off x="457200" y="1600200"/>
            <a:ext cx="8229600" cy="4525963"/>
          </a:xfrm>
          <a:prstGeom prst="rect">
            <a:avLst/>
          </a:prstGeom>
        </p:spPr>
        <p:txBody>
          <a:bodyPr vert="horz"/>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a:t>Klicka här för att ändra format på bakgrundstexten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p>
            <a:r>
              <a:rPr lang="sv-SE"/>
              <a:t>Klicka här för att ändra format</a:t>
            </a:r>
          </a:p>
        </p:txBody>
      </p:sp>
      <p:sp>
        <p:nvSpPr>
          <p:cNvPr id="3" name="Platshållare för innehåll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a:t>Klicka här för att ändra format på bakgrundstexten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p>
            <a:r>
              <a:rPr lang="sv-SE"/>
              <a:t>Klicka här för att ändra format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Platshållare för text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p>
            <a:r>
              <a:rPr lang="sv-SE"/>
              <a:t>Klicka här för att ändra format</a:t>
            </a:r>
          </a:p>
        </p:txBody>
      </p:sp>
      <p:sp>
        <p:nvSpPr>
          <p:cNvPr id="3" name="Platshållare för lodrät text 2"/>
          <p:cNvSpPr>
            <a:spLocks noGrp="1"/>
          </p:cNvSpPr>
          <p:nvPr>
            <p:ph type="body" orient="vert" idx="1"/>
          </p:nvPr>
        </p:nvSpPr>
        <p:spPr>
          <a:xfrm>
            <a:off x="457200" y="1600200"/>
            <a:ext cx="8229600" cy="4525963"/>
          </a:xfrm>
          <a:prstGeom prst="rect">
            <a:avLst/>
          </a:prstGeo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a:prstGeom prst="rect">
            <a:avLst/>
          </a:prstGeo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a:prstGeom prst="rect">
            <a:avLst/>
          </a:prstGeo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p>
            <a:r>
              <a:rPr lang="sv-SE"/>
              <a:t>Klicka här för att ändra format</a:t>
            </a:r>
          </a:p>
        </p:txBody>
      </p:sp>
      <p:sp>
        <p:nvSpPr>
          <p:cNvPr id="3" name="Platshållare för innehåll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143000"/>
          </a:xfrm>
          <a:prstGeom prst="rect">
            <a:avLst/>
          </a:prstGeom>
        </p:spPr>
        <p:txBody>
          <a:bodyPr vert="horz"/>
          <a:lstStyle/>
          <a:p>
            <a:r>
              <a:rPr lang="sv-SE"/>
              <a:t>Klicka här för att ändra format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Platshållare för text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Bildobjekt 7" descr="Gaudi.jpg"/>
          <p:cNvPicPr>
            <a:picLocks noChangeAspect="1"/>
          </p:cNvPicPr>
          <p:nvPr userDrawn="1"/>
        </p:nvPicPr>
        <p:blipFill>
          <a:blip r:embed="rId13"/>
          <a:srcRect r="716"/>
          <a:stretch>
            <a:fillRect/>
          </a:stretch>
        </p:blipFill>
        <p:spPr bwMode="auto">
          <a:xfrm>
            <a:off x="0" y="0"/>
            <a:ext cx="9144000" cy="6858000"/>
          </a:xfrm>
          <a:prstGeom prst="rect">
            <a:avLst/>
          </a:prstGeom>
          <a:noFill/>
          <a:ln w="9525">
            <a:noFill/>
            <a:miter lim="800000"/>
            <a:headEnd/>
            <a:tailEnd/>
          </a:ln>
        </p:spPr>
      </p:pic>
      <p:pic>
        <p:nvPicPr>
          <p:cNvPr id="1027" name="Picture 73" descr="QV_swirl-2_BW"/>
          <p:cNvPicPr>
            <a:picLocks noChangeAspect="1" noChangeArrowheads="1"/>
          </p:cNvPicPr>
          <p:nvPr userDrawn="1"/>
        </p:nvPicPr>
        <p:blipFill>
          <a:blip r:embed="rId14"/>
          <a:srcRect l="75" r="53851"/>
          <a:stretch>
            <a:fillRect/>
          </a:stretch>
        </p:blipFill>
        <p:spPr bwMode="auto">
          <a:xfrm rot="-10794148">
            <a:off x="-1588" y="0"/>
            <a:ext cx="1603376" cy="3427413"/>
          </a:xfrm>
          <a:prstGeom prst="rect">
            <a:avLst/>
          </a:prstGeom>
          <a:noFill/>
          <a:ln w="9525">
            <a:noFill/>
            <a:miter lim="800000"/>
            <a:headEnd/>
            <a:tailEnd/>
          </a:ln>
        </p:spPr>
      </p:pic>
      <p:sp>
        <p:nvSpPr>
          <p:cNvPr id="1089" name="Rectangle 65"/>
          <p:cNvSpPr>
            <a:spLocks noChangeArrowheads="1"/>
          </p:cNvSpPr>
          <p:nvPr userDrawn="1"/>
        </p:nvSpPr>
        <p:spPr bwMode="auto">
          <a:xfrm>
            <a:off x="762000" y="0"/>
            <a:ext cx="1905000" cy="2209800"/>
          </a:xfrm>
          <a:prstGeom prst="rect">
            <a:avLst/>
          </a:prstGeom>
          <a:solidFill>
            <a:schemeClr val="bg1"/>
          </a:solidFill>
          <a:ln w="9525">
            <a:noFill/>
            <a:miter lim="800000"/>
            <a:headEnd/>
            <a:tailEnd/>
          </a:ln>
          <a:effectLst>
            <a:outerShdw blurRad="63500" dist="38089" dir="2700000" algn="ctr" rotWithShape="0">
              <a:schemeClr val="tx1">
                <a:alpha val="74998"/>
              </a:schemeClr>
            </a:outerShdw>
          </a:effectLst>
        </p:spPr>
        <p:txBody>
          <a:bodyPr wrap="none" anchor="ctr"/>
          <a:lstStyle/>
          <a:p>
            <a:pPr>
              <a:defRPr/>
            </a:pPr>
            <a:endParaRPr lang="sv-SE">
              <a:ea typeface="+mn-ea"/>
            </a:endParaRPr>
          </a:p>
        </p:txBody>
      </p:sp>
      <p:pic>
        <p:nvPicPr>
          <p:cNvPr id="1029" name="Picture 66" descr="QV_neg_10cm"/>
          <p:cNvPicPr>
            <a:picLocks noChangeAspect="1" noChangeArrowheads="1"/>
          </p:cNvPicPr>
          <p:nvPr userDrawn="1"/>
        </p:nvPicPr>
        <p:blipFill>
          <a:blip r:embed="rId15"/>
          <a:srcRect/>
          <a:stretch>
            <a:fillRect/>
          </a:stretch>
        </p:blipFill>
        <p:spPr bwMode="auto">
          <a:xfrm>
            <a:off x="7162800" y="304800"/>
            <a:ext cx="1698625" cy="336550"/>
          </a:xfrm>
          <a:prstGeom prst="rect">
            <a:avLst/>
          </a:prstGeom>
          <a:noFill/>
          <a:ln w="9525">
            <a:noFill/>
            <a:miter lim="800000"/>
            <a:headEnd/>
            <a:tailEnd/>
          </a:ln>
        </p:spPr>
      </p:pic>
      <p:sp>
        <p:nvSpPr>
          <p:cNvPr id="1095" name="Line 71"/>
          <p:cNvSpPr>
            <a:spLocks noChangeShapeType="1"/>
          </p:cNvSpPr>
          <p:nvPr userDrawn="1"/>
        </p:nvSpPr>
        <p:spPr bwMode="auto">
          <a:xfrm>
            <a:off x="0" y="0"/>
            <a:ext cx="9144000" cy="6350"/>
          </a:xfrm>
          <a:prstGeom prst="line">
            <a:avLst/>
          </a:prstGeom>
          <a:noFill/>
          <a:ln w="73025">
            <a:solidFill>
              <a:schemeClr val="folHlink"/>
            </a:solidFill>
            <a:round/>
            <a:headEnd/>
            <a:tailEnd/>
          </a:ln>
          <a:effectLst/>
        </p:spPr>
        <p:txBody>
          <a:bodyPr wrap="none" anchor="ctr"/>
          <a:lstStyle/>
          <a:p>
            <a:pPr>
              <a:defRPr/>
            </a:pPr>
            <a:endParaRPr lang="sv-SE">
              <a:latin typeface="Times New Roman" pitchFamily="-97" charset="0"/>
              <a:ea typeface="+mn-ea"/>
            </a:endParaRPr>
          </a:p>
        </p:txBody>
      </p:sp>
      <p:pic>
        <p:nvPicPr>
          <p:cNvPr id="1031" name="Bildobjekt 8" descr="Qonnections_BCN_09.jpg"/>
          <p:cNvPicPr>
            <a:picLocks noChangeAspect="1"/>
          </p:cNvPicPr>
          <p:nvPr userDrawn="1"/>
        </p:nvPicPr>
        <p:blipFill>
          <a:blip r:embed="rId16"/>
          <a:srcRect/>
          <a:stretch>
            <a:fillRect/>
          </a:stretch>
        </p:blipFill>
        <p:spPr bwMode="auto">
          <a:xfrm>
            <a:off x="903288" y="228600"/>
            <a:ext cx="1622425" cy="1905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rtl="0" eaLnBrk="0" fontAlgn="base" hangingPunct="0">
        <a:spcBef>
          <a:spcPct val="0"/>
        </a:spcBef>
        <a:spcAft>
          <a:spcPct val="0"/>
        </a:spcAft>
        <a:defRPr sz="20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2000">
          <a:solidFill>
            <a:schemeClr val="tx2"/>
          </a:solidFill>
          <a:latin typeface="Arial" pitchFamily="-97" charset="0"/>
          <a:ea typeface="ＭＳ Ｐゴシック" pitchFamily="-106" charset="-128"/>
          <a:cs typeface="ＭＳ Ｐゴシック" pitchFamily="-106" charset="-128"/>
        </a:defRPr>
      </a:lvl2pPr>
      <a:lvl3pPr algn="l" rtl="0" eaLnBrk="0" fontAlgn="base" hangingPunct="0">
        <a:spcBef>
          <a:spcPct val="0"/>
        </a:spcBef>
        <a:spcAft>
          <a:spcPct val="0"/>
        </a:spcAft>
        <a:defRPr sz="2000">
          <a:solidFill>
            <a:schemeClr val="tx2"/>
          </a:solidFill>
          <a:latin typeface="Arial" pitchFamily="-97" charset="0"/>
          <a:ea typeface="ＭＳ Ｐゴシック" pitchFamily="-106" charset="-128"/>
          <a:cs typeface="ＭＳ Ｐゴシック" pitchFamily="-106" charset="-128"/>
        </a:defRPr>
      </a:lvl3pPr>
      <a:lvl4pPr algn="l" rtl="0" eaLnBrk="0" fontAlgn="base" hangingPunct="0">
        <a:spcBef>
          <a:spcPct val="0"/>
        </a:spcBef>
        <a:spcAft>
          <a:spcPct val="0"/>
        </a:spcAft>
        <a:defRPr sz="2000">
          <a:solidFill>
            <a:schemeClr val="tx2"/>
          </a:solidFill>
          <a:latin typeface="Arial" pitchFamily="-97" charset="0"/>
          <a:ea typeface="ＭＳ Ｐゴシック" pitchFamily="-106" charset="-128"/>
          <a:cs typeface="ＭＳ Ｐゴシック" pitchFamily="-106" charset="-128"/>
        </a:defRPr>
      </a:lvl4pPr>
      <a:lvl5pPr algn="l" rtl="0" eaLnBrk="0" fontAlgn="base" hangingPunct="0">
        <a:spcBef>
          <a:spcPct val="0"/>
        </a:spcBef>
        <a:spcAft>
          <a:spcPct val="0"/>
        </a:spcAft>
        <a:defRPr sz="2000">
          <a:solidFill>
            <a:schemeClr val="tx2"/>
          </a:solidFill>
          <a:latin typeface="Arial" pitchFamily="-97" charset="0"/>
          <a:ea typeface="ＭＳ Ｐゴシック" pitchFamily="-106" charset="-128"/>
          <a:cs typeface="ＭＳ Ｐゴシック" pitchFamily="-106" charset="-128"/>
        </a:defRPr>
      </a:lvl5pPr>
      <a:lvl6pPr marL="457200" algn="l" rtl="0" fontAlgn="base">
        <a:spcBef>
          <a:spcPct val="0"/>
        </a:spcBef>
        <a:spcAft>
          <a:spcPct val="0"/>
        </a:spcAft>
        <a:defRPr sz="2000">
          <a:solidFill>
            <a:schemeClr val="tx2"/>
          </a:solidFill>
          <a:latin typeface="Arial" pitchFamily="-97" charset="0"/>
        </a:defRPr>
      </a:lvl6pPr>
      <a:lvl7pPr marL="914400" algn="l" rtl="0" fontAlgn="base">
        <a:spcBef>
          <a:spcPct val="0"/>
        </a:spcBef>
        <a:spcAft>
          <a:spcPct val="0"/>
        </a:spcAft>
        <a:defRPr sz="2000">
          <a:solidFill>
            <a:schemeClr val="tx2"/>
          </a:solidFill>
          <a:latin typeface="Arial" pitchFamily="-97" charset="0"/>
        </a:defRPr>
      </a:lvl7pPr>
      <a:lvl8pPr marL="1371600" algn="l" rtl="0" fontAlgn="base">
        <a:spcBef>
          <a:spcPct val="0"/>
        </a:spcBef>
        <a:spcAft>
          <a:spcPct val="0"/>
        </a:spcAft>
        <a:defRPr sz="2000">
          <a:solidFill>
            <a:schemeClr val="tx2"/>
          </a:solidFill>
          <a:latin typeface="Arial" pitchFamily="-97" charset="0"/>
        </a:defRPr>
      </a:lvl8pPr>
      <a:lvl9pPr marL="1828800" algn="l" rtl="0" fontAlgn="base">
        <a:spcBef>
          <a:spcPct val="0"/>
        </a:spcBef>
        <a:spcAft>
          <a:spcPct val="0"/>
        </a:spcAft>
        <a:defRPr sz="2000">
          <a:solidFill>
            <a:schemeClr val="tx2"/>
          </a:solidFill>
          <a:latin typeface="Arial" pitchFamily="-97" charset="0"/>
        </a:defRPr>
      </a:lvl9pPr>
    </p:titleStyle>
    <p:bodyStyle>
      <a:lvl1pPr marL="342900" indent="-342900" algn="ctr" rtl="0" eaLnBrk="0" fontAlgn="base" hangingPunct="0">
        <a:spcBef>
          <a:spcPct val="20000"/>
        </a:spcBef>
        <a:spcAft>
          <a:spcPct val="0"/>
        </a:spcAft>
        <a:defRPr sz="2400">
          <a:solidFill>
            <a:schemeClr val="bg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200">
          <a:solidFill>
            <a:srgbClr val="2B376E"/>
          </a:solidFill>
          <a:latin typeface="+mn-lt"/>
          <a:ea typeface="ＭＳ Ｐゴシック" pitchFamily="-97" charset="-128"/>
        </a:defRPr>
      </a:lvl2pPr>
      <a:lvl3pPr marL="1143000" indent="-228600" algn="l" rtl="0" eaLnBrk="0" fontAlgn="base" hangingPunct="0">
        <a:spcBef>
          <a:spcPct val="20000"/>
        </a:spcBef>
        <a:spcAft>
          <a:spcPct val="0"/>
        </a:spcAft>
        <a:buChar char="•"/>
        <a:defRPr sz="2000">
          <a:solidFill>
            <a:srgbClr val="2B376E"/>
          </a:solidFill>
          <a:latin typeface="+mn-lt"/>
          <a:ea typeface="ＭＳ Ｐゴシック" pitchFamily="-97" charset="-128"/>
        </a:defRPr>
      </a:lvl3pPr>
      <a:lvl4pPr marL="1600200" indent="-228600" algn="l" rtl="0" eaLnBrk="0" fontAlgn="base" hangingPunct="0">
        <a:spcBef>
          <a:spcPct val="20000"/>
        </a:spcBef>
        <a:spcAft>
          <a:spcPct val="0"/>
        </a:spcAft>
        <a:buChar char="–"/>
        <a:defRPr>
          <a:solidFill>
            <a:srgbClr val="2B376E"/>
          </a:solidFill>
          <a:latin typeface="+mn-lt"/>
          <a:ea typeface="ＭＳ Ｐゴシック" pitchFamily="-97" charset="-128"/>
        </a:defRPr>
      </a:lvl4pPr>
      <a:lvl5pPr marL="2057400" indent="-228600" algn="l" rtl="0" eaLnBrk="0" fontAlgn="base" hangingPunct="0">
        <a:spcBef>
          <a:spcPct val="20000"/>
        </a:spcBef>
        <a:spcAft>
          <a:spcPct val="0"/>
        </a:spcAft>
        <a:buChar char="»"/>
        <a:defRPr sz="1600">
          <a:solidFill>
            <a:srgbClr val="2B376E"/>
          </a:solidFill>
          <a:latin typeface="+mn-lt"/>
          <a:ea typeface="ＭＳ Ｐゴシック" pitchFamily="-97" charset="-128"/>
        </a:defRPr>
      </a:lvl5pPr>
      <a:lvl6pPr marL="2514600" indent="-228600" algn="l" rtl="0" fontAlgn="base">
        <a:spcBef>
          <a:spcPct val="20000"/>
        </a:spcBef>
        <a:spcAft>
          <a:spcPct val="0"/>
        </a:spcAft>
        <a:buChar char="»"/>
        <a:defRPr sz="1600">
          <a:solidFill>
            <a:srgbClr val="2B376E"/>
          </a:solidFill>
          <a:latin typeface="+mn-lt"/>
          <a:ea typeface="ＭＳ Ｐゴシック" pitchFamily="-97" charset="-128"/>
        </a:defRPr>
      </a:lvl6pPr>
      <a:lvl7pPr marL="2971800" indent="-228600" algn="l" rtl="0" fontAlgn="base">
        <a:spcBef>
          <a:spcPct val="20000"/>
        </a:spcBef>
        <a:spcAft>
          <a:spcPct val="0"/>
        </a:spcAft>
        <a:buChar char="»"/>
        <a:defRPr sz="1600">
          <a:solidFill>
            <a:srgbClr val="2B376E"/>
          </a:solidFill>
          <a:latin typeface="+mn-lt"/>
          <a:ea typeface="ＭＳ Ｐゴシック" pitchFamily="-97" charset="-128"/>
        </a:defRPr>
      </a:lvl7pPr>
      <a:lvl8pPr marL="3429000" indent="-228600" algn="l" rtl="0" fontAlgn="base">
        <a:spcBef>
          <a:spcPct val="20000"/>
        </a:spcBef>
        <a:spcAft>
          <a:spcPct val="0"/>
        </a:spcAft>
        <a:buChar char="»"/>
        <a:defRPr sz="1600">
          <a:solidFill>
            <a:srgbClr val="2B376E"/>
          </a:solidFill>
          <a:latin typeface="+mn-lt"/>
          <a:ea typeface="ＭＳ Ｐゴシック" pitchFamily="-97" charset="-128"/>
        </a:defRPr>
      </a:lvl8pPr>
      <a:lvl9pPr marL="3886200" indent="-228600" algn="l" rtl="0" fontAlgn="base">
        <a:spcBef>
          <a:spcPct val="20000"/>
        </a:spcBef>
        <a:spcAft>
          <a:spcPct val="0"/>
        </a:spcAft>
        <a:buChar char="»"/>
        <a:defRPr sz="1600">
          <a:solidFill>
            <a:srgbClr val="2B376E"/>
          </a:solidFill>
          <a:latin typeface="+mn-lt"/>
          <a:ea typeface="ＭＳ Ｐゴシック" pitchFamily="-97"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28" descr="QV_mönster_gröna2"/>
          <p:cNvPicPr>
            <a:picLocks noChangeAspect="1" noChangeArrowheads="1"/>
          </p:cNvPicPr>
          <p:nvPr userDrawn="1"/>
        </p:nvPicPr>
        <p:blipFill>
          <a:blip r:embed="rId15"/>
          <a:srcRect l="16693" t="22018"/>
          <a:stretch>
            <a:fillRect/>
          </a:stretch>
        </p:blipFill>
        <p:spPr bwMode="auto">
          <a:xfrm>
            <a:off x="0" y="0"/>
            <a:ext cx="3806825" cy="3508375"/>
          </a:xfrm>
          <a:prstGeom prst="rect">
            <a:avLst/>
          </a:prstGeom>
          <a:noFill/>
          <a:ln w="9525">
            <a:noFill/>
            <a:miter lim="800000"/>
            <a:headEnd/>
            <a:tailEnd/>
          </a:ln>
        </p:spPr>
      </p:pic>
      <p:sp>
        <p:nvSpPr>
          <p:cNvPr id="13315" name="Rectangle 8"/>
          <p:cNvSpPr>
            <a:spLocks noGrp="1" noChangeArrowheads="1"/>
          </p:cNvSpPr>
          <p:nvPr>
            <p:ph type="body" idx="1"/>
          </p:nvPr>
        </p:nvSpPr>
        <p:spPr bwMode="auto">
          <a:xfrm>
            <a:off x="611188" y="2819400"/>
            <a:ext cx="6551612" cy="34321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Klicka här för att ändra format på bakgrundstexten</a:t>
            </a:r>
          </a:p>
          <a:p>
            <a:pPr lvl="1"/>
            <a:r>
              <a:rPr lang="en-US" smtClean="0"/>
              <a:t>Nivå två</a:t>
            </a:r>
          </a:p>
          <a:p>
            <a:pPr lvl="2"/>
            <a:r>
              <a:rPr lang="en-US" smtClean="0"/>
              <a:t>Nivå tre</a:t>
            </a:r>
          </a:p>
          <a:p>
            <a:pPr lvl="3"/>
            <a:r>
              <a:rPr lang="en-US" smtClean="0"/>
              <a:t>Nivå fyra</a:t>
            </a:r>
          </a:p>
          <a:p>
            <a:pPr lvl="4"/>
            <a:r>
              <a:rPr lang="en-US" smtClean="0"/>
              <a:t>Nivå fem</a:t>
            </a:r>
          </a:p>
        </p:txBody>
      </p:sp>
      <p:sp>
        <p:nvSpPr>
          <p:cNvPr id="13316" name="Rectangle 9"/>
          <p:cNvSpPr>
            <a:spLocks noGrp="1" noChangeArrowheads="1"/>
          </p:cNvSpPr>
          <p:nvPr>
            <p:ph type="title"/>
          </p:nvPr>
        </p:nvSpPr>
        <p:spPr bwMode="auto">
          <a:xfrm>
            <a:off x="611188" y="1752600"/>
            <a:ext cx="7916862" cy="9001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Klicka här för att ändra format</a:t>
            </a:r>
          </a:p>
        </p:txBody>
      </p:sp>
      <p:pic>
        <p:nvPicPr>
          <p:cNvPr id="13317" name="Bildobjekt 6" descr="Qonnections_BCN_09.jpg"/>
          <p:cNvPicPr>
            <a:picLocks noChangeAspect="1"/>
          </p:cNvPicPr>
          <p:nvPr userDrawn="1"/>
        </p:nvPicPr>
        <p:blipFill>
          <a:blip r:embed="rId16"/>
          <a:srcRect/>
          <a:stretch>
            <a:fillRect/>
          </a:stretch>
        </p:blipFill>
        <p:spPr bwMode="auto">
          <a:xfrm>
            <a:off x="7189788" y="4724400"/>
            <a:ext cx="1622425" cy="1905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58"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60" r:id="rId12"/>
    <p:sldLayoutId id="2147483863" r:id="rId13"/>
  </p:sldLayoutIdLst>
  <p:txStyles>
    <p:titleStyle>
      <a:lvl1pPr algn="l" rtl="0" eaLnBrk="0" fontAlgn="base" hangingPunct="0">
        <a:spcBef>
          <a:spcPct val="0"/>
        </a:spcBef>
        <a:spcAft>
          <a:spcPct val="0"/>
        </a:spcAft>
        <a:defRPr sz="24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2400">
          <a:solidFill>
            <a:schemeClr val="tx2"/>
          </a:solidFill>
          <a:latin typeface="Arial" pitchFamily="-97" charset="0"/>
          <a:ea typeface="ＭＳ Ｐゴシック" pitchFamily="-106" charset="-128"/>
          <a:cs typeface="ＭＳ Ｐゴシック" pitchFamily="-106" charset="-128"/>
        </a:defRPr>
      </a:lvl2pPr>
      <a:lvl3pPr algn="l" rtl="0" eaLnBrk="0" fontAlgn="base" hangingPunct="0">
        <a:spcBef>
          <a:spcPct val="0"/>
        </a:spcBef>
        <a:spcAft>
          <a:spcPct val="0"/>
        </a:spcAft>
        <a:defRPr sz="2400">
          <a:solidFill>
            <a:schemeClr val="tx2"/>
          </a:solidFill>
          <a:latin typeface="Arial" pitchFamily="-97" charset="0"/>
          <a:ea typeface="ＭＳ Ｐゴシック" pitchFamily="-106" charset="-128"/>
          <a:cs typeface="ＭＳ Ｐゴシック" pitchFamily="-106" charset="-128"/>
        </a:defRPr>
      </a:lvl3pPr>
      <a:lvl4pPr algn="l" rtl="0" eaLnBrk="0" fontAlgn="base" hangingPunct="0">
        <a:spcBef>
          <a:spcPct val="0"/>
        </a:spcBef>
        <a:spcAft>
          <a:spcPct val="0"/>
        </a:spcAft>
        <a:defRPr sz="2400">
          <a:solidFill>
            <a:schemeClr val="tx2"/>
          </a:solidFill>
          <a:latin typeface="Arial" pitchFamily="-97" charset="0"/>
          <a:ea typeface="ＭＳ Ｐゴシック" pitchFamily="-106" charset="-128"/>
          <a:cs typeface="ＭＳ Ｐゴシック" pitchFamily="-106" charset="-128"/>
        </a:defRPr>
      </a:lvl4pPr>
      <a:lvl5pPr algn="l" rtl="0" eaLnBrk="0" fontAlgn="base" hangingPunct="0">
        <a:spcBef>
          <a:spcPct val="0"/>
        </a:spcBef>
        <a:spcAft>
          <a:spcPct val="0"/>
        </a:spcAft>
        <a:defRPr sz="2400">
          <a:solidFill>
            <a:schemeClr val="tx2"/>
          </a:solidFill>
          <a:latin typeface="Arial" pitchFamily="-97" charset="0"/>
          <a:ea typeface="ＭＳ Ｐゴシック" pitchFamily="-106" charset="-128"/>
          <a:cs typeface="ＭＳ Ｐゴシック" pitchFamily="-106" charset="-128"/>
        </a:defRPr>
      </a:lvl5pPr>
      <a:lvl6pPr marL="457200" algn="l" rtl="0" fontAlgn="base">
        <a:spcBef>
          <a:spcPct val="0"/>
        </a:spcBef>
        <a:spcAft>
          <a:spcPct val="0"/>
        </a:spcAft>
        <a:defRPr sz="2400">
          <a:solidFill>
            <a:schemeClr val="tx2"/>
          </a:solidFill>
          <a:latin typeface="Arial" pitchFamily="-97" charset="0"/>
        </a:defRPr>
      </a:lvl6pPr>
      <a:lvl7pPr marL="914400" algn="l" rtl="0" fontAlgn="base">
        <a:spcBef>
          <a:spcPct val="0"/>
        </a:spcBef>
        <a:spcAft>
          <a:spcPct val="0"/>
        </a:spcAft>
        <a:defRPr sz="2400">
          <a:solidFill>
            <a:schemeClr val="tx2"/>
          </a:solidFill>
          <a:latin typeface="Arial" pitchFamily="-97" charset="0"/>
        </a:defRPr>
      </a:lvl7pPr>
      <a:lvl8pPr marL="1371600" algn="l" rtl="0" fontAlgn="base">
        <a:spcBef>
          <a:spcPct val="0"/>
        </a:spcBef>
        <a:spcAft>
          <a:spcPct val="0"/>
        </a:spcAft>
        <a:defRPr sz="2400">
          <a:solidFill>
            <a:schemeClr val="tx2"/>
          </a:solidFill>
          <a:latin typeface="Arial" pitchFamily="-97" charset="0"/>
        </a:defRPr>
      </a:lvl8pPr>
      <a:lvl9pPr marL="1828800" algn="l" rtl="0" fontAlgn="base">
        <a:spcBef>
          <a:spcPct val="0"/>
        </a:spcBef>
        <a:spcAft>
          <a:spcPct val="0"/>
        </a:spcAft>
        <a:defRPr sz="2400">
          <a:solidFill>
            <a:schemeClr val="tx2"/>
          </a:solidFill>
          <a:latin typeface="Arial" pitchFamily="-97" charset="0"/>
        </a:defRPr>
      </a:lvl9pPr>
    </p:titleStyle>
    <p:bodyStyle>
      <a:lvl1pPr marL="342900" indent="-342900" algn="l" rtl="0" eaLnBrk="0" fontAlgn="base" hangingPunct="0">
        <a:spcBef>
          <a:spcPct val="20000"/>
        </a:spcBef>
        <a:spcAft>
          <a:spcPct val="0"/>
        </a:spcAft>
        <a:buClr>
          <a:schemeClr val="accent2"/>
        </a:buClr>
        <a:buFont typeface="Times" pitchFamily="-106" charset="0"/>
        <a:buChar char="•"/>
        <a:defRPr>
          <a:solidFill>
            <a:schemeClr val="tx2"/>
          </a:solidFill>
          <a:latin typeface="+mn-lt"/>
          <a:ea typeface="ＭＳ Ｐゴシック" pitchFamily="-106" charset="-128"/>
          <a:cs typeface="ＭＳ Ｐゴシック" pitchFamily="-106" charset="-128"/>
        </a:defRPr>
      </a:lvl1pPr>
      <a:lvl2pPr marL="762000" indent="-304800" algn="l" rtl="0" eaLnBrk="0" fontAlgn="base" hangingPunct="0">
        <a:spcBef>
          <a:spcPct val="20000"/>
        </a:spcBef>
        <a:spcAft>
          <a:spcPct val="0"/>
        </a:spcAft>
        <a:buClr>
          <a:schemeClr val="accent2"/>
        </a:buClr>
        <a:buFont typeface="Arial" charset="0"/>
        <a:buAutoNum type="arabicPeriod"/>
        <a:defRPr sz="1600">
          <a:solidFill>
            <a:schemeClr val="tx2"/>
          </a:solidFill>
          <a:latin typeface="+mn-lt"/>
          <a:ea typeface="ＭＳ Ｐゴシック" pitchFamily="-97" charset="-128"/>
        </a:defRPr>
      </a:lvl2pPr>
      <a:lvl3pPr marL="1181100" indent="-266700" algn="l" rtl="0" eaLnBrk="0" fontAlgn="base" hangingPunct="0">
        <a:spcBef>
          <a:spcPct val="20000"/>
        </a:spcBef>
        <a:spcAft>
          <a:spcPct val="0"/>
        </a:spcAft>
        <a:buClr>
          <a:schemeClr val="accent1"/>
        </a:buClr>
        <a:buFont typeface="Wingdings" pitchFamily="-106" charset="2"/>
        <a:buChar char="ü"/>
        <a:defRPr sz="1400">
          <a:solidFill>
            <a:schemeClr val="tx2"/>
          </a:solidFill>
          <a:latin typeface="+mn-lt"/>
          <a:ea typeface="ＭＳ Ｐゴシック" pitchFamily="-97" charset="-128"/>
        </a:defRPr>
      </a:lvl3pPr>
      <a:lvl4pPr marL="1600200" indent="-228600" algn="l" rtl="0" eaLnBrk="0" fontAlgn="base" hangingPunct="0">
        <a:spcBef>
          <a:spcPct val="20000"/>
        </a:spcBef>
        <a:spcAft>
          <a:spcPct val="0"/>
        </a:spcAft>
        <a:buClr>
          <a:schemeClr val="accent2"/>
        </a:buClr>
        <a:buChar char="–"/>
        <a:defRPr sz="1200">
          <a:solidFill>
            <a:schemeClr val="tx2"/>
          </a:solidFill>
          <a:latin typeface="+mn-lt"/>
          <a:ea typeface="ＭＳ Ｐゴシック" pitchFamily="-97" charset="-128"/>
        </a:defRPr>
      </a:lvl4pPr>
      <a:lvl5pPr marL="2057400" indent="-228600" algn="l" rtl="0" eaLnBrk="0" fontAlgn="base" hangingPunct="0">
        <a:spcBef>
          <a:spcPct val="20000"/>
        </a:spcBef>
        <a:spcAft>
          <a:spcPct val="0"/>
        </a:spcAft>
        <a:buClr>
          <a:schemeClr val="accent2"/>
        </a:buClr>
        <a:buFont typeface="Times" pitchFamily="-106" charset="0"/>
        <a:buChar char="•"/>
        <a:defRPr sz="1000">
          <a:solidFill>
            <a:schemeClr val="tx2"/>
          </a:solidFill>
          <a:latin typeface="+mn-lt"/>
          <a:ea typeface="ＭＳ Ｐゴシック" pitchFamily="-97" charset="-128"/>
        </a:defRPr>
      </a:lvl5pPr>
      <a:lvl6pPr marL="2514600" indent="-228600" algn="l" rtl="0" fontAlgn="base">
        <a:spcBef>
          <a:spcPct val="20000"/>
        </a:spcBef>
        <a:spcAft>
          <a:spcPct val="0"/>
        </a:spcAft>
        <a:buClr>
          <a:schemeClr val="accent2"/>
        </a:buClr>
        <a:buFont typeface="Times" pitchFamily="-97" charset="0"/>
        <a:buChar char="•"/>
        <a:defRPr sz="1000">
          <a:solidFill>
            <a:schemeClr val="tx2"/>
          </a:solidFill>
          <a:latin typeface="+mn-lt"/>
          <a:ea typeface="ＭＳ Ｐゴシック" pitchFamily="-97" charset="-128"/>
        </a:defRPr>
      </a:lvl6pPr>
      <a:lvl7pPr marL="2971800" indent="-228600" algn="l" rtl="0" fontAlgn="base">
        <a:spcBef>
          <a:spcPct val="20000"/>
        </a:spcBef>
        <a:spcAft>
          <a:spcPct val="0"/>
        </a:spcAft>
        <a:buClr>
          <a:schemeClr val="accent2"/>
        </a:buClr>
        <a:buFont typeface="Times" pitchFamily="-97" charset="0"/>
        <a:buChar char="•"/>
        <a:defRPr sz="1000">
          <a:solidFill>
            <a:schemeClr val="tx2"/>
          </a:solidFill>
          <a:latin typeface="+mn-lt"/>
          <a:ea typeface="ＭＳ Ｐゴシック" pitchFamily="-97" charset="-128"/>
        </a:defRPr>
      </a:lvl7pPr>
      <a:lvl8pPr marL="3429000" indent="-228600" algn="l" rtl="0" fontAlgn="base">
        <a:spcBef>
          <a:spcPct val="20000"/>
        </a:spcBef>
        <a:spcAft>
          <a:spcPct val="0"/>
        </a:spcAft>
        <a:buClr>
          <a:schemeClr val="accent2"/>
        </a:buClr>
        <a:buFont typeface="Times" pitchFamily="-97" charset="0"/>
        <a:buChar char="•"/>
        <a:defRPr sz="1000">
          <a:solidFill>
            <a:schemeClr val="tx2"/>
          </a:solidFill>
          <a:latin typeface="+mn-lt"/>
          <a:ea typeface="ＭＳ Ｐゴシック" pitchFamily="-97" charset="-128"/>
        </a:defRPr>
      </a:lvl8pPr>
      <a:lvl9pPr marL="3886200" indent="-228600" algn="l" rtl="0" fontAlgn="base">
        <a:spcBef>
          <a:spcPct val="20000"/>
        </a:spcBef>
        <a:spcAft>
          <a:spcPct val="0"/>
        </a:spcAft>
        <a:buClr>
          <a:schemeClr val="accent2"/>
        </a:buClr>
        <a:buFont typeface="Times" pitchFamily="-97" charset="0"/>
        <a:buChar char="•"/>
        <a:defRPr sz="1000">
          <a:solidFill>
            <a:schemeClr val="tx2"/>
          </a:solidFill>
          <a:latin typeface="+mn-lt"/>
          <a:ea typeface="ＭＳ Ｐゴシック" pitchFamily="-97"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2" name="Picture 17" descr="QV_mönster_gröna2"/>
          <p:cNvPicPr>
            <a:picLocks noChangeAspect="1" noChangeArrowheads="1"/>
          </p:cNvPicPr>
          <p:nvPr userDrawn="1"/>
        </p:nvPicPr>
        <p:blipFill>
          <a:blip r:embed="rId13"/>
          <a:srcRect l="6688"/>
          <a:stretch>
            <a:fillRect/>
          </a:stretch>
        </p:blipFill>
        <p:spPr bwMode="auto">
          <a:xfrm>
            <a:off x="0" y="0"/>
            <a:ext cx="4264025" cy="4498975"/>
          </a:xfrm>
          <a:prstGeom prst="rect">
            <a:avLst/>
          </a:prstGeom>
          <a:noFill/>
          <a:ln w="9525">
            <a:noFill/>
            <a:miter lim="800000"/>
            <a:headEnd/>
            <a:tailEnd/>
          </a:ln>
        </p:spPr>
      </p:pic>
      <p:pic>
        <p:nvPicPr>
          <p:cNvPr id="25603" name="Bildobjekt 3" descr="Qonnections_BCN_09.jpg"/>
          <p:cNvPicPr>
            <a:picLocks noChangeAspect="1"/>
          </p:cNvPicPr>
          <p:nvPr userDrawn="1"/>
        </p:nvPicPr>
        <p:blipFill>
          <a:blip r:embed="rId14"/>
          <a:srcRect l="10001" t="9975" r="10001" b="6911"/>
          <a:stretch>
            <a:fillRect/>
          </a:stretch>
        </p:blipFill>
        <p:spPr bwMode="auto">
          <a:xfrm>
            <a:off x="7086600" y="4724400"/>
            <a:ext cx="1828800" cy="1905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59"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rtl="0" eaLnBrk="0" fontAlgn="base" hangingPunct="0">
        <a:spcBef>
          <a:spcPct val="0"/>
        </a:spcBef>
        <a:spcAft>
          <a:spcPct val="0"/>
        </a:spcAft>
        <a:defRPr sz="2000">
          <a:solidFill>
            <a:schemeClr val="bg1"/>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2000">
          <a:solidFill>
            <a:schemeClr val="bg1"/>
          </a:solidFill>
          <a:latin typeface="Arial" pitchFamily="-97" charset="0"/>
          <a:ea typeface="ＭＳ Ｐゴシック" pitchFamily="-106" charset="-128"/>
          <a:cs typeface="ＭＳ Ｐゴシック" pitchFamily="-106" charset="-128"/>
        </a:defRPr>
      </a:lvl2pPr>
      <a:lvl3pPr algn="l" rtl="0" eaLnBrk="0" fontAlgn="base" hangingPunct="0">
        <a:spcBef>
          <a:spcPct val="0"/>
        </a:spcBef>
        <a:spcAft>
          <a:spcPct val="0"/>
        </a:spcAft>
        <a:defRPr sz="2000">
          <a:solidFill>
            <a:schemeClr val="bg1"/>
          </a:solidFill>
          <a:latin typeface="Arial" pitchFamily="-97" charset="0"/>
          <a:ea typeface="ＭＳ Ｐゴシック" pitchFamily="-106" charset="-128"/>
          <a:cs typeface="ＭＳ Ｐゴシック" pitchFamily="-106" charset="-128"/>
        </a:defRPr>
      </a:lvl3pPr>
      <a:lvl4pPr algn="l" rtl="0" eaLnBrk="0" fontAlgn="base" hangingPunct="0">
        <a:spcBef>
          <a:spcPct val="0"/>
        </a:spcBef>
        <a:spcAft>
          <a:spcPct val="0"/>
        </a:spcAft>
        <a:defRPr sz="2000">
          <a:solidFill>
            <a:schemeClr val="bg1"/>
          </a:solidFill>
          <a:latin typeface="Arial" pitchFamily="-97" charset="0"/>
          <a:ea typeface="ＭＳ Ｐゴシック" pitchFamily="-106" charset="-128"/>
          <a:cs typeface="ＭＳ Ｐゴシック" pitchFamily="-106" charset="-128"/>
        </a:defRPr>
      </a:lvl4pPr>
      <a:lvl5pPr algn="l" rtl="0" eaLnBrk="0" fontAlgn="base" hangingPunct="0">
        <a:spcBef>
          <a:spcPct val="0"/>
        </a:spcBef>
        <a:spcAft>
          <a:spcPct val="0"/>
        </a:spcAft>
        <a:defRPr sz="2000">
          <a:solidFill>
            <a:schemeClr val="bg1"/>
          </a:solidFill>
          <a:latin typeface="Arial" pitchFamily="-97" charset="0"/>
          <a:ea typeface="ＭＳ Ｐゴシック" pitchFamily="-106" charset="-128"/>
          <a:cs typeface="ＭＳ Ｐゴシック" pitchFamily="-106" charset="-128"/>
        </a:defRPr>
      </a:lvl5pPr>
      <a:lvl6pPr marL="457200" algn="l" rtl="0" fontAlgn="base">
        <a:spcBef>
          <a:spcPct val="0"/>
        </a:spcBef>
        <a:spcAft>
          <a:spcPct val="0"/>
        </a:spcAft>
        <a:defRPr sz="2000">
          <a:solidFill>
            <a:schemeClr val="bg1"/>
          </a:solidFill>
          <a:latin typeface="Arial" pitchFamily="-97" charset="0"/>
        </a:defRPr>
      </a:lvl6pPr>
      <a:lvl7pPr marL="914400" algn="l" rtl="0" fontAlgn="base">
        <a:spcBef>
          <a:spcPct val="0"/>
        </a:spcBef>
        <a:spcAft>
          <a:spcPct val="0"/>
        </a:spcAft>
        <a:defRPr sz="2000">
          <a:solidFill>
            <a:schemeClr val="bg1"/>
          </a:solidFill>
          <a:latin typeface="Arial" pitchFamily="-97" charset="0"/>
        </a:defRPr>
      </a:lvl7pPr>
      <a:lvl8pPr marL="1371600" algn="l" rtl="0" fontAlgn="base">
        <a:spcBef>
          <a:spcPct val="0"/>
        </a:spcBef>
        <a:spcAft>
          <a:spcPct val="0"/>
        </a:spcAft>
        <a:defRPr sz="2000">
          <a:solidFill>
            <a:schemeClr val="bg1"/>
          </a:solidFill>
          <a:latin typeface="Arial" pitchFamily="-97" charset="0"/>
        </a:defRPr>
      </a:lvl8pPr>
      <a:lvl9pPr marL="1828800" algn="l" rtl="0" fontAlgn="base">
        <a:spcBef>
          <a:spcPct val="0"/>
        </a:spcBef>
        <a:spcAft>
          <a:spcPct val="0"/>
        </a:spcAft>
        <a:defRPr sz="2000">
          <a:solidFill>
            <a:schemeClr val="bg1"/>
          </a:solidFill>
          <a:latin typeface="Arial" pitchFamily="-97" charset="0"/>
        </a:defRPr>
      </a:lvl9pPr>
    </p:titleStyle>
    <p:bodyStyle>
      <a:lvl1pPr marL="342900" indent="-342900" algn="l" rtl="0" eaLnBrk="0" fontAlgn="base" hangingPunct="0">
        <a:spcBef>
          <a:spcPct val="20000"/>
        </a:spcBef>
        <a:spcAft>
          <a:spcPct val="0"/>
        </a:spcAft>
        <a:defRPr sz="2000">
          <a:solidFill>
            <a:schemeClr val="tx2"/>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defRPr>
          <a:solidFill>
            <a:schemeClr val="tx2"/>
          </a:solidFill>
          <a:latin typeface="+mn-lt"/>
          <a:ea typeface="ＭＳ Ｐゴシック" pitchFamily="-97" charset="-128"/>
        </a:defRPr>
      </a:lvl2pPr>
      <a:lvl3pPr marL="1143000" indent="-228600" algn="l" rtl="0" eaLnBrk="0" fontAlgn="base" hangingPunct="0">
        <a:spcBef>
          <a:spcPct val="20000"/>
        </a:spcBef>
        <a:spcAft>
          <a:spcPct val="0"/>
        </a:spcAft>
        <a:defRPr sz="1600">
          <a:solidFill>
            <a:schemeClr val="tx2"/>
          </a:solidFill>
          <a:latin typeface="+mn-lt"/>
          <a:ea typeface="ＭＳ Ｐゴシック" pitchFamily="-97" charset="-128"/>
        </a:defRPr>
      </a:lvl3pPr>
      <a:lvl4pPr marL="1600200" indent="-228600" algn="l" rtl="0" eaLnBrk="0" fontAlgn="base" hangingPunct="0">
        <a:spcBef>
          <a:spcPct val="20000"/>
        </a:spcBef>
        <a:spcAft>
          <a:spcPct val="0"/>
        </a:spcAft>
        <a:defRPr sz="1400">
          <a:solidFill>
            <a:schemeClr val="tx2"/>
          </a:solidFill>
          <a:latin typeface="+mn-lt"/>
          <a:ea typeface="ＭＳ Ｐゴシック" pitchFamily="-97" charset="-128"/>
        </a:defRPr>
      </a:lvl4pPr>
      <a:lvl5pPr marL="2057400" indent="-228600" algn="l" rtl="0" eaLnBrk="0" fontAlgn="base" hangingPunct="0">
        <a:spcBef>
          <a:spcPct val="20000"/>
        </a:spcBef>
        <a:spcAft>
          <a:spcPct val="0"/>
        </a:spcAft>
        <a:defRPr sz="1200">
          <a:solidFill>
            <a:schemeClr val="tx2"/>
          </a:solidFill>
          <a:latin typeface="+mn-lt"/>
          <a:ea typeface="ＭＳ Ｐゴシック" pitchFamily="-97" charset="-128"/>
        </a:defRPr>
      </a:lvl5pPr>
      <a:lvl6pPr marL="2514600" indent="-228600" algn="l" rtl="0" fontAlgn="base">
        <a:spcBef>
          <a:spcPct val="20000"/>
        </a:spcBef>
        <a:spcAft>
          <a:spcPct val="0"/>
        </a:spcAft>
        <a:defRPr sz="1200">
          <a:solidFill>
            <a:schemeClr val="tx2"/>
          </a:solidFill>
          <a:latin typeface="+mn-lt"/>
          <a:ea typeface="ＭＳ Ｐゴシック" pitchFamily="-97" charset="-128"/>
        </a:defRPr>
      </a:lvl6pPr>
      <a:lvl7pPr marL="2971800" indent="-228600" algn="l" rtl="0" fontAlgn="base">
        <a:spcBef>
          <a:spcPct val="20000"/>
        </a:spcBef>
        <a:spcAft>
          <a:spcPct val="0"/>
        </a:spcAft>
        <a:defRPr sz="1200">
          <a:solidFill>
            <a:schemeClr val="tx2"/>
          </a:solidFill>
          <a:latin typeface="+mn-lt"/>
          <a:ea typeface="ＭＳ Ｐゴシック" pitchFamily="-97" charset="-128"/>
        </a:defRPr>
      </a:lvl7pPr>
      <a:lvl8pPr marL="3429000" indent="-228600" algn="l" rtl="0" fontAlgn="base">
        <a:spcBef>
          <a:spcPct val="20000"/>
        </a:spcBef>
        <a:spcAft>
          <a:spcPct val="0"/>
        </a:spcAft>
        <a:defRPr sz="1200">
          <a:solidFill>
            <a:schemeClr val="tx2"/>
          </a:solidFill>
          <a:latin typeface="+mn-lt"/>
          <a:ea typeface="ＭＳ Ｐゴシック" pitchFamily="-97" charset="-128"/>
        </a:defRPr>
      </a:lvl8pPr>
      <a:lvl9pPr marL="3886200" indent="-228600" algn="l" rtl="0" fontAlgn="base">
        <a:spcBef>
          <a:spcPct val="20000"/>
        </a:spcBef>
        <a:spcAft>
          <a:spcPct val="0"/>
        </a:spcAft>
        <a:defRPr sz="1200">
          <a:solidFill>
            <a:schemeClr val="tx2"/>
          </a:solidFill>
          <a:latin typeface="+mn-lt"/>
          <a:ea typeface="ＭＳ Ｐゴシック" pitchFamily="-97"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ChangeArrowheads="1"/>
          </p:cNvSpPr>
          <p:nvPr/>
        </p:nvSpPr>
        <p:spPr bwMode="auto">
          <a:xfrm>
            <a:off x="9039225" y="-328613"/>
            <a:ext cx="184150" cy="457201"/>
          </a:xfrm>
          <a:prstGeom prst="rect">
            <a:avLst/>
          </a:prstGeom>
          <a:noFill/>
          <a:ln w="9525">
            <a:noFill/>
            <a:miter lim="800000"/>
            <a:headEnd/>
            <a:tailEnd/>
          </a:ln>
        </p:spPr>
        <p:txBody>
          <a:bodyPr wrap="none">
            <a:spAutoFit/>
          </a:bodyPr>
          <a:lstStyle/>
          <a:p>
            <a:endParaRPr lang="sv-SE"/>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QlikView is not SQL (Benefits)</a:t>
            </a:r>
          </a:p>
        </p:txBody>
      </p:sp>
      <p:sp>
        <p:nvSpPr>
          <p:cNvPr id="10243" name="Rectangle 3"/>
          <p:cNvSpPr>
            <a:spLocks noGrp="1" noChangeArrowheads="1"/>
          </p:cNvSpPr>
          <p:nvPr>
            <p:ph type="body" sz="half" idx="1"/>
          </p:nvPr>
        </p:nvSpPr>
        <p:spPr>
          <a:xfrm>
            <a:off x="611188" y="1484313"/>
            <a:ext cx="8175654" cy="4767262"/>
          </a:xfrm>
        </p:spPr>
        <p:txBody>
          <a:bodyPr/>
          <a:lstStyle/>
          <a:p>
            <a:pPr eaLnBrk="1" hangingPunct="1">
              <a:buFontTx/>
              <a:buChar char="•"/>
            </a:pPr>
            <a:r>
              <a:rPr lang="en-US" dirty="0" smtClean="0"/>
              <a:t>QlikView allows you to </a:t>
            </a:r>
            <a:r>
              <a:rPr lang="en-US" b="1" dirty="0" smtClean="0">
                <a:solidFill>
                  <a:schemeClr val="accent6"/>
                </a:solidFill>
              </a:rPr>
              <a:t>see the results of a selection across the entire schema</a:t>
            </a:r>
            <a:r>
              <a:rPr lang="en-US" dirty="0" smtClean="0"/>
              <a:t> not just a limited subset of tables.</a:t>
            </a:r>
          </a:p>
          <a:p>
            <a:pPr eaLnBrk="1" hangingPunct="1">
              <a:buNone/>
            </a:pPr>
            <a:endParaRPr lang="en-US" dirty="0" smtClean="0">
              <a:solidFill>
                <a:schemeClr val="bg2"/>
              </a:solidFill>
            </a:endParaRPr>
          </a:p>
          <a:p>
            <a:pPr eaLnBrk="1" hangingPunct="1">
              <a:buFontTx/>
              <a:buChar char="•"/>
            </a:pPr>
            <a:r>
              <a:rPr lang="en-US" dirty="0" smtClean="0"/>
              <a:t>QlikView will </a:t>
            </a:r>
            <a:r>
              <a:rPr lang="en-US" b="1" dirty="0" smtClean="0">
                <a:solidFill>
                  <a:schemeClr val="accent6"/>
                </a:solidFill>
              </a:rPr>
              <a:t>aggregate at the lowest level of granularity in the expression </a:t>
            </a:r>
            <a:r>
              <a:rPr lang="en-US" dirty="0" smtClean="0"/>
              <a:t>not the lowest level of granularity in the schema (query) like SQL.</a:t>
            </a:r>
          </a:p>
          <a:p>
            <a:pPr eaLnBrk="1" hangingPunct="1">
              <a:buFontTx/>
              <a:buChar char="•"/>
            </a:pPr>
            <a:endParaRPr lang="en-US" dirty="0" smtClean="0">
              <a:solidFill>
                <a:schemeClr val="bg2"/>
              </a:solidFill>
            </a:endParaRPr>
          </a:p>
          <a:p>
            <a:pPr eaLnBrk="1" hangingPunct="1">
              <a:buFontTx/>
              <a:buChar char="•"/>
            </a:pPr>
            <a:r>
              <a:rPr lang="en-US" dirty="0" smtClean="0"/>
              <a:t>This means that </a:t>
            </a:r>
            <a:r>
              <a:rPr lang="en-US" b="1" dirty="0" smtClean="0">
                <a:solidFill>
                  <a:schemeClr val="accent6"/>
                </a:solidFill>
              </a:rPr>
              <a:t>QlikView will allow a user to interact with a broader range of data than will ever be possible in SQL!</a:t>
            </a:r>
            <a:endParaRPr lang="en-US" b="1" i="1" dirty="0" smtClean="0">
              <a:solidFill>
                <a:schemeClr val="accent6"/>
              </a:solidFill>
            </a:endParaRPr>
          </a:p>
          <a:p>
            <a:pPr eaLnBrk="1" hangingPunct="1">
              <a:buFontTx/>
              <a:buChar char="•"/>
            </a:pP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QlikView is not SQL (Challenges)</a:t>
            </a:r>
          </a:p>
        </p:txBody>
      </p:sp>
      <p:sp>
        <p:nvSpPr>
          <p:cNvPr id="13315" name="Rectangle 3"/>
          <p:cNvSpPr>
            <a:spLocks noGrp="1" noChangeArrowheads="1"/>
          </p:cNvSpPr>
          <p:nvPr>
            <p:ph type="body" sz="half" idx="1"/>
          </p:nvPr>
        </p:nvSpPr>
        <p:spPr>
          <a:xfrm>
            <a:off x="611188" y="1484313"/>
            <a:ext cx="8032778" cy="4767262"/>
          </a:xfrm>
        </p:spPr>
        <p:txBody>
          <a:bodyPr/>
          <a:lstStyle/>
          <a:p>
            <a:pPr eaLnBrk="1" hangingPunct="1">
              <a:buFontTx/>
              <a:buChar char="•"/>
            </a:pPr>
            <a:r>
              <a:rPr lang="en-US" dirty="0" smtClean="0">
                <a:solidFill>
                  <a:schemeClr val="tx1"/>
                </a:solidFill>
              </a:rPr>
              <a:t>Several SQL queries can join different tables together in completely different manners.</a:t>
            </a:r>
          </a:p>
          <a:p>
            <a:pPr eaLnBrk="1" hangingPunct="1">
              <a:buFontTx/>
              <a:buChar char="•"/>
            </a:pPr>
            <a:endParaRPr lang="en-US" dirty="0" smtClean="0">
              <a:solidFill>
                <a:schemeClr val="tx1"/>
              </a:solidFill>
            </a:endParaRPr>
          </a:p>
          <a:p>
            <a:pPr eaLnBrk="1" hangingPunct="1">
              <a:buFontTx/>
              <a:buChar char="•"/>
            </a:pPr>
            <a:r>
              <a:rPr lang="en-US" dirty="0" smtClean="0">
                <a:solidFill>
                  <a:schemeClr val="tx1"/>
                </a:solidFill>
              </a:rPr>
              <a:t>In QlikView there is only ever One way tables join in any one QlikView file.</a:t>
            </a:r>
          </a:p>
          <a:p>
            <a:pPr eaLnBrk="1" hangingPunct="1">
              <a:buFontTx/>
              <a:buChar char="•"/>
            </a:pPr>
            <a:endParaRPr lang="en-US" dirty="0" smtClean="0">
              <a:solidFill>
                <a:schemeClr val="tx1"/>
              </a:solidFill>
            </a:endParaRPr>
          </a:p>
          <a:p>
            <a:pPr eaLnBrk="1" hangingPunct="1">
              <a:buFontTx/>
              <a:buChar char="•"/>
            </a:pPr>
            <a:r>
              <a:rPr lang="en-US" dirty="0" smtClean="0">
                <a:solidFill>
                  <a:schemeClr val="tx1"/>
                </a:solidFill>
              </a:rPr>
              <a:t>This means </a:t>
            </a:r>
            <a:r>
              <a:rPr lang="en-US" b="1" dirty="0" smtClean="0">
                <a:solidFill>
                  <a:schemeClr val="accent6"/>
                </a:solidFill>
              </a:rPr>
              <a:t>that Schema design is </a:t>
            </a:r>
            <a:r>
              <a:rPr lang="en-US" b="1" i="1" dirty="0" smtClean="0">
                <a:solidFill>
                  <a:schemeClr val="accent6"/>
                </a:solidFill>
              </a:rPr>
              <a:t>much </a:t>
            </a:r>
            <a:r>
              <a:rPr lang="en-US" b="1" dirty="0" smtClean="0">
                <a:solidFill>
                  <a:schemeClr val="accent6"/>
                </a:solidFill>
              </a:rPr>
              <a:t>more important in QlikView!</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participation!</a:t>
            </a:r>
            <a:endParaRPr lang="en-US" dirty="0"/>
          </a:p>
        </p:txBody>
      </p:sp>
      <p:sp>
        <p:nvSpPr>
          <p:cNvPr id="3" name="Text Placeholder 2"/>
          <p:cNvSpPr>
            <a:spLocks noGrp="1"/>
          </p:cNvSpPr>
          <p:nvPr>
            <p:ph type="body" sz="half" idx="1"/>
          </p:nvPr>
        </p:nvSpPr>
        <p:spPr>
          <a:xfrm>
            <a:off x="611188" y="1484313"/>
            <a:ext cx="7175522" cy="4767262"/>
          </a:xfrm>
        </p:spPr>
        <p:txBody>
          <a:bodyPr/>
          <a:lstStyle/>
          <a:p>
            <a:r>
              <a:rPr lang="en-US" sz="2000" dirty="0" smtClean="0"/>
              <a:t>What challenges have you encountered with basic data modeling in QlikView? </a:t>
            </a:r>
          </a:p>
          <a:p>
            <a:endParaRPr lang="en-US" sz="2000" dirty="0" smtClean="0"/>
          </a:p>
          <a:p>
            <a:r>
              <a:rPr lang="en-US" sz="2000" dirty="0" smtClean="0"/>
              <a:t>Most common initial challenges :</a:t>
            </a:r>
          </a:p>
          <a:p>
            <a:pPr lvl="1"/>
            <a:r>
              <a:rPr lang="en-US" sz="1800" dirty="0" smtClean="0"/>
              <a:t>Synthetic keys</a:t>
            </a:r>
          </a:p>
          <a:p>
            <a:pPr lvl="1"/>
            <a:r>
              <a:rPr lang="en-US" sz="1800" dirty="0" smtClean="0"/>
              <a:t>Circular references</a:t>
            </a:r>
            <a:endParaRPr lang="en-US" sz="1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Synthetic Keys</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dirty="0" smtClean="0"/>
              <a:t>Synthetic Keys</a:t>
            </a:r>
          </a:p>
        </p:txBody>
      </p:sp>
      <p:sp>
        <p:nvSpPr>
          <p:cNvPr id="76806" name="Rectangle 6"/>
          <p:cNvSpPr>
            <a:spLocks noGrp="1" noChangeArrowheads="1"/>
          </p:cNvSpPr>
          <p:nvPr>
            <p:ph type="body" sz="half" idx="1"/>
          </p:nvPr>
        </p:nvSpPr>
        <p:spPr>
          <a:xfrm>
            <a:off x="611188" y="1484313"/>
            <a:ext cx="7461274" cy="4767262"/>
          </a:xfrm>
          <a:noFill/>
          <a:ln/>
        </p:spPr>
        <p:txBody>
          <a:bodyPr/>
          <a:lstStyle/>
          <a:p>
            <a:pPr eaLnBrk="1" hangingPunct="1">
              <a:buFontTx/>
              <a:buChar char="•"/>
            </a:pPr>
            <a:r>
              <a:rPr lang="en-GB" sz="2000" dirty="0" smtClean="0">
                <a:solidFill>
                  <a:schemeClr val="tx1"/>
                </a:solidFill>
              </a:rPr>
              <a:t>When there is more than one field in common between tables</a:t>
            </a:r>
          </a:p>
          <a:p>
            <a:endParaRPr lang="en-GB" sz="2400" b="1" dirty="0">
              <a:latin typeface="Georgia" pitchFamily="18" charset="0"/>
            </a:endParaRPr>
          </a:p>
          <a:p>
            <a:endParaRPr lang="en-GB" sz="2400" b="1" dirty="0">
              <a:latin typeface="Georgia" pitchFamily="18" charset="0"/>
            </a:endParaRPr>
          </a:p>
          <a:p>
            <a:endParaRPr lang="en-GB" sz="2400" b="1" dirty="0">
              <a:latin typeface="Georgia" pitchFamily="18" charset="0"/>
            </a:endParaRPr>
          </a:p>
          <a:p>
            <a:endParaRPr lang="en-GB" sz="2400" b="1" dirty="0">
              <a:latin typeface="Georgia" pitchFamily="18" charset="0"/>
            </a:endParaRPr>
          </a:p>
          <a:p>
            <a:endParaRPr lang="en-GB" sz="2400" b="1" dirty="0">
              <a:latin typeface="Georgia" pitchFamily="18" charset="0"/>
            </a:endParaRPr>
          </a:p>
          <a:p>
            <a:endParaRPr lang="en-GB" sz="2400" b="1" dirty="0">
              <a:latin typeface="Georgia" pitchFamily="18" charset="0"/>
            </a:endParaRPr>
          </a:p>
          <a:p>
            <a:endParaRPr lang="en-GB" sz="2400" b="1" dirty="0" smtClean="0">
              <a:latin typeface="Georgia" pitchFamily="18" charset="0"/>
            </a:endParaRPr>
          </a:p>
          <a:p>
            <a:endParaRPr lang="en-GB" sz="2400" b="1" dirty="0">
              <a:latin typeface="Georgia" pitchFamily="18" charset="0"/>
            </a:endParaRPr>
          </a:p>
          <a:p>
            <a:pPr>
              <a:buFontTx/>
              <a:buNone/>
            </a:pPr>
            <a:r>
              <a:rPr lang="en-GB" sz="2000" dirty="0" smtClean="0">
                <a:solidFill>
                  <a:schemeClr val="tx1"/>
                </a:solidFill>
                <a:sym typeface="Wingdings" pitchFamily="2" charset="2"/>
              </a:rPr>
              <a:t> If you load as is, then…</a:t>
            </a:r>
            <a:endParaRPr lang="en-GB" sz="2000" dirty="0" smtClean="0">
              <a:solidFill>
                <a:schemeClr val="tx1"/>
              </a:solidFill>
            </a:endParaRPr>
          </a:p>
        </p:txBody>
      </p:sp>
      <p:grpSp>
        <p:nvGrpSpPr>
          <p:cNvPr id="24" name="Group 23"/>
          <p:cNvGrpSpPr/>
          <p:nvPr/>
        </p:nvGrpSpPr>
        <p:grpSpPr>
          <a:xfrm>
            <a:off x="714348" y="1928802"/>
            <a:ext cx="7572428" cy="2714644"/>
            <a:chOff x="1422400" y="2890838"/>
            <a:chExt cx="5876925" cy="1574800"/>
          </a:xfrm>
        </p:grpSpPr>
        <p:grpSp>
          <p:nvGrpSpPr>
            <p:cNvPr id="2" name="Group 13"/>
            <p:cNvGrpSpPr>
              <a:grpSpLocks/>
            </p:cNvGrpSpPr>
            <p:nvPr/>
          </p:nvGrpSpPr>
          <p:grpSpPr bwMode="auto">
            <a:xfrm>
              <a:off x="1422400" y="2890838"/>
              <a:ext cx="5876925" cy="1574800"/>
              <a:chOff x="896" y="1628"/>
              <a:chExt cx="3702" cy="992"/>
            </a:xfrm>
          </p:grpSpPr>
          <p:pic>
            <p:nvPicPr>
              <p:cNvPr id="76809" name="Picture 9"/>
              <p:cNvPicPr>
                <a:picLocks noChangeAspect="1" noChangeArrowheads="1"/>
              </p:cNvPicPr>
              <p:nvPr/>
            </p:nvPicPr>
            <p:blipFill>
              <a:blip r:embed="rId3"/>
              <a:srcRect/>
              <a:stretch>
                <a:fillRect/>
              </a:stretch>
            </p:blipFill>
            <p:spPr bwMode="auto">
              <a:xfrm>
                <a:off x="1356" y="1821"/>
                <a:ext cx="726" cy="570"/>
              </a:xfrm>
              <a:prstGeom prst="rect">
                <a:avLst/>
              </a:prstGeom>
              <a:noFill/>
            </p:spPr>
          </p:pic>
          <p:pic>
            <p:nvPicPr>
              <p:cNvPr id="76810" name="Picture 10"/>
              <p:cNvPicPr>
                <a:picLocks noChangeAspect="1" noChangeArrowheads="1"/>
              </p:cNvPicPr>
              <p:nvPr/>
            </p:nvPicPr>
            <p:blipFill>
              <a:blip r:embed="rId4"/>
              <a:srcRect/>
              <a:stretch>
                <a:fillRect/>
              </a:stretch>
            </p:blipFill>
            <p:spPr bwMode="auto">
              <a:xfrm>
                <a:off x="2299" y="1821"/>
                <a:ext cx="762" cy="564"/>
              </a:xfrm>
              <a:prstGeom prst="rect">
                <a:avLst/>
              </a:prstGeom>
              <a:noFill/>
            </p:spPr>
          </p:pic>
          <p:pic>
            <p:nvPicPr>
              <p:cNvPr id="76811" name="Picture 11"/>
              <p:cNvPicPr>
                <a:picLocks noChangeAspect="1" noChangeArrowheads="1"/>
              </p:cNvPicPr>
              <p:nvPr/>
            </p:nvPicPr>
            <p:blipFill>
              <a:blip r:embed="rId5"/>
              <a:srcRect/>
              <a:stretch>
                <a:fillRect/>
              </a:stretch>
            </p:blipFill>
            <p:spPr bwMode="auto">
              <a:xfrm>
                <a:off x="3285" y="1815"/>
                <a:ext cx="756" cy="366"/>
              </a:xfrm>
              <a:prstGeom prst="rect">
                <a:avLst/>
              </a:prstGeom>
              <a:noFill/>
            </p:spPr>
          </p:pic>
          <p:sp>
            <p:nvSpPr>
              <p:cNvPr id="76812" name="Rectangle 12"/>
              <p:cNvSpPr>
                <a:spLocks noChangeArrowheads="1"/>
              </p:cNvSpPr>
              <p:nvPr/>
            </p:nvSpPr>
            <p:spPr bwMode="auto">
              <a:xfrm>
                <a:off x="896" y="1628"/>
                <a:ext cx="3702" cy="992"/>
              </a:xfrm>
              <a:prstGeom prst="rect">
                <a:avLst/>
              </a:prstGeom>
              <a:noFill/>
              <a:ln w="3175" algn="ctr">
                <a:solidFill>
                  <a:schemeClr val="tx1"/>
                </a:solidFill>
                <a:miter lim="800000"/>
                <a:headEnd/>
                <a:tailEnd/>
              </a:ln>
              <a:effectLst/>
            </p:spPr>
            <p:txBody>
              <a:bodyPr wrap="none" anchor="ctr"/>
              <a:lstStyle/>
              <a:p>
                <a:endParaRPr lang="en-US"/>
              </a:p>
            </p:txBody>
          </p:sp>
        </p:grpSp>
        <p:sp>
          <p:nvSpPr>
            <p:cNvPr id="76815" name="Text Box 15"/>
            <p:cNvSpPr txBox="1">
              <a:spLocks noChangeArrowheads="1"/>
            </p:cNvSpPr>
            <p:nvPr/>
          </p:nvSpPr>
          <p:spPr bwMode="auto">
            <a:xfrm>
              <a:off x="1897063" y="3354388"/>
              <a:ext cx="346075" cy="274637"/>
            </a:xfrm>
            <a:prstGeom prst="rect">
              <a:avLst/>
            </a:prstGeom>
            <a:noFill/>
            <a:ln w="3175" algn="ctr">
              <a:noFill/>
              <a:miter lim="800000"/>
              <a:headEnd/>
              <a:tailEnd/>
            </a:ln>
            <a:effectLst/>
          </p:spPr>
          <p:txBody>
            <a:bodyPr wrap="none">
              <a:spAutoFit/>
            </a:bodyPr>
            <a:lstStyle/>
            <a:p>
              <a:r>
                <a:rPr lang="en-US" sz="1200">
                  <a:solidFill>
                    <a:srgbClr val="CC0000"/>
                  </a:solidFill>
                  <a:sym typeface="Wingdings" pitchFamily="2" charset="2"/>
                </a:rPr>
                <a:t></a:t>
              </a:r>
              <a:endParaRPr lang="en-US" sz="1200">
                <a:solidFill>
                  <a:srgbClr val="CC0000"/>
                </a:solidFill>
              </a:endParaRPr>
            </a:p>
          </p:txBody>
        </p:sp>
        <p:sp>
          <p:nvSpPr>
            <p:cNvPr id="76816" name="Text Box 16"/>
            <p:cNvSpPr txBox="1">
              <a:spLocks noChangeArrowheads="1"/>
            </p:cNvSpPr>
            <p:nvPr/>
          </p:nvSpPr>
          <p:spPr bwMode="auto">
            <a:xfrm>
              <a:off x="1897063" y="3505200"/>
              <a:ext cx="346075" cy="274638"/>
            </a:xfrm>
            <a:prstGeom prst="rect">
              <a:avLst/>
            </a:prstGeom>
            <a:noFill/>
            <a:ln w="3175" algn="ctr">
              <a:noFill/>
              <a:miter lim="800000"/>
              <a:headEnd/>
              <a:tailEnd/>
            </a:ln>
            <a:effectLst/>
          </p:spPr>
          <p:txBody>
            <a:bodyPr wrap="none">
              <a:spAutoFit/>
            </a:bodyPr>
            <a:lstStyle/>
            <a:p>
              <a:r>
                <a:rPr lang="en-US" sz="1200">
                  <a:solidFill>
                    <a:srgbClr val="CC0000"/>
                  </a:solidFill>
                  <a:sym typeface="Wingdings" pitchFamily="2" charset="2"/>
                </a:rPr>
                <a:t></a:t>
              </a:r>
              <a:endParaRPr lang="en-US" sz="1200">
                <a:solidFill>
                  <a:srgbClr val="CC0000"/>
                </a:solidFill>
              </a:endParaRPr>
            </a:p>
          </p:txBody>
        </p:sp>
        <p:grpSp>
          <p:nvGrpSpPr>
            <p:cNvPr id="3" name="Group 17"/>
            <p:cNvGrpSpPr>
              <a:grpSpLocks/>
            </p:cNvGrpSpPr>
            <p:nvPr/>
          </p:nvGrpSpPr>
          <p:grpSpPr bwMode="auto">
            <a:xfrm>
              <a:off x="1422400" y="2890838"/>
              <a:ext cx="5876925" cy="1574800"/>
              <a:chOff x="896" y="1628"/>
              <a:chExt cx="3702" cy="992"/>
            </a:xfrm>
          </p:grpSpPr>
          <p:pic>
            <p:nvPicPr>
              <p:cNvPr id="76818" name="Picture 18"/>
              <p:cNvPicPr>
                <a:picLocks noChangeAspect="1" noChangeArrowheads="1"/>
              </p:cNvPicPr>
              <p:nvPr/>
            </p:nvPicPr>
            <p:blipFill>
              <a:blip r:embed="rId3"/>
              <a:srcRect/>
              <a:stretch>
                <a:fillRect/>
              </a:stretch>
            </p:blipFill>
            <p:spPr bwMode="auto">
              <a:xfrm>
                <a:off x="1356" y="1821"/>
                <a:ext cx="726" cy="570"/>
              </a:xfrm>
              <a:prstGeom prst="rect">
                <a:avLst/>
              </a:prstGeom>
              <a:noFill/>
            </p:spPr>
          </p:pic>
          <p:pic>
            <p:nvPicPr>
              <p:cNvPr id="76819" name="Picture 19"/>
              <p:cNvPicPr>
                <a:picLocks noChangeAspect="1" noChangeArrowheads="1"/>
              </p:cNvPicPr>
              <p:nvPr/>
            </p:nvPicPr>
            <p:blipFill>
              <a:blip r:embed="rId4"/>
              <a:srcRect/>
              <a:stretch>
                <a:fillRect/>
              </a:stretch>
            </p:blipFill>
            <p:spPr bwMode="auto">
              <a:xfrm>
                <a:off x="2299" y="1821"/>
                <a:ext cx="762" cy="564"/>
              </a:xfrm>
              <a:prstGeom prst="rect">
                <a:avLst/>
              </a:prstGeom>
              <a:noFill/>
            </p:spPr>
          </p:pic>
          <p:pic>
            <p:nvPicPr>
              <p:cNvPr id="76820" name="Picture 20"/>
              <p:cNvPicPr>
                <a:picLocks noChangeAspect="1" noChangeArrowheads="1"/>
              </p:cNvPicPr>
              <p:nvPr/>
            </p:nvPicPr>
            <p:blipFill>
              <a:blip r:embed="rId5"/>
              <a:srcRect/>
              <a:stretch>
                <a:fillRect/>
              </a:stretch>
            </p:blipFill>
            <p:spPr bwMode="auto">
              <a:xfrm>
                <a:off x="3285" y="1815"/>
                <a:ext cx="756" cy="366"/>
              </a:xfrm>
              <a:prstGeom prst="rect">
                <a:avLst/>
              </a:prstGeom>
              <a:noFill/>
            </p:spPr>
          </p:pic>
          <p:sp>
            <p:nvSpPr>
              <p:cNvPr id="76821" name="Rectangle 21"/>
              <p:cNvSpPr>
                <a:spLocks noChangeArrowheads="1"/>
              </p:cNvSpPr>
              <p:nvPr/>
            </p:nvSpPr>
            <p:spPr bwMode="auto">
              <a:xfrm>
                <a:off x="896" y="1628"/>
                <a:ext cx="3702" cy="992"/>
              </a:xfrm>
              <a:prstGeom prst="rect">
                <a:avLst/>
              </a:prstGeom>
              <a:noFill/>
              <a:ln w="3175" algn="ctr">
                <a:solidFill>
                  <a:schemeClr val="tx1"/>
                </a:solidFill>
                <a:miter lim="800000"/>
                <a:headEnd/>
                <a:tailEnd/>
              </a:ln>
              <a:effectLst/>
            </p:spPr>
            <p:txBody>
              <a:bodyPr wrap="none" anchor="ctr"/>
              <a:lstStyle/>
              <a:p>
                <a:endParaRPr lang="en-US"/>
              </a:p>
            </p:txBody>
          </p:sp>
        </p:grpSp>
        <p:sp>
          <p:nvSpPr>
            <p:cNvPr id="76822" name="Text Box 22"/>
            <p:cNvSpPr txBox="1">
              <a:spLocks noChangeArrowheads="1"/>
            </p:cNvSpPr>
            <p:nvPr/>
          </p:nvSpPr>
          <p:spPr bwMode="auto">
            <a:xfrm>
              <a:off x="1897063" y="3692525"/>
              <a:ext cx="346075" cy="274638"/>
            </a:xfrm>
            <a:prstGeom prst="rect">
              <a:avLst/>
            </a:prstGeom>
            <a:noFill/>
            <a:ln w="3175" algn="ctr">
              <a:noFill/>
              <a:miter lim="800000"/>
              <a:headEnd/>
              <a:tailEnd/>
            </a:ln>
            <a:effectLst/>
          </p:spPr>
          <p:txBody>
            <a:bodyPr>
              <a:spAutoFit/>
            </a:bodyPr>
            <a:lstStyle/>
            <a:p>
              <a:r>
                <a:rPr lang="en-US" sz="1200">
                  <a:solidFill>
                    <a:srgbClr val="CC0000"/>
                  </a:solidFill>
                  <a:sym typeface="Wingdings" pitchFamily="2" charset="2"/>
                </a:rPr>
                <a:t></a:t>
              </a:r>
              <a:endParaRPr lang="en-US" sz="1200">
                <a:solidFill>
                  <a:srgbClr val="CC0000"/>
                </a:solidFill>
              </a:endParaRPr>
            </a:p>
          </p:txBody>
        </p:sp>
        <p:sp>
          <p:nvSpPr>
            <p:cNvPr id="76823" name="Text Box 23"/>
            <p:cNvSpPr txBox="1">
              <a:spLocks noChangeArrowheads="1"/>
            </p:cNvSpPr>
            <p:nvPr/>
          </p:nvSpPr>
          <p:spPr bwMode="auto">
            <a:xfrm>
              <a:off x="3381375" y="3352800"/>
              <a:ext cx="346075" cy="274638"/>
            </a:xfrm>
            <a:prstGeom prst="rect">
              <a:avLst/>
            </a:prstGeom>
            <a:noFill/>
            <a:ln w="3175" algn="ctr">
              <a:noFill/>
              <a:miter lim="800000"/>
              <a:headEnd/>
              <a:tailEnd/>
            </a:ln>
            <a:effectLst/>
          </p:spPr>
          <p:txBody>
            <a:bodyPr wrap="none">
              <a:spAutoFit/>
            </a:bodyPr>
            <a:lstStyle/>
            <a:p>
              <a:r>
                <a:rPr lang="en-US" sz="1200">
                  <a:solidFill>
                    <a:srgbClr val="CC0000"/>
                  </a:solidFill>
                  <a:sym typeface="Wingdings" pitchFamily="2" charset="2"/>
                </a:rPr>
                <a:t></a:t>
              </a:r>
              <a:endParaRPr lang="en-US" sz="1200">
                <a:solidFill>
                  <a:srgbClr val="CC0000"/>
                </a:solidFill>
              </a:endParaRPr>
            </a:p>
          </p:txBody>
        </p:sp>
        <p:sp>
          <p:nvSpPr>
            <p:cNvPr id="76824" name="Text Box 24"/>
            <p:cNvSpPr txBox="1">
              <a:spLocks noChangeArrowheads="1"/>
            </p:cNvSpPr>
            <p:nvPr/>
          </p:nvSpPr>
          <p:spPr bwMode="auto">
            <a:xfrm>
              <a:off x="3381375" y="3503613"/>
              <a:ext cx="346075" cy="274637"/>
            </a:xfrm>
            <a:prstGeom prst="rect">
              <a:avLst/>
            </a:prstGeom>
            <a:noFill/>
            <a:ln w="3175" algn="ctr">
              <a:noFill/>
              <a:miter lim="800000"/>
              <a:headEnd/>
              <a:tailEnd/>
            </a:ln>
            <a:effectLst/>
          </p:spPr>
          <p:txBody>
            <a:bodyPr wrap="none">
              <a:spAutoFit/>
            </a:bodyPr>
            <a:lstStyle/>
            <a:p>
              <a:r>
                <a:rPr lang="en-US" sz="1200">
                  <a:solidFill>
                    <a:srgbClr val="CC0000"/>
                  </a:solidFill>
                  <a:sym typeface="Wingdings" pitchFamily="2" charset="2"/>
                </a:rPr>
                <a:t></a:t>
              </a:r>
              <a:endParaRPr lang="en-US" sz="1200">
                <a:solidFill>
                  <a:srgbClr val="CC0000"/>
                </a:solidFill>
              </a:endParaRPr>
            </a:p>
          </p:txBody>
        </p:sp>
        <p:sp>
          <p:nvSpPr>
            <p:cNvPr id="76825" name="Text Box 25"/>
            <p:cNvSpPr txBox="1">
              <a:spLocks noChangeArrowheads="1"/>
            </p:cNvSpPr>
            <p:nvPr/>
          </p:nvSpPr>
          <p:spPr bwMode="auto">
            <a:xfrm>
              <a:off x="3381375" y="3690938"/>
              <a:ext cx="346075" cy="274637"/>
            </a:xfrm>
            <a:prstGeom prst="rect">
              <a:avLst/>
            </a:prstGeom>
            <a:noFill/>
            <a:ln w="3175" algn="ctr">
              <a:noFill/>
              <a:miter lim="800000"/>
              <a:headEnd/>
              <a:tailEnd/>
            </a:ln>
            <a:effectLst/>
          </p:spPr>
          <p:txBody>
            <a:bodyPr>
              <a:spAutoFit/>
            </a:bodyPr>
            <a:lstStyle/>
            <a:p>
              <a:r>
                <a:rPr lang="en-US" sz="1200">
                  <a:solidFill>
                    <a:srgbClr val="CC0000"/>
                  </a:solidFill>
                  <a:sym typeface="Wingdings" pitchFamily="2" charset="2"/>
                </a:rPr>
                <a:t></a:t>
              </a:r>
              <a:endParaRPr lang="en-US" sz="1200">
                <a:solidFill>
                  <a:srgbClr val="CC0000"/>
                </a:solidFill>
              </a:endParaRPr>
            </a:p>
          </p:txBody>
        </p:sp>
        <p:sp>
          <p:nvSpPr>
            <p:cNvPr id="76826" name="Text Box 26"/>
            <p:cNvSpPr txBox="1">
              <a:spLocks noChangeArrowheads="1"/>
            </p:cNvSpPr>
            <p:nvPr/>
          </p:nvSpPr>
          <p:spPr bwMode="auto">
            <a:xfrm>
              <a:off x="4956175" y="3352800"/>
              <a:ext cx="346075" cy="274638"/>
            </a:xfrm>
            <a:prstGeom prst="rect">
              <a:avLst/>
            </a:prstGeom>
            <a:noFill/>
            <a:ln w="3175" algn="ctr">
              <a:noFill/>
              <a:miter lim="800000"/>
              <a:headEnd/>
              <a:tailEnd/>
            </a:ln>
            <a:effectLst/>
          </p:spPr>
          <p:txBody>
            <a:bodyPr wrap="none">
              <a:spAutoFit/>
            </a:bodyPr>
            <a:lstStyle/>
            <a:p>
              <a:r>
                <a:rPr lang="en-US" sz="1200">
                  <a:solidFill>
                    <a:srgbClr val="CC0000"/>
                  </a:solidFill>
                  <a:sym typeface="Wingdings" pitchFamily="2" charset="2"/>
                </a:rPr>
                <a:t></a:t>
              </a:r>
              <a:endParaRPr lang="en-US" sz="1200">
                <a:solidFill>
                  <a:srgbClr val="CC0000"/>
                </a:solidFill>
              </a:endParaRPr>
            </a:p>
          </p:txBody>
        </p:sp>
      </p:gr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dirty="0" smtClean="0"/>
              <a:t>Synthetic Keys</a:t>
            </a:r>
            <a:endParaRPr lang="en-GB" dirty="0">
              <a:latin typeface="Georgia" pitchFamily="18" charset="0"/>
            </a:endParaRPr>
          </a:p>
        </p:txBody>
      </p:sp>
      <p:sp>
        <p:nvSpPr>
          <p:cNvPr id="83972" name="Rectangle 4"/>
          <p:cNvSpPr>
            <a:spLocks noGrp="1" noChangeArrowheads="1"/>
          </p:cNvSpPr>
          <p:nvPr>
            <p:ph type="body" sz="half" idx="1"/>
          </p:nvPr>
        </p:nvSpPr>
        <p:spPr>
          <a:xfrm>
            <a:off x="611188" y="1484313"/>
            <a:ext cx="5675324" cy="373051"/>
          </a:xfrm>
          <a:noFill/>
          <a:ln/>
        </p:spPr>
        <p:txBody>
          <a:bodyPr/>
          <a:lstStyle/>
          <a:p>
            <a:pPr>
              <a:buFontTx/>
              <a:buNone/>
            </a:pPr>
            <a:r>
              <a:rPr lang="en-GB" sz="2000" b="1" dirty="0">
                <a:latin typeface="Georgia" pitchFamily="18" charset="0"/>
                <a:sym typeface="Wingdings" pitchFamily="2" charset="2"/>
              </a:rPr>
              <a:t> </a:t>
            </a:r>
            <a:r>
              <a:rPr lang="en-GB" sz="2000" dirty="0" smtClean="0">
                <a:solidFill>
                  <a:schemeClr val="tx1"/>
                </a:solidFill>
                <a:sym typeface="Wingdings" pitchFamily="2" charset="2"/>
              </a:rPr>
              <a:t>QlikView creates synthetic keys</a:t>
            </a:r>
          </a:p>
        </p:txBody>
      </p:sp>
      <p:pic>
        <p:nvPicPr>
          <p:cNvPr id="83973" name="Picture 5"/>
          <p:cNvPicPr>
            <a:picLocks noChangeAspect="1" noChangeArrowheads="1"/>
          </p:cNvPicPr>
          <p:nvPr/>
        </p:nvPicPr>
        <p:blipFill>
          <a:blip r:embed="rId3"/>
          <a:srcRect/>
          <a:stretch>
            <a:fillRect/>
          </a:stretch>
        </p:blipFill>
        <p:spPr bwMode="auto">
          <a:xfrm>
            <a:off x="857224" y="2071678"/>
            <a:ext cx="6259513" cy="2781300"/>
          </a:xfrm>
          <a:prstGeom prst="rect">
            <a:avLst/>
          </a:prstGeom>
          <a:noFill/>
          <a:ln w="9525">
            <a:solidFill>
              <a:schemeClr val="tx1"/>
            </a:solid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body" sz="half" idx="1"/>
          </p:nvPr>
        </p:nvSpPr>
        <p:spPr>
          <a:xfrm>
            <a:off x="611188" y="1484313"/>
            <a:ext cx="7675588" cy="4767262"/>
          </a:xfrm>
          <a:noFill/>
          <a:ln/>
        </p:spPr>
        <p:txBody>
          <a:bodyPr/>
          <a:lstStyle/>
          <a:p>
            <a:pPr>
              <a:buFontTx/>
              <a:buNone/>
            </a:pPr>
            <a:r>
              <a:rPr lang="en-GB" sz="2000" dirty="0">
                <a:latin typeface="Arial" pitchFamily="34" charset="0"/>
              </a:rPr>
              <a:t>Q: What is a synthetic key?</a:t>
            </a:r>
          </a:p>
          <a:p>
            <a:pPr>
              <a:buFontTx/>
              <a:buNone/>
            </a:pPr>
            <a:r>
              <a:rPr lang="en-GB" sz="2000" dirty="0">
                <a:solidFill>
                  <a:srgbClr val="CC0000"/>
                </a:solidFill>
                <a:latin typeface="Arial" pitchFamily="34" charset="0"/>
              </a:rPr>
              <a:t>A: It is a field that contains all possible combinations of common fields among tables</a:t>
            </a:r>
          </a:p>
          <a:p>
            <a:pPr>
              <a:buFontTx/>
              <a:buNone/>
            </a:pPr>
            <a:endParaRPr lang="en-GB" sz="2000" dirty="0" smtClean="0">
              <a:solidFill>
                <a:srgbClr val="CC0000"/>
              </a:solidFill>
              <a:latin typeface="Arial" pitchFamily="34" charset="0"/>
            </a:endParaRPr>
          </a:p>
          <a:p>
            <a:pPr>
              <a:buFontTx/>
              <a:buNone/>
            </a:pPr>
            <a:endParaRPr lang="en-GB" sz="2000" dirty="0">
              <a:solidFill>
                <a:srgbClr val="CC0000"/>
              </a:solidFill>
              <a:latin typeface="Arial" pitchFamily="34" charset="0"/>
            </a:endParaRPr>
          </a:p>
          <a:p>
            <a:pPr>
              <a:buFontTx/>
              <a:buNone/>
            </a:pPr>
            <a:r>
              <a:rPr lang="en-GB" sz="2000" dirty="0">
                <a:latin typeface="Arial" pitchFamily="34" charset="0"/>
              </a:rPr>
              <a:t>Q: Is a synthetic key bad?</a:t>
            </a:r>
          </a:p>
          <a:p>
            <a:pPr>
              <a:buFontTx/>
              <a:buNone/>
            </a:pPr>
            <a:r>
              <a:rPr lang="en-GB" sz="2000" dirty="0">
                <a:solidFill>
                  <a:srgbClr val="CC0000"/>
                </a:solidFill>
                <a:latin typeface="Arial" pitchFamily="34" charset="0"/>
              </a:rPr>
              <a:t>A: No, but try to avoid it. It is generated by QlikView. That means you could lose the control over it when you have many of them.</a:t>
            </a:r>
          </a:p>
        </p:txBody>
      </p:sp>
      <p:sp>
        <p:nvSpPr>
          <p:cNvPr id="8" name="Rectangle 2"/>
          <p:cNvSpPr>
            <a:spLocks noGrp="1" noChangeArrowheads="1"/>
          </p:cNvSpPr>
          <p:nvPr>
            <p:ph type="title"/>
          </p:nvPr>
        </p:nvSpPr>
        <p:spPr>
          <a:xfrm>
            <a:off x="611188" y="0"/>
            <a:ext cx="5905500" cy="836613"/>
          </a:xfrm>
        </p:spPr>
        <p:txBody>
          <a:bodyPr/>
          <a:lstStyle/>
          <a:p>
            <a:r>
              <a:rPr lang="en-GB" dirty="0" smtClean="0"/>
              <a:t>Synthetic Keys: Audience Participation!</a:t>
            </a:r>
            <a:endParaRPr lang="en-GB" dirty="0">
              <a:latin typeface="Georgia"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Audience Participation!</a:t>
            </a:r>
            <a:endParaRPr lang="en-GB" dirty="0"/>
          </a:p>
        </p:txBody>
      </p:sp>
      <p:sp>
        <p:nvSpPr>
          <p:cNvPr id="3" name="Text Placeholder 2"/>
          <p:cNvSpPr>
            <a:spLocks noGrp="1"/>
          </p:cNvSpPr>
          <p:nvPr>
            <p:ph type="body" sz="half" idx="1"/>
          </p:nvPr>
        </p:nvSpPr>
        <p:spPr>
          <a:xfrm>
            <a:off x="611188" y="1484313"/>
            <a:ext cx="8032778" cy="515927"/>
          </a:xfrm>
        </p:spPr>
        <p:txBody>
          <a:bodyPr/>
          <a:lstStyle/>
          <a:p>
            <a:r>
              <a:rPr lang="en-GB" dirty="0" smtClean="0"/>
              <a:t>How many ways are there to resolve a synthetic key?</a:t>
            </a:r>
            <a:endParaRPr lang="en-GB" dirty="0"/>
          </a:p>
        </p:txBody>
      </p:sp>
      <p:sp>
        <p:nvSpPr>
          <p:cNvPr id="6" name="Text Placeholder 2"/>
          <p:cNvSpPr txBox="1">
            <a:spLocks/>
          </p:cNvSpPr>
          <p:nvPr/>
        </p:nvSpPr>
        <p:spPr bwMode="auto">
          <a:xfrm>
            <a:off x="714348" y="3500438"/>
            <a:ext cx="8032778" cy="16649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accent2"/>
              </a:buClr>
              <a:buSzTx/>
              <a:buFont typeface="+mj-lt"/>
              <a:buAutoNum type="arabicPeriod"/>
              <a:tabLst/>
              <a:defRPr/>
            </a:pPr>
            <a:r>
              <a:rPr kumimoji="0" lang="en-GB" sz="1800" b="0" i="0" u="none" strike="noStrike" kern="0" cap="none" spc="0" normalizeH="0" baseline="0" noProof="0" dirty="0" smtClean="0">
                <a:ln>
                  <a:noFill/>
                </a:ln>
                <a:solidFill>
                  <a:schemeClr val="tx2"/>
                </a:solidFill>
                <a:effectLst/>
                <a:uLnTx/>
                <a:uFillTx/>
                <a:latin typeface="+mn-lt"/>
                <a:ea typeface="ＭＳ Ｐゴシック" pitchFamily="-106" charset="-128"/>
                <a:cs typeface="ＭＳ Ｐゴシック" pitchFamily="-106" charset="-128"/>
              </a:rPr>
              <a:t>An</a:t>
            </a:r>
            <a:r>
              <a:rPr kumimoji="0" lang="en-GB" sz="1800" b="0" i="0" u="none" strike="noStrike" kern="0" cap="none" spc="0" normalizeH="0" noProof="0" dirty="0" smtClean="0">
                <a:ln>
                  <a:noFill/>
                </a:ln>
                <a:solidFill>
                  <a:schemeClr val="tx2"/>
                </a:solidFill>
                <a:effectLst/>
                <a:uLnTx/>
                <a:uFillTx/>
                <a:latin typeface="+mn-lt"/>
                <a:ea typeface="ＭＳ Ｐゴシック" pitchFamily="-106" charset="-128"/>
                <a:cs typeface="ＭＳ Ｐゴシック" pitchFamily="-106" charset="-128"/>
              </a:rPr>
              <a:t> ANSI JOIN</a:t>
            </a:r>
          </a:p>
          <a:p>
            <a:pPr marL="342900" marR="0" lvl="0" indent="-342900" algn="ctr" defTabSz="914400" rtl="0" eaLnBrk="0" fontAlgn="base" latinLnBrk="0" hangingPunct="0">
              <a:lnSpc>
                <a:spcPct val="100000"/>
              </a:lnSpc>
              <a:spcBef>
                <a:spcPct val="20000"/>
              </a:spcBef>
              <a:spcAft>
                <a:spcPct val="0"/>
              </a:spcAft>
              <a:buClr>
                <a:schemeClr val="accent2"/>
              </a:buClr>
              <a:buSzTx/>
              <a:buFont typeface="+mj-lt"/>
              <a:buAutoNum type="arabicPeriod"/>
              <a:tabLst/>
              <a:defRPr/>
            </a:pPr>
            <a:r>
              <a:rPr lang="en-GB" sz="1800" kern="0" baseline="0" dirty="0" smtClean="0">
                <a:solidFill>
                  <a:schemeClr val="tx2"/>
                </a:solidFill>
                <a:latin typeface="+mn-lt"/>
                <a:cs typeface="ＭＳ Ｐゴシック" pitchFamily="-106" charset="-128"/>
              </a:rPr>
              <a:t>A</a:t>
            </a:r>
            <a:r>
              <a:rPr lang="en-GB" sz="1800" kern="0" dirty="0" smtClean="0">
                <a:solidFill>
                  <a:schemeClr val="tx2"/>
                </a:solidFill>
                <a:latin typeface="+mn-lt"/>
                <a:cs typeface="ＭＳ Ｐゴシック" pitchFamily="-106" charset="-128"/>
              </a:rPr>
              <a:t> Concatenated Key</a:t>
            </a:r>
          </a:p>
          <a:p>
            <a:pPr marL="342900" marR="0" lvl="0" indent="-342900" algn="ctr" defTabSz="914400" rtl="0" eaLnBrk="0" fontAlgn="base" latinLnBrk="0" hangingPunct="0">
              <a:lnSpc>
                <a:spcPct val="100000"/>
              </a:lnSpc>
              <a:spcBef>
                <a:spcPct val="20000"/>
              </a:spcBef>
              <a:spcAft>
                <a:spcPct val="0"/>
              </a:spcAft>
              <a:buClr>
                <a:schemeClr val="accent2"/>
              </a:buClr>
              <a:buSzTx/>
              <a:buFont typeface="+mj-lt"/>
              <a:buAutoNum type="arabicPeriod"/>
              <a:tabLst/>
              <a:defRPr/>
            </a:pPr>
            <a:r>
              <a:rPr lang="en-GB" sz="1800" kern="0" dirty="0" smtClean="0">
                <a:solidFill>
                  <a:schemeClr val="tx2"/>
                </a:solidFill>
                <a:latin typeface="+mn-lt"/>
                <a:cs typeface="ＭＳ Ｐゴシック" pitchFamily="-106" charset="-128"/>
              </a:rPr>
              <a:t>Concatenated Tables</a:t>
            </a:r>
          </a:p>
          <a:p>
            <a:pPr marL="342900" marR="0" lvl="0" indent="-342900" algn="ctr" defTabSz="914400" rtl="0" eaLnBrk="0" fontAlgn="base" latinLnBrk="0" hangingPunct="0">
              <a:lnSpc>
                <a:spcPct val="100000"/>
              </a:lnSpc>
              <a:spcBef>
                <a:spcPct val="20000"/>
              </a:spcBef>
              <a:spcAft>
                <a:spcPct val="0"/>
              </a:spcAft>
              <a:buClr>
                <a:schemeClr val="accent2"/>
              </a:buClr>
              <a:buSzTx/>
              <a:buFont typeface="+mj-lt"/>
              <a:buAutoNum type="arabicPeriod"/>
              <a:tabLst/>
              <a:defRPr/>
            </a:pPr>
            <a:r>
              <a:rPr kumimoji="0" lang="en-GB" sz="1800" b="0" i="0" u="none" strike="noStrike" kern="0" cap="none" spc="0" normalizeH="0" baseline="0" noProof="0" dirty="0" smtClean="0">
                <a:ln>
                  <a:noFill/>
                </a:ln>
                <a:solidFill>
                  <a:schemeClr val="tx2"/>
                </a:solidFill>
                <a:effectLst/>
                <a:uLnTx/>
                <a:uFillTx/>
                <a:latin typeface="+mn-lt"/>
                <a:ea typeface="ＭＳ Ｐゴシック" pitchFamily="-106" charset="-128"/>
                <a:cs typeface="ＭＳ Ｐゴシック" pitchFamily="-106" charset="-128"/>
              </a:rPr>
              <a:t>A</a:t>
            </a:r>
            <a:r>
              <a:rPr kumimoji="0" lang="en-GB" sz="1800" b="0" i="0" u="none" strike="noStrike" kern="0" cap="none" spc="0" normalizeH="0" noProof="0" dirty="0" smtClean="0">
                <a:ln>
                  <a:noFill/>
                </a:ln>
                <a:solidFill>
                  <a:schemeClr val="tx2"/>
                </a:solidFill>
                <a:effectLst/>
                <a:uLnTx/>
                <a:uFillTx/>
                <a:latin typeface="+mn-lt"/>
                <a:ea typeface="ＭＳ Ｐゴシック" pitchFamily="-106" charset="-128"/>
                <a:cs typeface="ＭＳ Ｐゴシック" pitchFamily="-106" charset="-128"/>
              </a:rPr>
              <a:t> Link table</a:t>
            </a:r>
            <a:endParaRPr kumimoji="0" lang="en-GB" sz="1800" b="0" i="0" u="none" strike="noStrike" kern="0" cap="none" spc="0" normalizeH="0" baseline="0" noProof="0" dirty="0">
              <a:ln>
                <a:noFill/>
              </a:ln>
              <a:solidFill>
                <a:schemeClr val="tx2"/>
              </a:solidFill>
              <a:effectLst/>
              <a:uLnTx/>
              <a:uFillTx/>
              <a:latin typeface="+mn-lt"/>
              <a:ea typeface="ＭＳ Ｐゴシック" pitchFamily="-106" charset="-128"/>
              <a:cs typeface="ＭＳ Ｐゴシック" pitchFamily="-106" charset="-128"/>
            </a:endParaRPr>
          </a:p>
        </p:txBody>
      </p:sp>
      <p:sp>
        <p:nvSpPr>
          <p:cNvPr id="7" name="Text Placeholder 2"/>
          <p:cNvSpPr txBox="1">
            <a:spLocks/>
          </p:cNvSpPr>
          <p:nvPr/>
        </p:nvSpPr>
        <p:spPr bwMode="auto">
          <a:xfrm>
            <a:off x="604564" y="2166793"/>
            <a:ext cx="8032778" cy="5159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accent2"/>
              </a:buClr>
              <a:buSzTx/>
              <a:tabLst/>
              <a:defRPr/>
            </a:pPr>
            <a:r>
              <a:rPr kumimoji="0" lang="en-GB" sz="7200" b="0" i="0" u="none" strike="noStrike" kern="0" cap="none" spc="0" normalizeH="0" baseline="0" noProof="0" dirty="0" smtClean="0">
                <a:ln>
                  <a:noFill/>
                </a:ln>
                <a:solidFill>
                  <a:schemeClr val="accent6"/>
                </a:solidFill>
                <a:effectLst/>
                <a:uLnTx/>
                <a:uFillTx/>
                <a:latin typeface="+mn-lt"/>
                <a:ea typeface="ＭＳ Ｐゴシック" pitchFamily="-106" charset="-128"/>
                <a:cs typeface="ＭＳ Ｐゴシック" pitchFamily="-106" charset="-128"/>
              </a:rPr>
              <a:t>4</a:t>
            </a:r>
            <a:endParaRPr kumimoji="0" lang="en-GB" sz="1800" b="0" i="0" u="none" strike="noStrike" kern="0" cap="none" spc="0" normalizeH="0" baseline="0" noProof="0" dirty="0">
              <a:ln>
                <a:noFill/>
              </a:ln>
              <a:solidFill>
                <a:schemeClr val="accent6"/>
              </a:solidFill>
              <a:effectLst/>
              <a:uLnTx/>
              <a:uFillTx/>
              <a:latin typeface="+mn-lt"/>
              <a:ea typeface="ＭＳ Ｐゴシック" pitchFamily="-106" charset="-128"/>
              <a:cs typeface="ＭＳ Ｐゴシック" pitchFamily="-106"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body" idx="1"/>
          </p:nvPr>
        </p:nvSpPr>
        <p:spPr>
          <a:xfrm>
            <a:off x="685800" y="1676400"/>
            <a:ext cx="7772400" cy="1176338"/>
          </a:xfrm>
          <a:noFill/>
          <a:ln/>
        </p:spPr>
        <p:txBody>
          <a:bodyPr/>
          <a:lstStyle/>
          <a:p>
            <a:pPr>
              <a:buFontTx/>
              <a:buNone/>
            </a:pPr>
            <a:r>
              <a:rPr lang="en-GB" sz="2000" dirty="0"/>
              <a:t>Q: How do I avoid a synthetic key? - #1</a:t>
            </a:r>
          </a:p>
          <a:p>
            <a:pPr>
              <a:buFontTx/>
              <a:buNone/>
            </a:pPr>
            <a:r>
              <a:rPr lang="en-GB" sz="2000" dirty="0">
                <a:solidFill>
                  <a:srgbClr val="CC0000"/>
                </a:solidFill>
              </a:rPr>
              <a:t>A: Join tables by common fields</a:t>
            </a:r>
            <a:endParaRPr lang="en-GB" sz="2000" u="sng" dirty="0">
              <a:solidFill>
                <a:srgbClr val="CC0000"/>
              </a:solidFill>
            </a:endParaRPr>
          </a:p>
        </p:txBody>
      </p:sp>
      <p:sp>
        <p:nvSpPr>
          <p:cNvPr id="82951" name="Text Box 7"/>
          <p:cNvSpPr txBox="1">
            <a:spLocks noChangeArrowheads="1"/>
          </p:cNvSpPr>
          <p:nvPr/>
        </p:nvSpPr>
        <p:spPr bwMode="auto">
          <a:xfrm>
            <a:off x="3786182" y="2500306"/>
            <a:ext cx="2941831" cy="1508105"/>
          </a:xfrm>
          <a:prstGeom prst="rect">
            <a:avLst/>
          </a:prstGeom>
          <a:noFill/>
          <a:ln w="3175" cap="rnd" algn="ctr">
            <a:solidFill>
              <a:schemeClr val="tx1"/>
            </a:solidFill>
            <a:prstDash val="sysDot"/>
            <a:miter lim="800000"/>
            <a:headEnd/>
            <a:tailEnd/>
          </a:ln>
          <a:effectLst/>
        </p:spPr>
        <p:txBody>
          <a:bodyPr wrap="square">
            <a:spAutoFit/>
          </a:bodyPr>
          <a:lstStyle/>
          <a:p>
            <a:pPr algn="l"/>
            <a:r>
              <a:rPr lang="en-US" sz="1800" i="1" dirty="0">
                <a:latin typeface="Courier New" pitchFamily="49" charset="0"/>
              </a:rPr>
              <a:t>Customer:</a:t>
            </a:r>
            <a:endParaRPr lang="en-US" sz="1800" dirty="0">
              <a:latin typeface="Courier New" pitchFamily="49" charset="0"/>
            </a:endParaRPr>
          </a:p>
          <a:p>
            <a:pPr algn="l"/>
            <a:r>
              <a:rPr lang="en-US" sz="1800" b="1" dirty="0">
                <a:solidFill>
                  <a:schemeClr val="accent2"/>
                </a:solidFill>
                <a:latin typeface="Courier New" pitchFamily="49" charset="0"/>
              </a:rPr>
              <a:t>Load </a:t>
            </a:r>
          </a:p>
          <a:p>
            <a:pPr algn="l"/>
            <a:r>
              <a:rPr lang="en-US" sz="1800" dirty="0">
                <a:solidFill>
                  <a:srgbClr val="339933"/>
                </a:solidFill>
                <a:latin typeface="Courier New" pitchFamily="49" charset="0"/>
              </a:rPr>
              <a:t>  [Customer Number],</a:t>
            </a:r>
          </a:p>
          <a:p>
            <a:pPr algn="l"/>
            <a:r>
              <a:rPr lang="en-US" sz="1800" dirty="0">
                <a:solidFill>
                  <a:srgbClr val="339933"/>
                </a:solidFill>
                <a:latin typeface="Courier New" pitchFamily="49" charset="0"/>
              </a:rPr>
              <a:t>  [Customer Name]</a:t>
            </a:r>
          </a:p>
          <a:p>
            <a:pPr algn="l"/>
            <a:r>
              <a:rPr lang="en-US" sz="1800" b="1" dirty="0">
                <a:solidFill>
                  <a:schemeClr val="accent2"/>
                </a:solidFill>
                <a:latin typeface="Courier New" pitchFamily="49" charset="0"/>
              </a:rPr>
              <a:t>FROM </a:t>
            </a:r>
            <a:r>
              <a:rPr lang="en-US" sz="1800" dirty="0">
                <a:solidFill>
                  <a:srgbClr val="339933"/>
                </a:solidFill>
                <a:latin typeface="Courier New" pitchFamily="49" charset="0"/>
              </a:rPr>
              <a:t>Customer; </a:t>
            </a:r>
            <a:r>
              <a:rPr lang="en-US" sz="2000" b="1" dirty="0" smtClean="0">
                <a:solidFill>
                  <a:srgbClr val="339933"/>
                </a:solidFill>
                <a:latin typeface="Courier New" pitchFamily="49" charset="0"/>
              </a:rPr>
              <a:t> </a:t>
            </a:r>
            <a:endParaRPr lang="en-US" sz="2000" b="1" dirty="0">
              <a:solidFill>
                <a:srgbClr val="339933"/>
              </a:solidFill>
              <a:latin typeface="Courier New" pitchFamily="49" charset="0"/>
            </a:endParaRPr>
          </a:p>
        </p:txBody>
      </p:sp>
      <p:sp>
        <p:nvSpPr>
          <p:cNvPr id="82952" name="Text Box 8"/>
          <p:cNvSpPr txBox="1">
            <a:spLocks noChangeArrowheads="1"/>
          </p:cNvSpPr>
          <p:nvPr/>
        </p:nvSpPr>
        <p:spPr bwMode="auto">
          <a:xfrm>
            <a:off x="714348" y="2500306"/>
            <a:ext cx="2941831" cy="3970318"/>
          </a:xfrm>
          <a:prstGeom prst="rect">
            <a:avLst/>
          </a:prstGeom>
          <a:noFill/>
          <a:ln w="3175" cap="rnd" algn="ctr">
            <a:solidFill>
              <a:schemeClr val="tx1"/>
            </a:solidFill>
            <a:prstDash val="sysDot"/>
            <a:miter lim="800000"/>
            <a:headEnd/>
            <a:tailEnd/>
          </a:ln>
          <a:effectLst/>
        </p:spPr>
        <p:txBody>
          <a:bodyPr wrap="none">
            <a:spAutoFit/>
          </a:bodyPr>
          <a:lstStyle/>
          <a:p>
            <a:pPr algn="l"/>
            <a:r>
              <a:rPr lang="en-US" sz="1800" i="1" dirty="0">
                <a:latin typeface="Courier New" pitchFamily="49" charset="0"/>
              </a:rPr>
              <a:t>Sales:</a:t>
            </a:r>
            <a:endParaRPr lang="en-US" sz="1800" dirty="0">
              <a:latin typeface="Courier New" pitchFamily="49" charset="0"/>
            </a:endParaRPr>
          </a:p>
          <a:p>
            <a:pPr algn="l"/>
            <a:r>
              <a:rPr lang="en-US" sz="1800" b="1" dirty="0">
                <a:solidFill>
                  <a:schemeClr val="accent2"/>
                </a:solidFill>
                <a:latin typeface="Courier New" pitchFamily="49" charset="0"/>
              </a:rPr>
              <a:t>Load</a:t>
            </a:r>
            <a:r>
              <a:rPr lang="en-US" sz="1800" dirty="0">
                <a:solidFill>
                  <a:schemeClr val="accent2"/>
                </a:solidFill>
                <a:latin typeface="Courier New" pitchFamily="49" charset="0"/>
              </a:rPr>
              <a:t> </a:t>
            </a:r>
          </a:p>
          <a:p>
            <a:pPr algn="l"/>
            <a:r>
              <a:rPr lang="en-US" sz="1800" dirty="0">
                <a:solidFill>
                  <a:srgbClr val="339933"/>
                </a:solidFill>
                <a:latin typeface="Courier New" pitchFamily="49" charset="0"/>
              </a:rPr>
              <a:t>  Year,</a:t>
            </a:r>
          </a:p>
          <a:p>
            <a:pPr algn="l"/>
            <a:r>
              <a:rPr lang="en-US" sz="1800" dirty="0">
                <a:solidFill>
                  <a:srgbClr val="339933"/>
                </a:solidFill>
                <a:latin typeface="Courier New" pitchFamily="49" charset="0"/>
              </a:rPr>
              <a:t>  Month,</a:t>
            </a:r>
          </a:p>
          <a:p>
            <a:pPr algn="l"/>
            <a:r>
              <a:rPr lang="en-US" sz="1800" dirty="0">
                <a:solidFill>
                  <a:srgbClr val="339933"/>
                </a:solidFill>
                <a:latin typeface="Courier New" pitchFamily="49" charset="0"/>
              </a:rPr>
              <a:t>  [Customer Number],</a:t>
            </a:r>
          </a:p>
          <a:p>
            <a:pPr algn="l"/>
            <a:r>
              <a:rPr lang="en-US" sz="1800" dirty="0">
                <a:solidFill>
                  <a:srgbClr val="339933"/>
                </a:solidFill>
                <a:latin typeface="Courier New" pitchFamily="49" charset="0"/>
              </a:rPr>
              <a:t>  [Sales Amount]</a:t>
            </a:r>
          </a:p>
          <a:p>
            <a:pPr algn="l"/>
            <a:r>
              <a:rPr lang="en-US" sz="1800" b="1" dirty="0">
                <a:solidFill>
                  <a:schemeClr val="accent2"/>
                </a:solidFill>
                <a:latin typeface="Courier New" pitchFamily="49" charset="0"/>
              </a:rPr>
              <a:t>FROM</a:t>
            </a:r>
            <a:r>
              <a:rPr lang="en-US" sz="1800" dirty="0">
                <a:solidFill>
                  <a:srgbClr val="339933"/>
                </a:solidFill>
                <a:latin typeface="Courier New" pitchFamily="49" charset="0"/>
              </a:rPr>
              <a:t> Sales;</a:t>
            </a:r>
          </a:p>
          <a:p>
            <a:pPr algn="l"/>
            <a:endParaRPr lang="en-US" sz="1800" dirty="0">
              <a:solidFill>
                <a:srgbClr val="339933"/>
              </a:solidFill>
              <a:latin typeface="Courier New" pitchFamily="49" charset="0"/>
            </a:endParaRPr>
          </a:p>
          <a:p>
            <a:pPr algn="l"/>
            <a:r>
              <a:rPr lang="en-US" sz="1800" b="1" dirty="0">
                <a:solidFill>
                  <a:schemeClr val="accent2"/>
                </a:solidFill>
                <a:latin typeface="Courier New" pitchFamily="49" charset="0"/>
              </a:rPr>
              <a:t>LEFT JOIN Load</a:t>
            </a:r>
            <a:r>
              <a:rPr lang="en-US" sz="1800" dirty="0">
                <a:solidFill>
                  <a:srgbClr val="339933"/>
                </a:solidFill>
                <a:latin typeface="Courier New" pitchFamily="49" charset="0"/>
              </a:rPr>
              <a:t> </a:t>
            </a:r>
            <a:r>
              <a:rPr lang="en-US" sz="1800" dirty="0">
                <a:solidFill>
                  <a:srgbClr val="CC0000"/>
                </a:solidFill>
                <a:latin typeface="Courier New" pitchFamily="49" charset="0"/>
                <a:sym typeface="Wingdings" pitchFamily="2" charset="2"/>
              </a:rPr>
              <a:t></a:t>
            </a:r>
            <a:endParaRPr lang="en-US" sz="1800" dirty="0">
              <a:solidFill>
                <a:srgbClr val="CC0000"/>
              </a:solidFill>
              <a:latin typeface="Courier New" pitchFamily="49" charset="0"/>
            </a:endParaRPr>
          </a:p>
          <a:p>
            <a:pPr algn="l"/>
            <a:r>
              <a:rPr lang="en-US" sz="1800" dirty="0">
                <a:solidFill>
                  <a:srgbClr val="339933"/>
                </a:solidFill>
                <a:latin typeface="Courier New" pitchFamily="49" charset="0"/>
              </a:rPr>
              <a:t>  Year,</a:t>
            </a:r>
          </a:p>
          <a:p>
            <a:pPr algn="l"/>
            <a:r>
              <a:rPr lang="en-US" sz="1800" dirty="0">
                <a:solidFill>
                  <a:srgbClr val="339933"/>
                </a:solidFill>
                <a:latin typeface="Courier New" pitchFamily="49" charset="0"/>
              </a:rPr>
              <a:t>  Month,</a:t>
            </a:r>
          </a:p>
          <a:p>
            <a:pPr algn="l"/>
            <a:r>
              <a:rPr lang="en-US" sz="1800" dirty="0">
                <a:solidFill>
                  <a:srgbClr val="339933"/>
                </a:solidFill>
                <a:latin typeface="Courier New" pitchFamily="49" charset="0"/>
              </a:rPr>
              <a:t>  [Customer Number],</a:t>
            </a:r>
          </a:p>
          <a:p>
            <a:pPr algn="l"/>
            <a:r>
              <a:rPr lang="en-US" sz="1800" dirty="0">
                <a:solidFill>
                  <a:srgbClr val="339933"/>
                </a:solidFill>
                <a:latin typeface="Courier New" pitchFamily="49" charset="0"/>
              </a:rPr>
              <a:t>  [Budget Amount]</a:t>
            </a:r>
          </a:p>
          <a:p>
            <a:pPr algn="l"/>
            <a:r>
              <a:rPr lang="en-US" sz="1800" b="1" dirty="0">
                <a:solidFill>
                  <a:schemeClr val="accent2"/>
                </a:solidFill>
                <a:latin typeface="Courier New" pitchFamily="49" charset="0"/>
              </a:rPr>
              <a:t>FROM </a:t>
            </a:r>
            <a:r>
              <a:rPr lang="en-US" sz="1800" dirty="0">
                <a:solidFill>
                  <a:srgbClr val="339933"/>
                </a:solidFill>
                <a:latin typeface="Courier New" pitchFamily="49" charset="0"/>
              </a:rPr>
              <a:t>Budget;</a:t>
            </a:r>
          </a:p>
        </p:txBody>
      </p:sp>
      <p:sp>
        <p:nvSpPr>
          <p:cNvPr id="82953" name="Rectangle 9"/>
          <p:cNvSpPr>
            <a:spLocks noChangeArrowheads="1"/>
          </p:cNvSpPr>
          <p:nvPr/>
        </p:nvSpPr>
        <p:spPr bwMode="auto">
          <a:xfrm>
            <a:off x="3957638" y="4081463"/>
            <a:ext cx="4972080" cy="1990743"/>
          </a:xfrm>
          <a:prstGeom prst="rect">
            <a:avLst/>
          </a:prstGeom>
          <a:solidFill>
            <a:schemeClr val="bg1"/>
          </a:solidFill>
          <a:ln w="9525">
            <a:noFill/>
            <a:miter lim="800000"/>
            <a:headEnd/>
            <a:tailEnd/>
          </a:ln>
          <a:effectLst/>
        </p:spPr>
        <p:txBody>
          <a:bodyPr/>
          <a:lstStyle/>
          <a:p>
            <a:pPr marL="342900" indent="-342900" algn="l">
              <a:spcBef>
                <a:spcPct val="20000"/>
              </a:spcBef>
              <a:buClr>
                <a:schemeClr val="tx1"/>
              </a:buClr>
              <a:buFont typeface="Wingdings" pitchFamily="2" charset="2"/>
              <a:buNone/>
            </a:pPr>
            <a:r>
              <a:rPr lang="en-GB" sz="2000" dirty="0">
                <a:latin typeface="+mn-lt"/>
              </a:rPr>
              <a:t>Problem!</a:t>
            </a:r>
          </a:p>
          <a:p>
            <a:pPr marL="342900" indent="-342900" algn="l">
              <a:spcBef>
                <a:spcPct val="20000"/>
              </a:spcBef>
              <a:buClr>
                <a:schemeClr val="tx1"/>
              </a:buClr>
              <a:buFontTx/>
              <a:buChar char="•"/>
            </a:pPr>
            <a:r>
              <a:rPr lang="en-GB" sz="1400" dirty="0">
                <a:latin typeface="+mn-lt"/>
              </a:rPr>
              <a:t>Not getting all the data from Budget table  </a:t>
            </a:r>
          </a:p>
          <a:p>
            <a:pPr marL="342900" indent="-342900" algn="l">
              <a:spcBef>
                <a:spcPct val="20000"/>
              </a:spcBef>
              <a:buClr>
                <a:schemeClr val="tx1"/>
              </a:buClr>
              <a:buFont typeface="Wingdings" pitchFamily="2" charset="2"/>
              <a:buNone/>
            </a:pPr>
            <a:r>
              <a:rPr lang="en-GB" sz="1400" dirty="0">
                <a:latin typeface="+mn-lt"/>
              </a:rPr>
              <a:t>	</a:t>
            </a:r>
            <a:r>
              <a:rPr lang="en-GB" sz="1400" dirty="0" smtClean="0">
                <a:latin typeface="+mn-lt"/>
              </a:rPr>
              <a:t>results in </a:t>
            </a:r>
            <a:r>
              <a:rPr lang="en-GB" sz="1400" dirty="0">
                <a:latin typeface="+mn-lt"/>
              </a:rPr>
              <a:t>missing months for the rest of the year</a:t>
            </a:r>
          </a:p>
          <a:p>
            <a:pPr marL="342900" indent="-342900" algn="l">
              <a:spcBef>
                <a:spcPct val="20000"/>
              </a:spcBef>
              <a:buClr>
                <a:schemeClr val="tx1"/>
              </a:buClr>
              <a:buFontTx/>
              <a:buChar char="•"/>
            </a:pPr>
            <a:r>
              <a:rPr lang="en-GB" sz="1400" dirty="0">
                <a:latin typeface="+mn-lt"/>
              </a:rPr>
              <a:t>Even if joining the sales table to budget table, still missing customers’ activities who are not budgeted</a:t>
            </a:r>
          </a:p>
          <a:p>
            <a:pPr marL="342900" indent="-342900" algn="l">
              <a:spcBef>
                <a:spcPct val="20000"/>
              </a:spcBef>
              <a:buClr>
                <a:schemeClr val="tx1"/>
              </a:buClr>
              <a:buFontTx/>
              <a:buChar char="•"/>
            </a:pPr>
            <a:r>
              <a:rPr lang="en-GB" sz="1400" dirty="0">
                <a:latin typeface="+mn-lt"/>
              </a:rPr>
              <a:t>May become a problem if tables don’t have a one-to-one relationship</a:t>
            </a:r>
          </a:p>
        </p:txBody>
      </p:sp>
      <p:sp>
        <p:nvSpPr>
          <p:cNvPr id="12" name="Rectangle 2"/>
          <p:cNvSpPr>
            <a:spLocks noGrp="1" noChangeArrowheads="1"/>
          </p:cNvSpPr>
          <p:nvPr>
            <p:ph type="title"/>
          </p:nvPr>
        </p:nvSpPr>
        <p:spPr>
          <a:xfrm>
            <a:off x="611188" y="0"/>
            <a:ext cx="5905500" cy="836613"/>
          </a:xfrm>
        </p:spPr>
        <p:txBody>
          <a:bodyPr/>
          <a:lstStyle/>
          <a:p>
            <a:r>
              <a:rPr lang="en-GB" dirty="0" smtClean="0"/>
              <a:t>Synthetic Keys Solutions - Join</a:t>
            </a:r>
            <a:endParaRPr lang="en-GB" dirty="0">
              <a:latin typeface="Georgia"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9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animBg="1"/>
      <p:bldP spid="82952" grpId="0" animBg="1"/>
      <p:bldP spid="829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5"/>
          <p:cNvSpPr>
            <a:spLocks noGrp="1" noChangeArrowheads="1"/>
          </p:cNvSpPr>
          <p:nvPr>
            <p:ph type="body" idx="1"/>
          </p:nvPr>
        </p:nvSpPr>
        <p:spPr>
          <a:xfrm>
            <a:off x="642910" y="1676400"/>
            <a:ext cx="8001056" cy="1109658"/>
          </a:xfrm>
          <a:noFill/>
          <a:ln/>
        </p:spPr>
        <p:txBody>
          <a:bodyPr/>
          <a:lstStyle/>
          <a:p>
            <a:pPr>
              <a:buFontTx/>
              <a:buNone/>
            </a:pPr>
            <a:r>
              <a:rPr lang="en-GB" sz="2000" dirty="0"/>
              <a:t>Q: How do I avoid a synthetic key? - #2</a:t>
            </a:r>
          </a:p>
          <a:p>
            <a:pPr>
              <a:buFontTx/>
              <a:buNone/>
            </a:pPr>
            <a:r>
              <a:rPr lang="en-GB" sz="2000" dirty="0">
                <a:solidFill>
                  <a:srgbClr val="CC0000"/>
                </a:solidFill>
              </a:rPr>
              <a:t>A: Create a key on your own by </a:t>
            </a:r>
            <a:r>
              <a:rPr lang="en-GB" sz="2000" u="sng" dirty="0">
                <a:solidFill>
                  <a:srgbClr val="CC0000"/>
                </a:solidFill>
              </a:rPr>
              <a:t>concatenating the common fields</a:t>
            </a:r>
          </a:p>
          <a:p>
            <a:pPr>
              <a:buFontTx/>
              <a:buNone/>
            </a:pPr>
            <a:endParaRPr lang="en-GB" sz="2000" b="1" u="sng" dirty="0">
              <a:solidFill>
                <a:srgbClr val="CC0000"/>
              </a:solidFill>
              <a:latin typeface="Georgia" pitchFamily="18" charset="0"/>
            </a:endParaRPr>
          </a:p>
          <a:p>
            <a:pPr>
              <a:buFontTx/>
              <a:buNone/>
            </a:pPr>
            <a:endParaRPr lang="en-GB" b="1" u="sng" dirty="0">
              <a:solidFill>
                <a:srgbClr val="CC0000"/>
              </a:solidFill>
              <a:latin typeface="Georgia" pitchFamily="18" charset="0"/>
            </a:endParaRPr>
          </a:p>
          <a:p>
            <a:pPr>
              <a:buFontTx/>
              <a:buNone/>
            </a:pPr>
            <a:endParaRPr lang="en-GB" b="1" u="sng" dirty="0">
              <a:solidFill>
                <a:srgbClr val="CC0000"/>
              </a:solidFill>
              <a:latin typeface="Georgia" pitchFamily="18" charset="0"/>
            </a:endParaRPr>
          </a:p>
          <a:p>
            <a:pPr>
              <a:buFontTx/>
              <a:buNone/>
            </a:pPr>
            <a:endParaRPr lang="en-GB" b="1" u="sng" dirty="0">
              <a:solidFill>
                <a:srgbClr val="CC0000"/>
              </a:solidFill>
              <a:latin typeface="Georgia" pitchFamily="18" charset="0"/>
            </a:endParaRPr>
          </a:p>
          <a:p>
            <a:pPr>
              <a:buFontTx/>
              <a:buNone/>
            </a:pPr>
            <a:endParaRPr lang="en-GB" b="1" dirty="0">
              <a:solidFill>
                <a:srgbClr val="CC0000"/>
              </a:solidFill>
              <a:latin typeface="Georgia" pitchFamily="18" charset="0"/>
            </a:endParaRPr>
          </a:p>
          <a:p>
            <a:pPr algn="ctr">
              <a:buFontTx/>
              <a:buNone/>
            </a:pPr>
            <a:endParaRPr lang="en-GB" sz="2000" b="1" dirty="0">
              <a:solidFill>
                <a:srgbClr val="CC0000"/>
              </a:solidFill>
              <a:latin typeface="Georgia" pitchFamily="18" charset="0"/>
            </a:endParaRPr>
          </a:p>
          <a:p>
            <a:pPr algn="ctr">
              <a:buFontTx/>
              <a:buNone/>
            </a:pPr>
            <a:endParaRPr lang="en-GB" sz="2000" b="1" dirty="0" smtClean="0">
              <a:solidFill>
                <a:schemeClr val="tx1"/>
              </a:solidFill>
              <a:latin typeface="Georgia" pitchFamily="18" charset="0"/>
            </a:endParaRPr>
          </a:p>
          <a:p>
            <a:pPr algn="ctr">
              <a:buFontTx/>
              <a:buNone/>
            </a:pPr>
            <a:endParaRPr lang="en-GB" sz="2000" b="1" dirty="0" smtClean="0">
              <a:solidFill>
                <a:schemeClr val="tx1"/>
              </a:solidFill>
              <a:latin typeface="Georgia" pitchFamily="18" charset="0"/>
            </a:endParaRPr>
          </a:p>
          <a:p>
            <a:pPr algn="ctr">
              <a:buFontTx/>
              <a:buNone/>
            </a:pPr>
            <a:endParaRPr lang="en-GB" sz="2000" b="1" dirty="0" smtClean="0">
              <a:solidFill>
                <a:schemeClr val="tx1"/>
              </a:solidFill>
              <a:latin typeface="Georgia" pitchFamily="18" charset="0"/>
            </a:endParaRPr>
          </a:p>
        </p:txBody>
      </p:sp>
      <p:sp>
        <p:nvSpPr>
          <p:cNvPr id="88070" name="Text Box 6"/>
          <p:cNvSpPr txBox="1">
            <a:spLocks noChangeArrowheads="1"/>
          </p:cNvSpPr>
          <p:nvPr/>
        </p:nvSpPr>
        <p:spPr bwMode="auto">
          <a:xfrm>
            <a:off x="785786" y="2857496"/>
            <a:ext cx="6603090" cy="338554"/>
          </a:xfrm>
          <a:prstGeom prst="rect">
            <a:avLst/>
          </a:prstGeom>
          <a:noFill/>
          <a:ln w="3175" cap="rnd" algn="ctr">
            <a:solidFill>
              <a:schemeClr val="tx1"/>
            </a:solidFill>
            <a:prstDash val="sysDot"/>
            <a:miter lim="800000"/>
            <a:headEnd/>
            <a:tailEnd/>
          </a:ln>
          <a:effectLst/>
        </p:spPr>
        <p:txBody>
          <a:bodyPr wrap="none">
            <a:spAutoFit/>
          </a:bodyPr>
          <a:lstStyle/>
          <a:p>
            <a:r>
              <a:rPr lang="en-US" sz="1600" dirty="0">
                <a:solidFill>
                  <a:srgbClr val="339933"/>
                </a:solidFill>
                <a:latin typeface="Courier New" pitchFamily="49" charset="0"/>
              </a:rPr>
              <a:t>Year &amp;</a:t>
            </a:r>
            <a:r>
              <a:rPr lang="en-US" sz="1600" dirty="0">
                <a:latin typeface="Courier New" pitchFamily="49" charset="0"/>
              </a:rPr>
              <a:t> </a:t>
            </a:r>
            <a:r>
              <a:rPr lang="en-US" sz="1600" dirty="0">
                <a:solidFill>
                  <a:schemeClr val="accent2"/>
                </a:solidFill>
                <a:latin typeface="Courier New" pitchFamily="49" charset="0"/>
              </a:rPr>
              <a:t>'_'</a:t>
            </a:r>
            <a:r>
              <a:rPr lang="en-US" sz="1600" dirty="0">
                <a:latin typeface="Courier New" pitchFamily="49" charset="0"/>
              </a:rPr>
              <a:t> </a:t>
            </a:r>
            <a:r>
              <a:rPr lang="en-US" sz="1600" dirty="0">
                <a:solidFill>
                  <a:srgbClr val="339933"/>
                </a:solidFill>
                <a:latin typeface="Courier New" pitchFamily="49" charset="0"/>
              </a:rPr>
              <a:t>&amp; Month &amp;</a:t>
            </a:r>
            <a:r>
              <a:rPr lang="en-US" sz="1600" dirty="0">
                <a:latin typeface="Courier New" pitchFamily="49" charset="0"/>
              </a:rPr>
              <a:t> </a:t>
            </a:r>
            <a:r>
              <a:rPr lang="en-US" sz="1600" dirty="0">
                <a:solidFill>
                  <a:schemeClr val="accent2"/>
                </a:solidFill>
                <a:latin typeface="Courier New" pitchFamily="49" charset="0"/>
              </a:rPr>
              <a:t>'_'</a:t>
            </a:r>
            <a:r>
              <a:rPr lang="en-US" sz="1600" dirty="0">
                <a:latin typeface="Courier New" pitchFamily="49" charset="0"/>
              </a:rPr>
              <a:t> </a:t>
            </a:r>
            <a:r>
              <a:rPr lang="en-US" sz="1600" dirty="0">
                <a:solidFill>
                  <a:srgbClr val="339933"/>
                </a:solidFill>
                <a:latin typeface="Courier New" pitchFamily="49" charset="0"/>
              </a:rPr>
              <a:t>&amp; [Customer Number]</a:t>
            </a:r>
            <a:r>
              <a:rPr lang="en-US" sz="1600" dirty="0">
                <a:latin typeface="Courier New" pitchFamily="49" charset="0"/>
              </a:rPr>
              <a:t> </a:t>
            </a:r>
            <a:r>
              <a:rPr lang="en-US" sz="1600" dirty="0">
                <a:solidFill>
                  <a:schemeClr val="accent2"/>
                </a:solidFill>
                <a:latin typeface="Courier New" pitchFamily="49" charset="0"/>
              </a:rPr>
              <a:t>as</a:t>
            </a:r>
            <a:r>
              <a:rPr lang="en-US" sz="1600" dirty="0">
                <a:latin typeface="Courier New" pitchFamily="49" charset="0"/>
              </a:rPr>
              <a:t> </a:t>
            </a:r>
            <a:r>
              <a:rPr lang="en-US" sz="1600" dirty="0">
                <a:solidFill>
                  <a:srgbClr val="339933"/>
                </a:solidFill>
                <a:latin typeface="Courier New" pitchFamily="49" charset="0"/>
              </a:rPr>
              <a:t>Key</a:t>
            </a:r>
            <a:r>
              <a:rPr lang="en-US" sz="1600" dirty="0">
                <a:latin typeface="Courier New" pitchFamily="49" charset="0"/>
              </a:rPr>
              <a:t> </a:t>
            </a:r>
          </a:p>
        </p:txBody>
      </p:sp>
      <p:sp>
        <p:nvSpPr>
          <p:cNvPr id="7" name="Rectangle 2"/>
          <p:cNvSpPr txBox="1">
            <a:spLocks noChangeArrowheads="1"/>
          </p:cNvSpPr>
          <p:nvPr/>
        </p:nvSpPr>
        <p:spPr bwMode="auto">
          <a:xfrm>
            <a:off x="611188" y="0"/>
            <a:ext cx="5905500" cy="8366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smtClean="0">
                <a:ln>
                  <a:noFill/>
                </a:ln>
                <a:solidFill>
                  <a:schemeClr val="tx2"/>
                </a:solidFill>
                <a:effectLst/>
                <a:uLnTx/>
                <a:uFillTx/>
                <a:latin typeface="+mj-lt"/>
                <a:ea typeface="ＭＳ Ｐゴシック" pitchFamily="-106" charset="-128"/>
                <a:cs typeface="ＭＳ Ｐゴシック" pitchFamily="-106" charset="-128"/>
              </a:rPr>
              <a:t>Synthetic Keys Solutions – Create key</a:t>
            </a:r>
            <a:endParaRPr kumimoji="0" lang="en-GB" sz="2400" b="0" i="0" u="none" strike="noStrike" kern="0" cap="none" spc="0" normalizeH="0" baseline="0" noProof="0" dirty="0">
              <a:ln>
                <a:noFill/>
              </a:ln>
              <a:solidFill>
                <a:schemeClr val="tx2"/>
              </a:solidFill>
              <a:effectLst/>
              <a:uLnTx/>
              <a:uFillTx/>
              <a:latin typeface="Georgia" pitchFamily="18" charset="0"/>
              <a:ea typeface="ＭＳ Ｐゴシック" pitchFamily="-106" charset="-128"/>
              <a:cs typeface="ＭＳ Ｐゴシック" pitchFamily="-106" charset="-128"/>
            </a:endParaRPr>
          </a:p>
        </p:txBody>
      </p:sp>
      <p:grpSp>
        <p:nvGrpSpPr>
          <p:cNvPr id="8" name="Group 7"/>
          <p:cNvGrpSpPr/>
          <p:nvPr/>
        </p:nvGrpSpPr>
        <p:grpSpPr>
          <a:xfrm>
            <a:off x="500034" y="3357562"/>
            <a:ext cx="6856413" cy="2286016"/>
            <a:chOff x="500034" y="2571744"/>
            <a:chExt cx="6856413" cy="3071834"/>
          </a:xfrm>
        </p:grpSpPr>
        <p:pic>
          <p:nvPicPr>
            <p:cNvPr id="88066" name="Picture 2"/>
            <p:cNvPicPr>
              <a:picLocks noChangeAspect="1" noChangeArrowheads="1"/>
            </p:cNvPicPr>
            <p:nvPr/>
          </p:nvPicPr>
          <p:blipFill>
            <a:blip r:embed="rId3"/>
            <a:srcRect/>
            <a:stretch>
              <a:fillRect/>
            </a:stretch>
          </p:blipFill>
          <p:spPr bwMode="auto">
            <a:xfrm>
              <a:off x="500034" y="2571744"/>
              <a:ext cx="6856413" cy="3071834"/>
            </a:xfrm>
            <a:prstGeom prst="rect">
              <a:avLst/>
            </a:prstGeom>
            <a:noFill/>
            <a:ln w="9525">
              <a:solidFill>
                <a:schemeClr val="tx1"/>
              </a:solidFill>
              <a:miter lim="800000"/>
              <a:headEnd/>
              <a:tailEnd/>
            </a:ln>
          </p:spPr>
        </p:pic>
        <p:sp>
          <p:nvSpPr>
            <p:cNvPr id="6" name="TextBox 5"/>
            <p:cNvSpPr txBox="1"/>
            <p:nvPr/>
          </p:nvSpPr>
          <p:spPr>
            <a:xfrm>
              <a:off x="1834458" y="4786322"/>
              <a:ext cx="4459875" cy="461665"/>
            </a:xfrm>
            <a:prstGeom prst="rect">
              <a:avLst/>
            </a:prstGeom>
            <a:noFill/>
          </p:spPr>
          <p:txBody>
            <a:bodyPr wrap="none" rtlCol="0">
              <a:spAutoFit/>
            </a:bodyPr>
            <a:lstStyle/>
            <a:p>
              <a:pPr algn="ctr">
                <a:buNone/>
              </a:pPr>
              <a:r>
                <a:rPr lang="en-GB" b="1" dirty="0" smtClean="0">
                  <a:latin typeface="+mn-lt"/>
                </a:rPr>
                <a:t>The same problem as before!</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61" name="Rectangle 9"/>
          <p:cNvSpPr>
            <a:spLocks noGrp="1" noChangeArrowheads="1"/>
          </p:cNvSpPr>
          <p:nvPr>
            <p:ph type="ctrTitle"/>
          </p:nvPr>
        </p:nvSpPr>
        <p:spPr bwMode="auto">
          <a:xfrm>
            <a:off x="2209800" y="4038600"/>
            <a:ext cx="6248400" cy="1143000"/>
          </a:xfrm>
          <a:noFill/>
          <a:ln>
            <a:miter lim="800000"/>
            <a:headEnd/>
            <a:tailEnd/>
          </a:ln>
          <a:effectLst>
            <a:outerShdw dist="38100" dir="2700000" rotWithShape="0">
              <a:srgbClr val="808080"/>
            </a:outerShdw>
          </a:effectLst>
        </p:spPr>
        <p:txBody>
          <a:bodyPr wrap="square" lIns="91440" tIns="45720" rIns="91440" bIns="45720" numCol="1" anchor="t" anchorCtr="0" compatLnSpc="1">
            <a:prstTxWarp prst="textNoShape">
              <a:avLst/>
            </a:prstTxWarp>
          </a:bodyPr>
          <a:lstStyle/>
          <a:p>
            <a:pPr algn="r" eaLnBrk="1" hangingPunct="1"/>
            <a:r>
              <a:rPr lang="en-US" sz="3600" dirty="0" smtClean="0">
                <a:solidFill>
                  <a:schemeClr val="bg1"/>
                </a:solidFill>
                <a:effectLst>
                  <a:outerShdw blurRad="38100" dist="38100" dir="2700000" algn="tl">
                    <a:srgbClr val="C0C0C0"/>
                  </a:outerShdw>
                </a:effectLst>
              </a:rPr>
              <a:t>Best Practices</a:t>
            </a:r>
            <a:br>
              <a:rPr lang="en-US" sz="3600" dirty="0" smtClean="0">
                <a:solidFill>
                  <a:schemeClr val="bg1"/>
                </a:solidFill>
                <a:effectLst>
                  <a:outerShdw blurRad="38100" dist="38100" dir="2700000" algn="tl">
                    <a:srgbClr val="C0C0C0"/>
                  </a:outerShdw>
                </a:effectLst>
              </a:rPr>
            </a:br>
            <a:r>
              <a:rPr lang="en-US" sz="3600" dirty="0" smtClean="0">
                <a:solidFill>
                  <a:schemeClr val="bg1"/>
                </a:solidFill>
                <a:effectLst>
                  <a:outerShdw blurRad="38100" dist="38100" dir="2700000" algn="tl">
                    <a:srgbClr val="C0C0C0"/>
                  </a:outerShdw>
                </a:effectLst>
              </a:rPr>
              <a:t>Data modeling in QlikView </a:t>
            </a:r>
            <a:r>
              <a:rPr lang="sv-SE" sz="3600" dirty="0" smtClean="0">
                <a:solidFill>
                  <a:schemeClr val="bg1"/>
                </a:solidFill>
                <a:effectLst>
                  <a:outerShdw blurRad="38100" dist="38100" dir="2700000" algn="tl">
                    <a:srgbClr val="C0C0C0"/>
                  </a:outerShdw>
                </a:effectLst>
              </a:rPr>
              <a:t/>
            </a:r>
            <a:br>
              <a:rPr lang="sv-SE" sz="3600" dirty="0" smtClean="0">
                <a:solidFill>
                  <a:schemeClr val="bg1"/>
                </a:solidFill>
                <a:effectLst>
                  <a:outerShdw blurRad="38100" dist="38100" dir="2700000" algn="tl">
                    <a:srgbClr val="C0C0C0"/>
                  </a:outerShdw>
                </a:effectLst>
              </a:rPr>
            </a:br>
            <a:endParaRPr lang="sv-SE" sz="3600" dirty="0" smtClean="0">
              <a:effectLst>
                <a:outerShdw blurRad="38100" dist="38100" dir="2700000" algn="tl">
                  <a:srgbClr val="C0C0C0"/>
                </a:outerShdw>
              </a:effectLst>
            </a:endParaRPr>
          </a:p>
        </p:txBody>
      </p:sp>
      <p:sp>
        <p:nvSpPr>
          <p:cNvPr id="202763" name="Rectangle 11"/>
          <p:cNvSpPr>
            <a:spLocks noChangeArrowheads="1"/>
          </p:cNvSpPr>
          <p:nvPr/>
        </p:nvSpPr>
        <p:spPr bwMode="auto">
          <a:xfrm>
            <a:off x="5257800" y="5194300"/>
            <a:ext cx="3200400" cy="838200"/>
          </a:xfrm>
          <a:prstGeom prst="rect">
            <a:avLst/>
          </a:prstGeom>
          <a:noFill/>
          <a:ln w="9525">
            <a:noFill/>
            <a:miter lim="800000"/>
            <a:headEnd/>
            <a:tailEnd/>
          </a:ln>
          <a:effectLst>
            <a:outerShdw dist="38100" dir="2700000" rotWithShape="0">
              <a:srgbClr val="808080"/>
            </a:outerShdw>
          </a:effectLst>
        </p:spPr>
        <p:txBody>
          <a:bodyPr/>
          <a:lstStyle/>
          <a:p>
            <a:pPr algn="r"/>
            <a:r>
              <a:rPr lang="sv-SE" sz="1800" dirty="0" smtClean="0">
                <a:solidFill>
                  <a:schemeClr val="bg1"/>
                </a:solidFill>
                <a:latin typeface="Arial" charset="0"/>
              </a:rPr>
              <a:t>Marcus Adams</a:t>
            </a:r>
          </a:p>
          <a:p>
            <a:pPr algn="r"/>
            <a:r>
              <a:rPr lang="sv-SE" sz="1800" dirty="0" smtClean="0">
                <a:solidFill>
                  <a:schemeClr val="bg1"/>
                </a:solidFill>
                <a:latin typeface="Arial" charset="0"/>
              </a:rPr>
              <a:t>Tom Mackay</a:t>
            </a:r>
            <a:endParaRPr lang="sv-SE" sz="1800" dirty="0">
              <a:solidFill>
                <a:schemeClr val="tx2"/>
              </a:solidFill>
              <a:latin typeface="Arial"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5"/>
          <p:cNvSpPr>
            <a:spLocks noGrp="1" noChangeArrowheads="1"/>
          </p:cNvSpPr>
          <p:nvPr>
            <p:ph type="body" idx="1"/>
          </p:nvPr>
        </p:nvSpPr>
        <p:spPr>
          <a:xfrm>
            <a:off x="685800" y="1676401"/>
            <a:ext cx="8243918" cy="823906"/>
          </a:xfrm>
          <a:noFill/>
          <a:ln/>
        </p:spPr>
        <p:txBody>
          <a:bodyPr/>
          <a:lstStyle/>
          <a:p>
            <a:pPr>
              <a:buFontTx/>
              <a:buNone/>
            </a:pPr>
            <a:r>
              <a:rPr lang="en-GB" sz="2000" dirty="0"/>
              <a:t>Q: How do I avoid a synthetic key? - #3</a:t>
            </a:r>
          </a:p>
          <a:p>
            <a:pPr>
              <a:buFontTx/>
              <a:buNone/>
            </a:pPr>
            <a:r>
              <a:rPr lang="en-GB" sz="2000" dirty="0">
                <a:solidFill>
                  <a:srgbClr val="CC0000"/>
                </a:solidFill>
              </a:rPr>
              <a:t>A: Combine (concatenate) the tables so you have all the possible values</a:t>
            </a:r>
          </a:p>
        </p:txBody>
      </p:sp>
      <p:sp>
        <p:nvSpPr>
          <p:cNvPr id="89096" name="Text Box 8"/>
          <p:cNvSpPr txBox="1">
            <a:spLocks noChangeArrowheads="1"/>
          </p:cNvSpPr>
          <p:nvPr/>
        </p:nvSpPr>
        <p:spPr bwMode="auto">
          <a:xfrm>
            <a:off x="571472" y="2500306"/>
            <a:ext cx="3613490" cy="4031873"/>
          </a:xfrm>
          <a:prstGeom prst="rect">
            <a:avLst/>
          </a:prstGeom>
          <a:noFill/>
          <a:ln w="3175" cap="rnd" algn="ctr">
            <a:solidFill>
              <a:schemeClr val="tx1"/>
            </a:solidFill>
            <a:prstDash val="sysDot"/>
            <a:miter lim="800000"/>
            <a:headEnd/>
            <a:tailEnd/>
          </a:ln>
          <a:effectLst/>
        </p:spPr>
        <p:txBody>
          <a:bodyPr wrap="square">
            <a:spAutoFit/>
          </a:bodyPr>
          <a:lstStyle/>
          <a:p>
            <a:pPr algn="l"/>
            <a:r>
              <a:rPr lang="en-US" sz="1600" i="1" dirty="0">
                <a:latin typeface="Courier New" pitchFamily="49" charset="0"/>
              </a:rPr>
              <a:t>Sales:</a:t>
            </a:r>
            <a:endParaRPr lang="en-US" sz="1600" dirty="0">
              <a:latin typeface="Courier New" pitchFamily="49" charset="0"/>
            </a:endParaRPr>
          </a:p>
          <a:p>
            <a:pPr algn="l"/>
            <a:r>
              <a:rPr lang="en-US" sz="1600" b="1" dirty="0">
                <a:solidFill>
                  <a:schemeClr val="accent2"/>
                </a:solidFill>
                <a:latin typeface="Courier New" pitchFamily="49" charset="0"/>
              </a:rPr>
              <a:t>Load</a:t>
            </a:r>
            <a:r>
              <a:rPr lang="en-US" sz="1600" dirty="0">
                <a:solidFill>
                  <a:schemeClr val="accent2"/>
                </a:solidFill>
                <a:latin typeface="Courier New" pitchFamily="49" charset="0"/>
              </a:rPr>
              <a:t> </a:t>
            </a:r>
          </a:p>
          <a:p>
            <a:pPr algn="l"/>
            <a:r>
              <a:rPr lang="en-US" sz="1600" dirty="0">
                <a:solidFill>
                  <a:srgbClr val="339933"/>
                </a:solidFill>
                <a:latin typeface="Courier New" pitchFamily="49" charset="0"/>
              </a:rPr>
              <a:t>  Year,</a:t>
            </a:r>
          </a:p>
          <a:p>
            <a:pPr algn="l"/>
            <a:r>
              <a:rPr lang="en-US" sz="1600" dirty="0">
                <a:solidFill>
                  <a:srgbClr val="339933"/>
                </a:solidFill>
                <a:latin typeface="Courier New" pitchFamily="49" charset="0"/>
              </a:rPr>
              <a:t>  Month,</a:t>
            </a:r>
          </a:p>
          <a:p>
            <a:pPr algn="l"/>
            <a:r>
              <a:rPr lang="en-US" sz="1600" dirty="0">
                <a:solidFill>
                  <a:srgbClr val="339933"/>
                </a:solidFill>
                <a:latin typeface="Courier New" pitchFamily="49" charset="0"/>
              </a:rPr>
              <a:t>  [Customer Number],</a:t>
            </a:r>
          </a:p>
          <a:p>
            <a:pPr algn="l"/>
            <a:r>
              <a:rPr lang="en-US" sz="1600" dirty="0">
                <a:solidFill>
                  <a:srgbClr val="339933"/>
                </a:solidFill>
                <a:latin typeface="Courier New" pitchFamily="49" charset="0"/>
              </a:rPr>
              <a:t>  [Sales Amount],</a:t>
            </a:r>
          </a:p>
          <a:p>
            <a:pPr algn="l"/>
            <a:r>
              <a:rPr lang="en-US" sz="1600" dirty="0">
                <a:solidFill>
                  <a:srgbClr val="CC0000"/>
                </a:solidFill>
                <a:latin typeface="Courier New" pitchFamily="49" charset="0"/>
                <a:sym typeface="Wingdings" pitchFamily="2" charset="2"/>
              </a:rPr>
              <a:t> </a:t>
            </a:r>
            <a:r>
              <a:rPr lang="en-US" sz="1600" dirty="0">
                <a:solidFill>
                  <a:srgbClr val="660033"/>
                </a:solidFill>
                <a:latin typeface="Courier New" pitchFamily="49" charset="0"/>
              </a:rPr>
              <a:t>Null</a:t>
            </a:r>
            <a:r>
              <a:rPr lang="en-US" sz="1600" dirty="0">
                <a:latin typeface="Courier New" pitchFamily="49" charset="0"/>
              </a:rPr>
              <a:t>() </a:t>
            </a:r>
            <a:r>
              <a:rPr lang="en-US" sz="1600" dirty="0">
                <a:solidFill>
                  <a:schemeClr val="accent2"/>
                </a:solidFill>
                <a:latin typeface="Courier New" pitchFamily="49" charset="0"/>
              </a:rPr>
              <a:t>as </a:t>
            </a:r>
            <a:r>
              <a:rPr lang="en-US" sz="1600" dirty="0">
                <a:solidFill>
                  <a:srgbClr val="339933"/>
                </a:solidFill>
                <a:latin typeface="Courier New" pitchFamily="49" charset="0"/>
              </a:rPr>
              <a:t>[Budget Amount]</a:t>
            </a:r>
          </a:p>
          <a:p>
            <a:pPr algn="l"/>
            <a:r>
              <a:rPr lang="en-US" sz="1600" b="1" dirty="0">
                <a:solidFill>
                  <a:schemeClr val="accent2"/>
                </a:solidFill>
                <a:latin typeface="Courier New" pitchFamily="49" charset="0"/>
              </a:rPr>
              <a:t>FROM</a:t>
            </a:r>
            <a:r>
              <a:rPr lang="en-US" sz="1600" dirty="0">
                <a:solidFill>
                  <a:srgbClr val="339933"/>
                </a:solidFill>
                <a:latin typeface="Courier New" pitchFamily="49" charset="0"/>
              </a:rPr>
              <a:t> Sales;</a:t>
            </a:r>
          </a:p>
          <a:p>
            <a:pPr algn="l"/>
            <a:r>
              <a:rPr lang="en-US" sz="1600" i="1" dirty="0" smtClean="0">
                <a:latin typeface="Courier New" pitchFamily="49" charset="0"/>
              </a:rPr>
              <a:t>Budget</a:t>
            </a:r>
            <a:r>
              <a:rPr lang="en-US" sz="1600" i="1" dirty="0">
                <a:latin typeface="Courier New" pitchFamily="49" charset="0"/>
              </a:rPr>
              <a:t>:</a:t>
            </a:r>
            <a:endParaRPr lang="en-US" sz="1600" dirty="0">
              <a:latin typeface="Courier New" pitchFamily="49" charset="0"/>
            </a:endParaRPr>
          </a:p>
          <a:p>
            <a:pPr algn="l"/>
            <a:r>
              <a:rPr lang="en-US" sz="1600" b="1" dirty="0">
                <a:solidFill>
                  <a:schemeClr val="accent2"/>
                </a:solidFill>
                <a:latin typeface="Courier New" pitchFamily="49" charset="0"/>
              </a:rPr>
              <a:t>Load</a:t>
            </a:r>
            <a:r>
              <a:rPr lang="en-US" sz="1600" dirty="0">
                <a:solidFill>
                  <a:schemeClr val="accent2"/>
                </a:solidFill>
                <a:latin typeface="Courier New" pitchFamily="49" charset="0"/>
              </a:rPr>
              <a:t> </a:t>
            </a:r>
          </a:p>
          <a:p>
            <a:pPr algn="l"/>
            <a:r>
              <a:rPr lang="en-US" sz="1600" dirty="0">
                <a:solidFill>
                  <a:srgbClr val="339933"/>
                </a:solidFill>
                <a:latin typeface="Courier New" pitchFamily="49" charset="0"/>
              </a:rPr>
              <a:t>  Year,</a:t>
            </a:r>
          </a:p>
          <a:p>
            <a:pPr algn="l"/>
            <a:r>
              <a:rPr lang="en-US" sz="1600" dirty="0">
                <a:solidFill>
                  <a:srgbClr val="339933"/>
                </a:solidFill>
                <a:latin typeface="Courier New" pitchFamily="49" charset="0"/>
              </a:rPr>
              <a:t>  Month,</a:t>
            </a:r>
          </a:p>
          <a:p>
            <a:pPr algn="l"/>
            <a:r>
              <a:rPr lang="en-US" sz="1600" dirty="0">
                <a:solidFill>
                  <a:srgbClr val="339933"/>
                </a:solidFill>
                <a:latin typeface="Courier New" pitchFamily="49" charset="0"/>
              </a:rPr>
              <a:t>  [Customer Number],</a:t>
            </a:r>
          </a:p>
          <a:p>
            <a:pPr algn="l"/>
            <a:r>
              <a:rPr lang="en-US" sz="1600" dirty="0">
                <a:solidFill>
                  <a:srgbClr val="CC0000"/>
                </a:solidFill>
                <a:latin typeface="Courier New" pitchFamily="49" charset="0"/>
                <a:sym typeface="Wingdings" pitchFamily="2" charset="2"/>
              </a:rPr>
              <a:t></a:t>
            </a:r>
            <a:r>
              <a:rPr lang="en-US" sz="1600" dirty="0">
                <a:solidFill>
                  <a:srgbClr val="339933"/>
                </a:solidFill>
                <a:latin typeface="Courier New" pitchFamily="49" charset="0"/>
              </a:rPr>
              <a:t> </a:t>
            </a:r>
            <a:r>
              <a:rPr lang="en-US" sz="1600" dirty="0">
                <a:solidFill>
                  <a:srgbClr val="660033"/>
                </a:solidFill>
                <a:latin typeface="Courier New" pitchFamily="49" charset="0"/>
              </a:rPr>
              <a:t>Null</a:t>
            </a:r>
            <a:r>
              <a:rPr lang="en-US" sz="1600" dirty="0">
                <a:latin typeface="Courier New" pitchFamily="49" charset="0"/>
              </a:rPr>
              <a:t>()</a:t>
            </a:r>
            <a:r>
              <a:rPr lang="en-US" sz="1600" dirty="0">
                <a:solidFill>
                  <a:srgbClr val="339933"/>
                </a:solidFill>
                <a:latin typeface="Courier New" pitchFamily="49" charset="0"/>
              </a:rPr>
              <a:t> </a:t>
            </a:r>
            <a:r>
              <a:rPr lang="en-US" sz="1600" dirty="0">
                <a:solidFill>
                  <a:schemeClr val="accent2"/>
                </a:solidFill>
                <a:latin typeface="Courier New" pitchFamily="49" charset="0"/>
              </a:rPr>
              <a:t>as </a:t>
            </a:r>
            <a:r>
              <a:rPr lang="en-US" sz="1600" dirty="0">
                <a:solidFill>
                  <a:srgbClr val="339933"/>
                </a:solidFill>
                <a:latin typeface="Courier New" pitchFamily="49" charset="0"/>
              </a:rPr>
              <a:t>[Sales Amount],</a:t>
            </a:r>
          </a:p>
          <a:p>
            <a:pPr algn="l"/>
            <a:r>
              <a:rPr lang="en-US" sz="1600" dirty="0">
                <a:solidFill>
                  <a:srgbClr val="339933"/>
                </a:solidFill>
                <a:latin typeface="Courier New" pitchFamily="49" charset="0"/>
              </a:rPr>
              <a:t>  [Budget Amount]</a:t>
            </a:r>
          </a:p>
          <a:p>
            <a:pPr algn="l"/>
            <a:r>
              <a:rPr lang="en-US" sz="1600" b="1" dirty="0">
                <a:solidFill>
                  <a:schemeClr val="accent2"/>
                </a:solidFill>
                <a:latin typeface="Courier New" pitchFamily="49" charset="0"/>
              </a:rPr>
              <a:t>FROM </a:t>
            </a:r>
            <a:r>
              <a:rPr lang="en-US" sz="1600" dirty="0">
                <a:solidFill>
                  <a:srgbClr val="339933"/>
                </a:solidFill>
                <a:latin typeface="Courier New" pitchFamily="49" charset="0"/>
              </a:rPr>
              <a:t>Budget;</a:t>
            </a:r>
          </a:p>
        </p:txBody>
      </p:sp>
      <p:sp>
        <p:nvSpPr>
          <p:cNvPr id="89097" name="Rectangle 9"/>
          <p:cNvSpPr>
            <a:spLocks noChangeArrowheads="1"/>
          </p:cNvSpPr>
          <p:nvPr/>
        </p:nvSpPr>
        <p:spPr bwMode="auto">
          <a:xfrm>
            <a:off x="4286248" y="4465638"/>
            <a:ext cx="4714908" cy="2106634"/>
          </a:xfrm>
          <a:prstGeom prst="rect">
            <a:avLst/>
          </a:prstGeom>
          <a:solidFill>
            <a:schemeClr val="bg1"/>
          </a:solidFill>
          <a:ln w="9525">
            <a:noFill/>
            <a:miter lim="800000"/>
            <a:headEnd/>
            <a:tailEnd/>
          </a:ln>
          <a:effectLst/>
        </p:spPr>
        <p:txBody>
          <a:bodyPr/>
          <a:lstStyle/>
          <a:p>
            <a:pPr marL="342900" indent="-342900" algn="l">
              <a:spcBef>
                <a:spcPct val="20000"/>
              </a:spcBef>
              <a:buFont typeface="Wingdings" pitchFamily="2" charset="2"/>
              <a:buNone/>
            </a:pPr>
            <a:r>
              <a:rPr lang="en-GB" sz="2000" b="1" dirty="0">
                <a:latin typeface="+mn-lt"/>
              </a:rPr>
              <a:t>Note:</a:t>
            </a:r>
          </a:p>
          <a:p>
            <a:pPr marL="342900" indent="-342900" algn="l">
              <a:spcBef>
                <a:spcPct val="20000"/>
              </a:spcBef>
              <a:buClr>
                <a:schemeClr val="tx1"/>
              </a:buClr>
              <a:buFontTx/>
              <a:buChar char="•"/>
            </a:pPr>
            <a:r>
              <a:rPr lang="en-GB" sz="1400" b="1" dirty="0">
                <a:latin typeface="+mn-lt"/>
                <a:sym typeface="Wingdings" pitchFamily="2" charset="2"/>
              </a:rPr>
              <a:t>When QlikView finds multiple tables with the exact same fields, it combines them into one table automatically</a:t>
            </a:r>
          </a:p>
          <a:p>
            <a:pPr marL="342900" indent="-342900" algn="l">
              <a:spcBef>
                <a:spcPct val="20000"/>
              </a:spcBef>
              <a:buClr>
                <a:schemeClr val="tx1"/>
              </a:buClr>
              <a:buFontTx/>
              <a:buChar char="•"/>
            </a:pPr>
            <a:endParaRPr lang="en-GB" sz="1400" b="1" dirty="0">
              <a:latin typeface="+mn-lt"/>
              <a:sym typeface="Wingdings" pitchFamily="2" charset="2"/>
            </a:endParaRPr>
          </a:p>
          <a:p>
            <a:pPr marL="342900" indent="-342900" algn="l">
              <a:spcBef>
                <a:spcPct val="20000"/>
              </a:spcBef>
              <a:buClr>
                <a:schemeClr val="tx1"/>
              </a:buClr>
              <a:buFontTx/>
              <a:buChar char="•"/>
            </a:pPr>
            <a:r>
              <a:rPr lang="en-GB" sz="1400" b="1" dirty="0">
                <a:latin typeface="+mn-lt"/>
                <a:sym typeface="Wingdings" pitchFamily="2" charset="2"/>
              </a:rPr>
              <a:t>Create empty fields (dummy fields) using null() function for missing ones in each table</a:t>
            </a:r>
          </a:p>
          <a:p>
            <a:pPr marL="342900" indent="-342900" algn="l">
              <a:spcBef>
                <a:spcPct val="20000"/>
              </a:spcBef>
              <a:buClr>
                <a:schemeClr val="tx1"/>
              </a:buClr>
            </a:pPr>
            <a:r>
              <a:rPr lang="en-GB" sz="1400" b="1" dirty="0">
                <a:latin typeface="+mn-lt"/>
                <a:sym typeface="Wingdings" pitchFamily="2" charset="2"/>
              </a:rPr>
              <a:t> </a:t>
            </a:r>
          </a:p>
          <a:p>
            <a:pPr marL="342900" indent="-342900" algn="l">
              <a:spcBef>
                <a:spcPct val="20000"/>
              </a:spcBef>
              <a:buClr>
                <a:srgbClr val="CC0000"/>
              </a:buClr>
              <a:buFontTx/>
              <a:buChar char="•"/>
            </a:pPr>
            <a:endParaRPr lang="en-GB" sz="1400" b="1" dirty="0">
              <a:latin typeface="Georgia" pitchFamily="18" charset="0"/>
            </a:endParaRPr>
          </a:p>
        </p:txBody>
      </p:sp>
      <p:pic>
        <p:nvPicPr>
          <p:cNvPr id="89100" name="Picture 12"/>
          <p:cNvPicPr>
            <a:picLocks noChangeAspect="1" noChangeArrowheads="1"/>
          </p:cNvPicPr>
          <p:nvPr/>
        </p:nvPicPr>
        <p:blipFill>
          <a:blip r:embed="rId3"/>
          <a:srcRect/>
          <a:stretch>
            <a:fillRect/>
          </a:stretch>
        </p:blipFill>
        <p:spPr bwMode="auto">
          <a:xfrm>
            <a:off x="4572000" y="2571744"/>
            <a:ext cx="3835495" cy="1685932"/>
          </a:xfrm>
          <a:prstGeom prst="rect">
            <a:avLst/>
          </a:prstGeom>
          <a:noFill/>
          <a:ln w="9525">
            <a:solidFill>
              <a:schemeClr val="tx1"/>
            </a:solidFill>
            <a:miter lim="800000"/>
            <a:headEnd/>
            <a:tailEnd/>
          </a:ln>
        </p:spPr>
      </p:pic>
      <p:sp>
        <p:nvSpPr>
          <p:cNvPr id="8" name="Rectangle 2"/>
          <p:cNvSpPr txBox="1">
            <a:spLocks noChangeArrowheads="1"/>
          </p:cNvSpPr>
          <p:nvPr/>
        </p:nvSpPr>
        <p:spPr bwMode="auto">
          <a:xfrm>
            <a:off x="611188" y="0"/>
            <a:ext cx="6675456" cy="8366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smtClean="0">
                <a:ln>
                  <a:noFill/>
                </a:ln>
                <a:solidFill>
                  <a:schemeClr val="tx2"/>
                </a:solidFill>
                <a:effectLst/>
                <a:uLnTx/>
                <a:uFillTx/>
                <a:latin typeface="+mj-lt"/>
                <a:ea typeface="ＭＳ Ｐゴシック" pitchFamily="-106" charset="-128"/>
                <a:cs typeface="ＭＳ Ｐゴシック" pitchFamily="-106" charset="-128"/>
              </a:rPr>
              <a:t>Synthetic Keys Solutions – Auto concatenate</a:t>
            </a:r>
            <a:endParaRPr kumimoji="0" lang="en-GB" sz="2400" b="0" i="0" u="none" strike="noStrike" kern="0" cap="none" spc="0" normalizeH="0" baseline="0" noProof="0" dirty="0">
              <a:ln>
                <a:noFill/>
              </a:ln>
              <a:solidFill>
                <a:schemeClr val="tx2"/>
              </a:solidFill>
              <a:effectLst/>
              <a:uLnTx/>
              <a:uFillTx/>
              <a:latin typeface="Georgia" pitchFamily="18" charset="0"/>
              <a:ea typeface="ＭＳ Ｐゴシック" pitchFamily="-106" charset="-128"/>
              <a:cs typeface="ＭＳ Ｐゴシック" pitchFamily="-106"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09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09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iterate type="lt">
                                    <p:tmAbs val="0"/>
                                  </p:iterate>
                                  <p:childTnLst>
                                    <p:set>
                                      <p:cBhvr>
                                        <p:cTn id="24" dur="1" fill="hold">
                                          <p:stCondLst>
                                            <p:cond delay="0"/>
                                          </p:stCondLst>
                                        </p:cTn>
                                        <p:tgtEl>
                                          <p:spTgt spid="8909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09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09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09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09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09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909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iterate type="lt">
                                    <p:tmAbs val="0"/>
                                  </p:iterate>
                                  <p:childTnLst>
                                    <p:set>
                                      <p:cBhvr>
                                        <p:cTn id="38" dur="1" fill="hold">
                                          <p:stCondLst>
                                            <p:cond delay="0"/>
                                          </p:stCondLst>
                                        </p:cTn>
                                        <p:tgtEl>
                                          <p:spTgt spid="89096">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9096">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096">
                                            <p:txEl>
                                              <p:pRg st="15" end="15"/>
                                            </p:txEl>
                                          </p:spTgt>
                                        </p:tgtEl>
                                        <p:attrNameLst>
                                          <p:attrName>style.visibility</p:attrName>
                                        </p:attrNameLst>
                                      </p:cBhvr>
                                      <p:to>
                                        <p:strVal val="visible"/>
                                      </p:to>
                                    </p:set>
                                  </p:childTnLst>
                                </p:cTn>
                              </p:par>
                            </p:childTnLst>
                          </p:cTn>
                        </p:par>
                        <p:par>
                          <p:cTn id="43" fill="hold">
                            <p:stCondLst>
                              <p:cond delay="0"/>
                            </p:stCondLst>
                            <p:childTnLst>
                              <p:par>
                                <p:cTn id="44" presetID="15" presetClass="emph" presetSubtype="0" nodeType="afterEffect">
                                  <p:stCondLst>
                                    <p:cond delay="1000"/>
                                  </p:stCondLst>
                                  <p:iterate type="lt">
                                    <p:tmAbs val="25"/>
                                  </p:iterate>
                                  <p:childTnLst>
                                    <p:set>
                                      <p:cBhvr override="childStyle">
                                        <p:cTn id="45" dur="indefinite"/>
                                        <p:tgtEl>
                                          <p:spTgt spid="89096">
                                            <p:txEl>
                                              <p:pRg st="6" end="6"/>
                                            </p:txEl>
                                          </p:spTgt>
                                        </p:tgtEl>
                                        <p:attrNameLst>
                                          <p:attrName>style.fontWeight</p:attrName>
                                        </p:attrNameLst>
                                      </p:cBhvr>
                                      <p:to>
                                        <p:strVal val="bold"/>
                                      </p:to>
                                    </p:set>
                                  </p:childTnLst>
                                </p:cTn>
                              </p:par>
                            </p:childTnLst>
                          </p:cTn>
                        </p:par>
                        <p:par>
                          <p:cTn id="46" fill="hold">
                            <p:stCondLst>
                              <p:cond delay="1575"/>
                            </p:stCondLst>
                            <p:childTnLst>
                              <p:par>
                                <p:cTn id="47" presetID="15" presetClass="emph" presetSubtype="0" nodeType="afterEffect">
                                  <p:stCondLst>
                                    <p:cond delay="0"/>
                                  </p:stCondLst>
                                  <p:iterate type="lt">
                                    <p:tmAbs val="25"/>
                                  </p:iterate>
                                  <p:childTnLst>
                                    <p:set>
                                      <p:cBhvr override="childStyle">
                                        <p:cTn id="48" dur="indefinite"/>
                                        <p:tgtEl>
                                          <p:spTgt spid="89096">
                                            <p:txEl>
                                              <p:pRg st="13" end="13"/>
                                            </p:txEl>
                                          </p:spTgt>
                                        </p:tgtEl>
                                        <p:attrNameLst>
                                          <p:attrName>style.fontWeight</p:attrName>
                                        </p:attrNameLst>
                                      </p:cBhvr>
                                      <p:to>
                                        <p:strVal val="bold"/>
                                      </p:to>
                                    </p:set>
                                  </p:childTnLst>
                                </p:cTn>
                              </p:par>
                            </p:childTnLst>
                          </p:cTn>
                        </p:par>
                        <p:par>
                          <p:cTn id="49" fill="hold">
                            <p:stCondLst>
                              <p:cond delay="2150"/>
                            </p:stCondLst>
                            <p:childTnLst>
                              <p:par>
                                <p:cTn id="50" presetID="1" presetClass="entr" presetSubtype="0" fill="hold" nodeType="afterEffect">
                                  <p:stCondLst>
                                    <p:cond delay="0"/>
                                  </p:stCondLst>
                                  <p:childTnLst>
                                    <p:set>
                                      <p:cBhvr>
                                        <p:cTn id="51" dur="1" fill="hold">
                                          <p:stCondLst>
                                            <p:cond delay="0"/>
                                          </p:stCondLst>
                                        </p:cTn>
                                        <p:tgtEl>
                                          <p:spTgt spid="8910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9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uild="p"/>
      <p:bldP spid="89096" grpId="0" build="allAtOnce" animBg="1"/>
      <p:bldP spid="890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body" idx="1"/>
          </p:nvPr>
        </p:nvSpPr>
        <p:spPr>
          <a:xfrm>
            <a:off x="693738" y="1142984"/>
            <a:ext cx="6735782" cy="5229241"/>
          </a:xfrm>
          <a:noFill/>
          <a:ln/>
        </p:spPr>
        <p:txBody>
          <a:bodyPr/>
          <a:lstStyle/>
          <a:p>
            <a:pPr>
              <a:lnSpc>
                <a:spcPct val="90000"/>
              </a:lnSpc>
              <a:buFontTx/>
              <a:buNone/>
            </a:pPr>
            <a:r>
              <a:rPr lang="en-GB" sz="2000" dirty="0"/>
              <a:t>Q: What is the benefit of combining tables into one? </a:t>
            </a:r>
          </a:p>
          <a:p>
            <a:pPr>
              <a:lnSpc>
                <a:spcPct val="90000"/>
              </a:lnSpc>
              <a:buFontTx/>
              <a:buNone/>
            </a:pPr>
            <a:r>
              <a:rPr lang="en-GB" sz="2000" dirty="0">
                <a:solidFill>
                  <a:srgbClr val="CC0000"/>
                </a:solidFill>
              </a:rPr>
              <a:t>A: Guaranteed to keep all the data in a </a:t>
            </a:r>
            <a:r>
              <a:rPr lang="en-GB" sz="2000" dirty="0" smtClean="0">
                <a:solidFill>
                  <a:srgbClr val="CC0000"/>
                </a:solidFill>
              </a:rPr>
              <a:t>table.</a:t>
            </a:r>
            <a:endParaRPr lang="en-GB" sz="2000" dirty="0">
              <a:solidFill>
                <a:srgbClr val="CC0000"/>
              </a:solidFill>
            </a:endParaRPr>
          </a:p>
          <a:p>
            <a:pPr>
              <a:lnSpc>
                <a:spcPct val="90000"/>
              </a:lnSpc>
              <a:buFontTx/>
              <a:buNone/>
            </a:pPr>
            <a:endParaRPr lang="en-GB" sz="2000" dirty="0">
              <a:solidFill>
                <a:srgbClr val="CC0000"/>
              </a:solidFill>
            </a:endParaRPr>
          </a:p>
          <a:p>
            <a:pPr>
              <a:lnSpc>
                <a:spcPct val="90000"/>
              </a:lnSpc>
              <a:buFontTx/>
              <a:buNone/>
            </a:pPr>
            <a:r>
              <a:rPr lang="en-GB" sz="2000" dirty="0"/>
              <a:t>Q: What is the benefit of using Auto-Concatenate?</a:t>
            </a:r>
          </a:p>
          <a:p>
            <a:pPr>
              <a:lnSpc>
                <a:spcPct val="90000"/>
              </a:lnSpc>
              <a:buFontTx/>
              <a:buNone/>
            </a:pPr>
            <a:r>
              <a:rPr lang="en-GB" sz="2000" dirty="0">
                <a:solidFill>
                  <a:srgbClr val="CC0000"/>
                </a:solidFill>
              </a:rPr>
              <a:t>A: When some fields are misspelled, or when some fields are left out by mistake, then they could be easily identified (synthetic keys will appear</a:t>
            </a:r>
            <a:r>
              <a:rPr lang="en-GB" sz="2000" dirty="0" smtClean="0">
                <a:solidFill>
                  <a:srgbClr val="CC0000"/>
                </a:solidFill>
              </a:rPr>
              <a:t>).</a:t>
            </a:r>
            <a:endParaRPr lang="en-GB" sz="2000" dirty="0">
              <a:solidFill>
                <a:srgbClr val="CC0000"/>
              </a:solidFill>
            </a:endParaRPr>
          </a:p>
          <a:p>
            <a:pPr>
              <a:lnSpc>
                <a:spcPct val="90000"/>
              </a:lnSpc>
              <a:buFontTx/>
              <a:buNone/>
            </a:pPr>
            <a:endParaRPr lang="en-GB" sz="2000" dirty="0">
              <a:solidFill>
                <a:srgbClr val="CC0000"/>
              </a:solidFill>
            </a:endParaRPr>
          </a:p>
          <a:p>
            <a:pPr>
              <a:lnSpc>
                <a:spcPct val="90000"/>
              </a:lnSpc>
              <a:buFontTx/>
              <a:buNone/>
            </a:pPr>
            <a:r>
              <a:rPr lang="en-GB" sz="2000" dirty="0"/>
              <a:t>Q: Do we use </a:t>
            </a:r>
            <a:r>
              <a:rPr lang="en-GB" sz="2000" dirty="0" smtClean="0"/>
              <a:t>the concatenation method </a:t>
            </a:r>
            <a:r>
              <a:rPr lang="en-GB" sz="2000" dirty="0"/>
              <a:t>often?</a:t>
            </a:r>
          </a:p>
          <a:p>
            <a:pPr>
              <a:lnSpc>
                <a:spcPct val="90000"/>
              </a:lnSpc>
              <a:buFontTx/>
              <a:buNone/>
            </a:pPr>
            <a:r>
              <a:rPr lang="en-GB" sz="2000" dirty="0">
                <a:solidFill>
                  <a:srgbClr val="CC0000"/>
                </a:solidFill>
              </a:rPr>
              <a:t>A: Yes. </a:t>
            </a:r>
            <a:r>
              <a:rPr lang="en-GB" sz="2000" dirty="0" smtClean="0">
                <a:solidFill>
                  <a:srgbClr val="CC0000"/>
                </a:solidFill>
              </a:rPr>
              <a:t>Its the single most widely utilised QlikView method for resolving synthetic keys.</a:t>
            </a:r>
            <a:endParaRPr lang="en-GB" sz="2000" dirty="0">
              <a:solidFill>
                <a:srgbClr val="CC0000"/>
              </a:solidFill>
            </a:endParaRPr>
          </a:p>
          <a:p>
            <a:pPr>
              <a:lnSpc>
                <a:spcPct val="90000"/>
              </a:lnSpc>
              <a:buFontTx/>
              <a:buNone/>
            </a:pPr>
            <a:endParaRPr lang="en-GB" sz="2000" dirty="0">
              <a:solidFill>
                <a:srgbClr val="CC0000"/>
              </a:solidFill>
            </a:endParaRPr>
          </a:p>
          <a:p>
            <a:pPr>
              <a:lnSpc>
                <a:spcPct val="90000"/>
              </a:lnSpc>
              <a:buFontTx/>
              <a:buNone/>
            </a:pPr>
            <a:r>
              <a:rPr lang="en-GB" sz="2000" dirty="0"/>
              <a:t>Q: Is there a way to avoid automatic concatenation?</a:t>
            </a:r>
          </a:p>
          <a:p>
            <a:pPr>
              <a:lnSpc>
                <a:spcPct val="90000"/>
              </a:lnSpc>
              <a:buFontTx/>
              <a:buNone/>
            </a:pPr>
            <a:r>
              <a:rPr lang="en-GB" sz="2000" dirty="0">
                <a:solidFill>
                  <a:srgbClr val="CC0000"/>
                </a:solidFill>
              </a:rPr>
              <a:t>A: Yes. Use the syntax “</a:t>
            </a:r>
            <a:r>
              <a:rPr lang="en-GB" sz="2000" dirty="0" err="1">
                <a:solidFill>
                  <a:srgbClr val="CC0000"/>
                </a:solidFill>
              </a:rPr>
              <a:t>Noconcatenate</a:t>
            </a:r>
            <a:r>
              <a:rPr lang="en-GB" sz="2000" dirty="0">
                <a:solidFill>
                  <a:srgbClr val="CC0000"/>
                </a:solidFill>
              </a:rPr>
              <a:t> Load” instead of “Load”. </a:t>
            </a:r>
            <a:r>
              <a:rPr lang="en-GB" sz="2000" dirty="0" smtClean="0">
                <a:solidFill>
                  <a:srgbClr val="CC0000"/>
                </a:solidFill>
              </a:rPr>
              <a:t> Gives you more control.</a:t>
            </a:r>
            <a:endParaRPr lang="en-GB" sz="2000" dirty="0">
              <a:solidFill>
                <a:srgbClr val="CC0000"/>
              </a:solidFill>
            </a:endParaRPr>
          </a:p>
        </p:txBody>
      </p:sp>
      <p:sp>
        <p:nvSpPr>
          <p:cNvPr id="5" name="Rectangle 2"/>
          <p:cNvSpPr txBox="1">
            <a:spLocks noChangeArrowheads="1"/>
          </p:cNvSpPr>
          <p:nvPr/>
        </p:nvSpPr>
        <p:spPr bwMode="auto">
          <a:xfrm>
            <a:off x="611188" y="0"/>
            <a:ext cx="5905500" cy="8366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smtClean="0">
                <a:ln>
                  <a:noFill/>
                </a:ln>
                <a:solidFill>
                  <a:schemeClr val="tx2"/>
                </a:solidFill>
                <a:effectLst/>
                <a:uLnTx/>
                <a:uFillTx/>
                <a:latin typeface="+mj-lt"/>
                <a:ea typeface="ＭＳ Ｐゴシック" pitchFamily="-106" charset="-128"/>
                <a:cs typeface="ＭＳ Ｐゴシック" pitchFamily="-106" charset="-128"/>
              </a:rPr>
              <a:t>Synthetic Keys</a:t>
            </a:r>
            <a:endParaRPr kumimoji="0" lang="en-GB" sz="2400" b="0" i="0" u="none" strike="noStrike" kern="0" cap="none" spc="0" normalizeH="0" baseline="0" noProof="0" dirty="0">
              <a:ln>
                <a:noFill/>
              </a:ln>
              <a:solidFill>
                <a:schemeClr val="tx2"/>
              </a:solidFill>
              <a:effectLst/>
              <a:uLnTx/>
              <a:uFillTx/>
              <a:latin typeface="Georgia" pitchFamily="18" charset="0"/>
              <a:ea typeface="ＭＳ Ｐゴシック" pitchFamily="-106" charset="-128"/>
              <a:cs typeface="ＭＳ Ｐゴシック" pitchFamily="-106"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1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p:cNvSpPr>
            <a:spLocks noGrp="1" noChangeArrowheads="1"/>
          </p:cNvSpPr>
          <p:nvPr>
            <p:ph type="body" idx="1"/>
          </p:nvPr>
        </p:nvSpPr>
        <p:spPr>
          <a:xfrm>
            <a:off x="693738" y="1662113"/>
            <a:ext cx="7772400" cy="1114425"/>
          </a:xfrm>
          <a:noFill/>
          <a:ln/>
        </p:spPr>
        <p:txBody>
          <a:bodyPr/>
          <a:lstStyle/>
          <a:p>
            <a:pPr>
              <a:lnSpc>
                <a:spcPct val="90000"/>
              </a:lnSpc>
              <a:buFontTx/>
              <a:buNone/>
            </a:pPr>
            <a:r>
              <a:rPr lang="en-GB" sz="2000" dirty="0"/>
              <a:t>Q: What is Forced Concatenate?</a:t>
            </a:r>
          </a:p>
          <a:p>
            <a:pPr>
              <a:lnSpc>
                <a:spcPct val="90000"/>
              </a:lnSpc>
              <a:buFontTx/>
              <a:buNone/>
            </a:pPr>
            <a:r>
              <a:rPr lang="en-GB" sz="2000" dirty="0">
                <a:solidFill>
                  <a:srgbClr val="CC0000"/>
                </a:solidFill>
              </a:rPr>
              <a:t>A: QlikView creates empty fields automatically so there is no need to create dummy fields manually</a:t>
            </a:r>
          </a:p>
          <a:p>
            <a:pPr>
              <a:lnSpc>
                <a:spcPct val="90000"/>
              </a:lnSpc>
              <a:buFontTx/>
              <a:buNone/>
            </a:pPr>
            <a:endParaRPr lang="en-GB" sz="2000" b="1" dirty="0">
              <a:solidFill>
                <a:srgbClr val="CC0000"/>
              </a:solidFill>
              <a:latin typeface="Georgia" pitchFamily="18" charset="0"/>
            </a:endParaRPr>
          </a:p>
        </p:txBody>
      </p:sp>
      <p:sp>
        <p:nvSpPr>
          <p:cNvPr id="91141" name="Text Box 5"/>
          <p:cNvSpPr txBox="1">
            <a:spLocks noChangeArrowheads="1"/>
          </p:cNvSpPr>
          <p:nvPr/>
        </p:nvSpPr>
        <p:spPr bwMode="auto">
          <a:xfrm>
            <a:off x="714349" y="2814638"/>
            <a:ext cx="3000396" cy="3785652"/>
          </a:xfrm>
          <a:prstGeom prst="rect">
            <a:avLst/>
          </a:prstGeom>
          <a:noFill/>
          <a:ln w="3175" cap="rnd" algn="ctr">
            <a:solidFill>
              <a:schemeClr val="tx1"/>
            </a:solidFill>
            <a:prstDash val="sysDot"/>
            <a:miter lim="800000"/>
            <a:headEnd/>
            <a:tailEnd/>
          </a:ln>
          <a:effectLst/>
        </p:spPr>
        <p:txBody>
          <a:bodyPr wrap="square">
            <a:spAutoFit/>
          </a:bodyPr>
          <a:lstStyle/>
          <a:p>
            <a:pPr algn="l"/>
            <a:r>
              <a:rPr lang="en-US" sz="1600" i="1" dirty="0">
                <a:latin typeface="Courier New" pitchFamily="49" charset="0"/>
              </a:rPr>
              <a:t>Sales:</a:t>
            </a:r>
            <a:endParaRPr lang="en-US" sz="1600" dirty="0">
              <a:latin typeface="Courier New" pitchFamily="49" charset="0"/>
            </a:endParaRPr>
          </a:p>
          <a:p>
            <a:pPr algn="l"/>
            <a:r>
              <a:rPr lang="en-US" sz="1600" b="1" dirty="0">
                <a:solidFill>
                  <a:schemeClr val="accent2"/>
                </a:solidFill>
                <a:latin typeface="Courier New" pitchFamily="49" charset="0"/>
              </a:rPr>
              <a:t>Load</a:t>
            </a:r>
            <a:r>
              <a:rPr lang="en-US" sz="1600" dirty="0">
                <a:solidFill>
                  <a:schemeClr val="accent2"/>
                </a:solidFill>
                <a:latin typeface="Courier New" pitchFamily="49" charset="0"/>
              </a:rPr>
              <a:t> </a:t>
            </a:r>
          </a:p>
          <a:p>
            <a:pPr algn="l"/>
            <a:r>
              <a:rPr lang="en-US" sz="1600" dirty="0">
                <a:solidFill>
                  <a:srgbClr val="339933"/>
                </a:solidFill>
                <a:latin typeface="Courier New" pitchFamily="49" charset="0"/>
              </a:rPr>
              <a:t>  Year,</a:t>
            </a:r>
          </a:p>
          <a:p>
            <a:pPr algn="l"/>
            <a:r>
              <a:rPr lang="en-US" sz="1600" dirty="0">
                <a:solidFill>
                  <a:srgbClr val="339933"/>
                </a:solidFill>
                <a:latin typeface="Courier New" pitchFamily="49" charset="0"/>
              </a:rPr>
              <a:t>  Month,</a:t>
            </a:r>
          </a:p>
          <a:p>
            <a:pPr algn="l"/>
            <a:r>
              <a:rPr lang="en-US" sz="1600" dirty="0">
                <a:solidFill>
                  <a:srgbClr val="339933"/>
                </a:solidFill>
                <a:latin typeface="Courier New" pitchFamily="49" charset="0"/>
              </a:rPr>
              <a:t>  [Customer Number],</a:t>
            </a:r>
          </a:p>
          <a:p>
            <a:pPr algn="l"/>
            <a:r>
              <a:rPr lang="en-US" sz="1600" dirty="0">
                <a:solidFill>
                  <a:srgbClr val="339933"/>
                </a:solidFill>
                <a:latin typeface="Courier New" pitchFamily="49" charset="0"/>
              </a:rPr>
              <a:t>  [Sales Amount]</a:t>
            </a:r>
          </a:p>
          <a:p>
            <a:pPr algn="l"/>
            <a:r>
              <a:rPr lang="en-US" sz="1600" b="1" dirty="0">
                <a:solidFill>
                  <a:schemeClr val="accent2"/>
                </a:solidFill>
                <a:latin typeface="Courier New" pitchFamily="49" charset="0"/>
              </a:rPr>
              <a:t>FROM</a:t>
            </a:r>
            <a:r>
              <a:rPr lang="en-US" sz="1600" dirty="0">
                <a:solidFill>
                  <a:srgbClr val="339933"/>
                </a:solidFill>
                <a:latin typeface="Courier New" pitchFamily="49" charset="0"/>
              </a:rPr>
              <a:t> Sales;</a:t>
            </a:r>
          </a:p>
          <a:p>
            <a:pPr algn="l"/>
            <a:endParaRPr lang="en-US" sz="1600" dirty="0">
              <a:solidFill>
                <a:srgbClr val="339933"/>
              </a:solidFill>
              <a:latin typeface="Courier New" pitchFamily="49" charset="0"/>
            </a:endParaRPr>
          </a:p>
          <a:p>
            <a:pPr algn="l"/>
            <a:r>
              <a:rPr lang="en-US" sz="1600" i="1" dirty="0">
                <a:latin typeface="Courier New" pitchFamily="49" charset="0"/>
              </a:rPr>
              <a:t>Budget:</a:t>
            </a:r>
            <a:endParaRPr lang="en-US" sz="1600" dirty="0">
              <a:latin typeface="Courier New" pitchFamily="49" charset="0"/>
            </a:endParaRPr>
          </a:p>
          <a:p>
            <a:pPr algn="l"/>
            <a:r>
              <a:rPr lang="en-US" sz="1600" b="1" dirty="0">
                <a:solidFill>
                  <a:schemeClr val="accent2"/>
                </a:solidFill>
                <a:latin typeface="Courier New" pitchFamily="49" charset="0"/>
              </a:rPr>
              <a:t>CONCATENATE Load</a:t>
            </a:r>
            <a:r>
              <a:rPr lang="en-US" sz="1600" dirty="0">
                <a:solidFill>
                  <a:schemeClr val="accent2"/>
                </a:solidFill>
                <a:latin typeface="Courier New" pitchFamily="49" charset="0"/>
              </a:rPr>
              <a:t> </a:t>
            </a:r>
            <a:r>
              <a:rPr lang="en-US" sz="1600" dirty="0">
                <a:solidFill>
                  <a:srgbClr val="CC0000"/>
                </a:solidFill>
                <a:latin typeface="Courier New" pitchFamily="49" charset="0"/>
                <a:sym typeface="Wingdings" pitchFamily="2" charset="2"/>
              </a:rPr>
              <a:t></a:t>
            </a:r>
            <a:endParaRPr lang="en-US" sz="1600" dirty="0">
              <a:solidFill>
                <a:srgbClr val="CC0000"/>
              </a:solidFill>
              <a:latin typeface="Courier New" pitchFamily="49" charset="0"/>
            </a:endParaRPr>
          </a:p>
          <a:p>
            <a:pPr algn="l"/>
            <a:r>
              <a:rPr lang="en-US" sz="1600" dirty="0">
                <a:solidFill>
                  <a:srgbClr val="339933"/>
                </a:solidFill>
                <a:latin typeface="Courier New" pitchFamily="49" charset="0"/>
              </a:rPr>
              <a:t>  Year,</a:t>
            </a:r>
          </a:p>
          <a:p>
            <a:pPr algn="l"/>
            <a:r>
              <a:rPr lang="en-US" sz="1600" dirty="0">
                <a:solidFill>
                  <a:srgbClr val="339933"/>
                </a:solidFill>
                <a:latin typeface="Courier New" pitchFamily="49" charset="0"/>
              </a:rPr>
              <a:t>  Month,</a:t>
            </a:r>
          </a:p>
          <a:p>
            <a:pPr algn="l"/>
            <a:r>
              <a:rPr lang="en-US" sz="1600" dirty="0">
                <a:solidFill>
                  <a:srgbClr val="339933"/>
                </a:solidFill>
                <a:latin typeface="Courier New" pitchFamily="49" charset="0"/>
              </a:rPr>
              <a:t>  [Customer Number],</a:t>
            </a:r>
          </a:p>
          <a:p>
            <a:pPr algn="l"/>
            <a:r>
              <a:rPr lang="en-US" sz="1600" dirty="0">
                <a:solidFill>
                  <a:srgbClr val="339933"/>
                </a:solidFill>
                <a:latin typeface="Courier New" pitchFamily="49" charset="0"/>
              </a:rPr>
              <a:t>  [Budget Amount]</a:t>
            </a:r>
          </a:p>
          <a:p>
            <a:pPr algn="l"/>
            <a:r>
              <a:rPr lang="en-US" sz="1600" b="1" dirty="0">
                <a:solidFill>
                  <a:schemeClr val="accent2"/>
                </a:solidFill>
                <a:latin typeface="Courier New" pitchFamily="49" charset="0"/>
              </a:rPr>
              <a:t>FROM </a:t>
            </a:r>
            <a:r>
              <a:rPr lang="en-US" sz="1600" dirty="0">
                <a:solidFill>
                  <a:srgbClr val="339933"/>
                </a:solidFill>
                <a:latin typeface="Courier New" pitchFamily="49" charset="0"/>
              </a:rPr>
              <a:t>Budget;</a:t>
            </a:r>
          </a:p>
        </p:txBody>
      </p:sp>
      <p:sp>
        <p:nvSpPr>
          <p:cNvPr id="91143" name="Rectangle 7"/>
          <p:cNvSpPr>
            <a:spLocks noChangeArrowheads="1"/>
          </p:cNvSpPr>
          <p:nvPr/>
        </p:nvSpPr>
        <p:spPr bwMode="auto">
          <a:xfrm>
            <a:off x="3957638" y="4465638"/>
            <a:ext cx="4724400" cy="1463691"/>
          </a:xfrm>
          <a:prstGeom prst="rect">
            <a:avLst/>
          </a:prstGeom>
          <a:solidFill>
            <a:schemeClr val="bg1"/>
          </a:solidFill>
          <a:ln w="9525">
            <a:noFill/>
            <a:miter lim="800000"/>
            <a:headEnd/>
            <a:tailEnd/>
          </a:ln>
          <a:effectLst/>
        </p:spPr>
        <p:txBody>
          <a:bodyPr/>
          <a:lstStyle/>
          <a:p>
            <a:pPr marL="342900" indent="-342900" algn="l">
              <a:spcBef>
                <a:spcPct val="20000"/>
              </a:spcBef>
              <a:buFont typeface="Wingdings" pitchFamily="2" charset="2"/>
              <a:buNone/>
            </a:pPr>
            <a:r>
              <a:rPr lang="en-GB" sz="2000" dirty="0">
                <a:latin typeface="+mn-lt"/>
              </a:rPr>
              <a:t>Note:</a:t>
            </a:r>
          </a:p>
          <a:p>
            <a:pPr marL="342900" indent="-342900" algn="l">
              <a:spcBef>
                <a:spcPct val="20000"/>
              </a:spcBef>
              <a:buClr>
                <a:schemeClr val="tx1"/>
              </a:buClr>
              <a:buFontTx/>
              <a:buChar char="•"/>
            </a:pPr>
            <a:r>
              <a:rPr lang="en-GB" sz="1600" dirty="0">
                <a:latin typeface="+mn-lt"/>
                <a:sym typeface="Wingdings" pitchFamily="2" charset="2"/>
              </a:rPr>
              <a:t>This </a:t>
            </a:r>
            <a:r>
              <a:rPr lang="en-GB" sz="1600" dirty="0" smtClean="0">
                <a:latin typeface="+mn-lt"/>
                <a:sym typeface="Wingdings" pitchFamily="2" charset="2"/>
              </a:rPr>
              <a:t>script </a:t>
            </a:r>
            <a:r>
              <a:rPr lang="en-GB" sz="1600" dirty="0">
                <a:latin typeface="+mn-lt"/>
                <a:sym typeface="Wingdings" pitchFamily="2" charset="2"/>
              </a:rPr>
              <a:t>will end up with two tables. It is the same structure as Auto-Concatenate method</a:t>
            </a:r>
            <a:endParaRPr lang="en-GB" sz="1600" dirty="0">
              <a:latin typeface="+mn-lt"/>
            </a:endParaRPr>
          </a:p>
        </p:txBody>
      </p:sp>
      <p:pic>
        <p:nvPicPr>
          <p:cNvPr id="91144" name="Picture 8"/>
          <p:cNvPicPr>
            <a:picLocks noChangeAspect="1" noChangeArrowheads="1"/>
          </p:cNvPicPr>
          <p:nvPr/>
        </p:nvPicPr>
        <p:blipFill>
          <a:blip r:embed="rId3"/>
          <a:srcRect/>
          <a:stretch>
            <a:fillRect/>
          </a:stretch>
        </p:blipFill>
        <p:spPr bwMode="auto">
          <a:xfrm>
            <a:off x="4572000" y="2814638"/>
            <a:ext cx="3467100" cy="1524000"/>
          </a:xfrm>
          <a:prstGeom prst="rect">
            <a:avLst/>
          </a:prstGeom>
          <a:noFill/>
          <a:ln w="9525">
            <a:solidFill>
              <a:schemeClr val="tx1"/>
            </a:solidFill>
            <a:miter lim="800000"/>
            <a:headEnd/>
            <a:tailEnd/>
          </a:ln>
        </p:spPr>
      </p:pic>
      <p:sp>
        <p:nvSpPr>
          <p:cNvPr id="8" name="Rectangle 2"/>
          <p:cNvSpPr txBox="1">
            <a:spLocks noChangeArrowheads="1"/>
          </p:cNvSpPr>
          <p:nvPr/>
        </p:nvSpPr>
        <p:spPr bwMode="auto">
          <a:xfrm>
            <a:off x="611188" y="0"/>
            <a:ext cx="6675456" cy="8366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dirty="0" smtClean="0">
                <a:ln>
                  <a:noFill/>
                </a:ln>
                <a:solidFill>
                  <a:schemeClr val="tx2"/>
                </a:solidFill>
                <a:effectLst/>
                <a:uLnTx/>
                <a:uFillTx/>
                <a:latin typeface="+mj-lt"/>
                <a:ea typeface="ＭＳ Ｐゴシック" pitchFamily="-106" charset="-128"/>
                <a:cs typeface="ＭＳ Ｐゴシック" pitchFamily="-106" charset="-128"/>
              </a:rPr>
              <a:t>Synthetic Keys Solutions – Forced</a:t>
            </a:r>
            <a:r>
              <a:rPr kumimoji="0" lang="en-GB" sz="2400" b="0" i="0" u="none" strike="noStrike" kern="0" cap="none" spc="0" normalizeH="0" noProof="0" dirty="0" smtClean="0">
                <a:ln>
                  <a:noFill/>
                </a:ln>
                <a:solidFill>
                  <a:schemeClr val="tx2"/>
                </a:solidFill>
                <a:effectLst/>
                <a:uLnTx/>
                <a:uFillTx/>
                <a:latin typeface="+mj-lt"/>
                <a:ea typeface="ＭＳ Ｐゴシック" pitchFamily="-106" charset="-128"/>
                <a:cs typeface="ＭＳ Ｐゴシック" pitchFamily="-106" charset="-128"/>
              </a:rPr>
              <a:t> </a:t>
            </a:r>
            <a:r>
              <a:rPr kumimoji="0" lang="en-GB" sz="2400" b="0" i="0" u="none" strike="noStrike" kern="0" cap="none" spc="0" normalizeH="0" baseline="0" noProof="0" dirty="0" smtClean="0">
                <a:ln>
                  <a:noFill/>
                </a:ln>
                <a:solidFill>
                  <a:schemeClr val="tx2"/>
                </a:solidFill>
                <a:effectLst/>
                <a:uLnTx/>
                <a:uFillTx/>
                <a:latin typeface="+mj-lt"/>
                <a:ea typeface="ＭＳ Ｐゴシック" pitchFamily="-106" charset="-128"/>
                <a:cs typeface="ＭＳ Ｐゴシック" pitchFamily="-106" charset="-128"/>
              </a:rPr>
              <a:t>concatenate</a:t>
            </a:r>
            <a:endParaRPr kumimoji="0" lang="en-GB" sz="2400" b="0" i="0" u="none" strike="noStrike" kern="0" cap="none" spc="0" normalizeH="0" baseline="0" noProof="0" dirty="0">
              <a:ln>
                <a:noFill/>
              </a:ln>
              <a:solidFill>
                <a:schemeClr val="tx2"/>
              </a:solidFill>
              <a:effectLst/>
              <a:uLnTx/>
              <a:uFillTx/>
              <a:latin typeface="Georgia" pitchFamily="18" charset="0"/>
              <a:ea typeface="ＭＳ Ｐゴシック" pitchFamily="-106" charset="-128"/>
              <a:cs typeface="ＭＳ Ｐゴシック" pitchFamily="-106"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4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1">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4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14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4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9114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14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141">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14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141">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1141">
                                            <p:txEl>
                                              <p:pRg st="14" end="14"/>
                                            </p:txEl>
                                          </p:spTgt>
                                        </p:tgtEl>
                                        <p:attrNameLst>
                                          <p:attrName>style.visibility</p:attrName>
                                        </p:attrNameLst>
                                      </p:cBhvr>
                                      <p:to>
                                        <p:strVal val="visible"/>
                                      </p:to>
                                    </p:set>
                                  </p:childTnLst>
                                </p:cTn>
                              </p:par>
                            </p:childTnLst>
                          </p:cTn>
                        </p:par>
                        <p:par>
                          <p:cTn id="37" fill="hold">
                            <p:stCondLst>
                              <p:cond delay="0"/>
                            </p:stCondLst>
                            <p:childTnLst>
                              <p:par>
                                <p:cTn id="38" presetID="26" presetClass="emph" presetSubtype="0" fill="hold" nodeType="afterEffect">
                                  <p:stCondLst>
                                    <p:cond delay="0"/>
                                  </p:stCondLst>
                                  <p:iterate type="lt">
                                    <p:tmPct val="0"/>
                                  </p:iterate>
                                  <p:childTnLst>
                                    <p:animEffect transition="out" filter="fade">
                                      <p:cBhvr>
                                        <p:cTn id="39" dur="500" tmFilter="0, 0; .2, .5; .8, .5; 1, 0"/>
                                        <p:tgtEl>
                                          <p:spTgt spid="91141">
                                            <p:txEl>
                                              <p:pRg st="9" end="9"/>
                                            </p:txEl>
                                          </p:spTgt>
                                        </p:tgtEl>
                                      </p:cBhvr>
                                    </p:animEffect>
                                    <p:animScale>
                                      <p:cBhvr>
                                        <p:cTn id="40" dur="250" autoRev="1" fill="hold"/>
                                        <p:tgtEl>
                                          <p:spTgt spid="91141">
                                            <p:txEl>
                                              <p:pRg st="9" end="9"/>
                                            </p:txEl>
                                          </p:spTgt>
                                        </p:tgtEl>
                                      </p:cBhvr>
                                      <p:by x="105000" y="105000"/>
                                    </p:animScale>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0"/>
                                          </p:stCondLst>
                                        </p:cTn>
                                        <p:tgtEl>
                                          <p:spTgt spid="9114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1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allAtOnce" animBg="1"/>
      <p:bldP spid="911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Circular references</a:t>
            </a:r>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11188" y="1142984"/>
            <a:ext cx="8032778" cy="3432175"/>
          </a:xfrm>
        </p:spPr>
        <p:txBody>
          <a:bodyPr/>
          <a:lstStyle/>
          <a:p>
            <a:pPr eaLnBrk="1" hangingPunct="1"/>
            <a:r>
              <a:rPr lang="en-US" dirty="0" smtClean="0"/>
              <a:t>Anytime an area is enclosed in the table viewer you will encounter a circular reference, for example if you have two fact tables which share a common dimension table.</a:t>
            </a:r>
          </a:p>
        </p:txBody>
      </p:sp>
      <p:pic>
        <p:nvPicPr>
          <p:cNvPr id="28676" name="Picture 4"/>
          <p:cNvPicPr>
            <a:picLocks noChangeAspect="1" noChangeArrowheads="1"/>
          </p:cNvPicPr>
          <p:nvPr/>
        </p:nvPicPr>
        <p:blipFill>
          <a:blip r:embed="rId3"/>
          <a:srcRect/>
          <a:stretch>
            <a:fillRect/>
          </a:stretch>
        </p:blipFill>
        <p:spPr bwMode="auto">
          <a:xfrm>
            <a:off x="142844" y="2214554"/>
            <a:ext cx="8786874" cy="4452572"/>
          </a:xfrm>
          <a:prstGeom prst="rect">
            <a:avLst/>
          </a:prstGeom>
          <a:noFill/>
          <a:ln w="9525">
            <a:noFill/>
            <a:miter lim="800000"/>
            <a:headEnd/>
            <a:tailEnd/>
          </a:ln>
        </p:spPr>
      </p:pic>
      <p:sp>
        <p:nvSpPr>
          <p:cNvPr id="7" name="Rectangle 2"/>
          <p:cNvSpPr>
            <a:spLocks noGrp="1" noChangeArrowheads="1"/>
          </p:cNvSpPr>
          <p:nvPr>
            <p:ph type="title"/>
          </p:nvPr>
        </p:nvSpPr>
        <p:spPr>
          <a:xfrm>
            <a:off x="611188" y="0"/>
            <a:ext cx="5905500" cy="836613"/>
          </a:xfrm>
        </p:spPr>
        <p:txBody>
          <a:bodyPr/>
          <a:lstStyle/>
          <a:p>
            <a:pPr eaLnBrk="1" hangingPunct="1"/>
            <a:r>
              <a:rPr lang="en-US" dirty="0" smtClean="0"/>
              <a:t>Circular References</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Circular References</a:t>
            </a:r>
          </a:p>
        </p:txBody>
      </p:sp>
      <p:sp>
        <p:nvSpPr>
          <p:cNvPr id="29699" name="Rectangle 3"/>
          <p:cNvSpPr>
            <a:spLocks noGrp="1" noChangeArrowheads="1"/>
          </p:cNvSpPr>
          <p:nvPr>
            <p:ph type="body" sz="half" idx="1"/>
          </p:nvPr>
        </p:nvSpPr>
        <p:spPr>
          <a:xfrm>
            <a:off x="611188" y="1484313"/>
            <a:ext cx="8104216" cy="3159133"/>
          </a:xfrm>
        </p:spPr>
        <p:txBody>
          <a:bodyPr/>
          <a:lstStyle/>
          <a:p>
            <a:pPr eaLnBrk="1" hangingPunct="1">
              <a:lnSpc>
                <a:spcPct val="90000"/>
              </a:lnSpc>
            </a:pPr>
            <a:r>
              <a:rPr lang="en-US" b="1" dirty="0" smtClean="0">
                <a:solidFill>
                  <a:schemeClr val="accent6"/>
                </a:solidFill>
              </a:rPr>
              <a:t>Circular References are common </a:t>
            </a:r>
            <a:r>
              <a:rPr lang="en-US" dirty="0" smtClean="0"/>
              <a:t>in QlikView because you get only one set of join relationships per QlikView file.</a:t>
            </a:r>
          </a:p>
          <a:p>
            <a:pPr eaLnBrk="1" hangingPunct="1">
              <a:lnSpc>
                <a:spcPct val="90000"/>
              </a:lnSpc>
            </a:pPr>
            <a:endParaRPr lang="en-US" dirty="0" smtClean="0"/>
          </a:p>
          <a:p>
            <a:pPr eaLnBrk="1" hangingPunct="1">
              <a:lnSpc>
                <a:spcPct val="90000"/>
              </a:lnSpc>
            </a:pPr>
            <a:r>
              <a:rPr lang="en-US" dirty="0" smtClean="0"/>
              <a:t>When you get a circular reference ask yourself if you could live without one instance of the field that is causing the extra association (such as a duplicated field). </a:t>
            </a:r>
            <a:r>
              <a:rPr lang="en-US" b="1" dirty="0" smtClean="0">
                <a:solidFill>
                  <a:schemeClr val="accent6"/>
                </a:solidFill>
              </a:rPr>
              <a:t>If you can, rename it or remove it. </a:t>
            </a:r>
          </a:p>
          <a:p>
            <a:pPr eaLnBrk="1" hangingPunct="1">
              <a:lnSpc>
                <a:spcPct val="90000"/>
              </a:lnSpc>
            </a:pPr>
            <a:endParaRPr lang="en-US" dirty="0" smtClean="0"/>
          </a:p>
          <a:p>
            <a:pPr eaLnBrk="1" hangingPunct="1">
              <a:lnSpc>
                <a:spcPct val="90000"/>
              </a:lnSpc>
            </a:pPr>
            <a:r>
              <a:rPr lang="en-US" dirty="0" smtClean="0"/>
              <a:t>Otherwise you may have </a:t>
            </a:r>
            <a:r>
              <a:rPr lang="en-US" b="1" dirty="0" smtClean="0">
                <a:solidFill>
                  <a:schemeClr val="accent6"/>
                </a:solidFill>
              </a:rPr>
              <a:t>to resort to concatenation or a link table to remove </a:t>
            </a:r>
            <a:r>
              <a:rPr lang="en-US" dirty="0" smtClean="0"/>
              <a:t>the circular reference.</a:t>
            </a:r>
          </a:p>
          <a:p>
            <a:pPr eaLnBrk="1" hangingPunct="1">
              <a:lnSpc>
                <a:spcPct val="90000"/>
              </a:lnSpc>
            </a:pPr>
            <a:endParaRPr lang="en-US" dirty="0" smtClean="0"/>
          </a:p>
          <a:p>
            <a:pPr eaLnBrk="1" hangingPunct="1">
              <a:lnSpc>
                <a:spcPct val="90000"/>
              </a:lnSpc>
            </a:pPr>
            <a:r>
              <a:rPr lang="en-US" dirty="0" smtClean="0"/>
              <a:t>Don’t kill yourself with technical link tables if you don’t have to! </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1188" y="0"/>
            <a:ext cx="8104216" cy="836613"/>
          </a:xfrm>
        </p:spPr>
        <p:txBody>
          <a:bodyPr/>
          <a:lstStyle/>
          <a:p>
            <a:pPr eaLnBrk="1" hangingPunct="1"/>
            <a:r>
              <a:rPr lang="en-US" dirty="0" smtClean="0"/>
              <a:t>Circular Reference Solutions – Audience Participation!</a:t>
            </a:r>
          </a:p>
        </p:txBody>
      </p:sp>
      <p:sp>
        <p:nvSpPr>
          <p:cNvPr id="29699" name="Rectangle 3"/>
          <p:cNvSpPr>
            <a:spLocks noGrp="1" noChangeArrowheads="1"/>
          </p:cNvSpPr>
          <p:nvPr>
            <p:ph type="body" sz="half" idx="1"/>
          </p:nvPr>
        </p:nvSpPr>
        <p:spPr>
          <a:xfrm>
            <a:off x="500034" y="1071546"/>
            <a:ext cx="8104216" cy="285752"/>
          </a:xfrm>
        </p:spPr>
        <p:txBody>
          <a:bodyPr/>
          <a:lstStyle/>
          <a:p>
            <a:pPr eaLnBrk="1" hangingPunct="1">
              <a:lnSpc>
                <a:spcPct val="90000"/>
              </a:lnSpc>
            </a:pPr>
            <a:r>
              <a:rPr lang="en-US" dirty="0" smtClean="0"/>
              <a:t>How would you resolve this circular reference?</a:t>
            </a:r>
          </a:p>
        </p:txBody>
      </p:sp>
      <p:pic>
        <p:nvPicPr>
          <p:cNvPr id="4" name="Picture 4"/>
          <p:cNvPicPr>
            <a:picLocks noChangeAspect="1" noChangeArrowheads="1"/>
          </p:cNvPicPr>
          <p:nvPr/>
        </p:nvPicPr>
        <p:blipFill>
          <a:blip r:embed="rId3"/>
          <a:srcRect/>
          <a:stretch>
            <a:fillRect/>
          </a:stretch>
        </p:blipFill>
        <p:spPr bwMode="auto">
          <a:xfrm>
            <a:off x="0" y="1357298"/>
            <a:ext cx="9163552" cy="5500702"/>
          </a:xfrm>
          <a:prstGeom prst="rect">
            <a:avLst/>
          </a:prstGeom>
          <a:noFill/>
          <a:ln w="9525">
            <a:noFill/>
            <a:miter lim="800000"/>
            <a:headEnd/>
            <a:tailEnd/>
          </a:ln>
        </p:spPr>
      </p:pic>
      <p:sp>
        <p:nvSpPr>
          <p:cNvPr id="5" name="Isosceles Triangle 4"/>
          <p:cNvSpPr/>
          <p:nvPr/>
        </p:nvSpPr>
        <p:spPr>
          <a:xfrm rot="19111845">
            <a:off x="2104417" y="1696105"/>
            <a:ext cx="4049755" cy="4005264"/>
          </a:xfrm>
          <a:prstGeom prst="triangle">
            <a:avLst/>
          </a:prstGeom>
          <a:solidFill>
            <a:schemeClr val="accent1">
              <a:alpha val="1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Circular Reference Solutions - Answer</a:t>
            </a:r>
          </a:p>
        </p:txBody>
      </p:sp>
      <p:sp>
        <p:nvSpPr>
          <p:cNvPr id="29699" name="Rectangle 3"/>
          <p:cNvSpPr>
            <a:spLocks noGrp="1" noChangeArrowheads="1"/>
          </p:cNvSpPr>
          <p:nvPr>
            <p:ph type="body" sz="half" idx="1"/>
          </p:nvPr>
        </p:nvSpPr>
        <p:spPr>
          <a:xfrm>
            <a:off x="571472" y="928670"/>
            <a:ext cx="8001056" cy="2143140"/>
          </a:xfrm>
        </p:spPr>
        <p:txBody>
          <a:bodyPr/>
          <a:lstStyle/>
          <a:p>
            <a:pPr eaLnBrk="1" hangingPunct="1">
              <a:lnSpc>
                <a:spcPct val="90000"/>
              </a:lnSpc>
            </a:pPr>
            <a:endParaRPr lang="en-US" dirty="0" smtClean="0"/>
          </a:p>
          <a:p>
            <a:pPr eaLnBrk="1" hangingPunct="1">
              <a:lnSpc>
                <a:spcPct val="90000"/>
              </a:lnSpc>
            </a:pPr>
            <a:r>
              <a:rPr lang="en-US" dirty="0" smtClean="0"/>
              <a:t>It depends on the business logic in most cases</a:t>
            </a:r>
          </a:p>
          <a:p>
            <a:pPr eaLnBrk="1" hangingPunct="1">
              <a:lnSpc>
                <a:spcPct val="90000"/>
              </a:lnSpc>
            </a:pPr>
            <a:endParaRPr lang="en-US" dirty="0" smtClean="0"/>
          </a:p>
          <a:p>
            <a:pPr eaLnBrk="1" hangingPunct="1">
              <a:lnSpc>
                <a:spcPct val="90000"/>
              </a:lnSpc>
            </a:pPr>
            <a:r>
              <a:rPr lang="en-US" dirty="0" smtClean="0"/>
              <a:t>In our example the question to ask is even more basic:</a:t>
            </a:r>
          </a:p>
          <a:p>
            <a:pPr lvl="1" eaLnBrk="1" hangingPunct="1">
              <a:lnSpc>
                <a:spcPct val="90000"/>
              </a:lnSpc>
            </a:pPr>
            <a:r>
              <a:rPr lang="en-US" dirty="0" smtClean="0"/>
              <a:t>Can the Shippers Company Name just be renamed to reference it independently in order to remove the circular reference?</a:t>
            </a:r>
          </a:p>
          <a:p>
            <a:pPr lvl="1" eaLnBrk="1" hangingPunct="1">
              <a:lnSpc>
                <a:spcPct val="90000"/>
              </a:lnSpc>
              <a:buNone/>
            </a:pPr>
            <a:endParaRPr lang="en-US" dirty="0" smtClean="0"/>
          </a:p>
        </p:txBody>
      </p:sp>
      <p:pic>
        <p:nvPicPr>
          <p:cNvPr id="2" name="Picture 2"/>
          <p:cNvPicPr>
            <a:picLocks noChangeAspect="1" noChangeArrowheads="1"/>
          </p:cNvPicPr>
          <p:nvPr/>
        </p:nvPicPr>
        <p:blipFill>
          <a:blip r:embed="rId3"/>
          <a:srcRect/>
          <a:stretch>
            <a:fillRect/>
          </a:stretch>
        </p:blipFill>
        <p:spPr bwMode="auto">
          <a:xfrm>
            <a:off x="2143108" y="2928934"/>
            <a:ext cx="3571900" cy="343245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Star schema</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Star Schema Approach</a:t>
            </a:r>
            <a:endParaRPr lang="en-US" dirty="0"/>
          </a:p>
        </p:txBody>
      </p:sp>
      <p:sp>
        <p:nvSpPr>
          <p:cNvPr id="5" name="Text Placeholder 4"/>
          <p:cNvSpPr>
            <a:spLocks noGrp="1"/>
          </p:cNvSpPr>
          <p:nvPr>
            <p:ph type="body" sz="half" idx="1"/>
          </p:nvPr>
        </p:nvSpPr>
        <p:spPr>
          <a:xfrm>
            <a:off x="611188" y="1484313"/>
            <a:ext cx="7961340" cy="801679"/>
          </a:xfrm>
        </p:spPr>
        <p:txBody>
          <a:bodyPr/>
          <a:lstStyle/>
          <a:p>
            <a:r>
              <a:rPr lang="en-US" dirty="0" smtClean="0"/>
              <a:t>The standard layout and structure of data presentation is the Star Schema. QlikView is generally most efficient when working in this space.</a:t>
            </a:r>
            <a:endParaRPr lang="en-US" dirty="0"/>
          </a:p>
        </p:txBody>
      </p:sp>
      <p:sp>
        <p:nvSpPr>
          <p:cNvPr id="6" name="Content Placeholder 5"/>
          <p:cNvSpPr>
            <a:spLocks noGrp="1"/>
          </p:cNvSpPr>
          <p:nvPr>
            <p:ph sz="quarter" idx="2"/>
          </p:nvPr>
        </p:nvSpPr>
        <p:spPr>
          <a:xfrm>
            <a:off x="615949" y="2428868"/>
            <a:ext cx="8099455" cy="1785950"/>
          </a:xfrm>
          <a:solidFill>
            <a:schemeClr val="bg1">
              <a:lumMod val="95000"/>
            </a:schemeClr>
          </a:solidFill>
          <a:ln>
            <a:solidFill>
              <a:schemeClr val="tx1"/>
            </a:solidFill>
          </a:ln>
        </p:spPr>
        <p:txBody>
          <a:bodyPr/>
          <a:lstStyle/>
          <a:p>
            <a:pPr marL="274320" indent="0">
              <a:buNone/>
            </a:pPr>
            <a:r>
              <a:rPr lang="en-US" dirty="0" smtClean="0"/>
              <a:t>The star schema (sometimes referenced as star join schema) is the simplest style of data warehouse schema. The star schema consists of a few fact tables (possibly only one, justifying the name) referencing any number of dimension tables. The star schema is considered an important special case of the snowflake schema.</a:t>
            </a:r>
          </a:p>
          <a:p>
            <a:pPr>
              <a:buNone/>
            </a:pPr>
            <a:r>
              <a:rPr lang="en-US" b="1" dirty="0" smtClean="0"/>
              <a:t>(Source, Wikipedia - http://en.wikipedia.org/wiki/Star_schema)</a:t>
            </a:r>
            <a:endParaRPr lang="en-US" b="1" dirty="0"/>
          </a:p>
        </p:txBody>
      </p:sp>
      <p:sp>
        <p:nvSpPr>
          <p:cNvPr id="9" name="Content Placeholder 8"/>
          <p:cNvSpPr>
            <a:spLocks noGrp="1"/>
          </p:cNvSpPr>
          <p:nvPr>
            <p:ph sz="quarter" idx="3"/>
          </p:nvPr>
        </p:nvSpPr>
        <p:spPr>
          <a:xfrm>
            <a:off x="642911" y="4678391"/>
            <a:ext cx="6286544" cy="1465253"/>
          </a:xfrm>
        </p:spPr>
        <p:txBody>
          <a:bodyPr/>
          <a:lstStyle/>
          <a:p>
            <a:r>
              <a:rPr lang="en-US" dirty="0" smtClean="0"/>
              <a:t>Within a Star schema model, the event data (transactions) reside in a central “Fact Table” and the attributes of the event reside in separate “dimension tables”. The following diagram shows the basic layout…</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11188" y="285728"/>
            <a:ext cx="7916862" cy="900113"/>
          </a:xfrm>
        </p:spPr>
        <p:txBody>
          <a:bodyPr/>
          <a:lstStyle/>
          <a:p>
            <a:pPr eaLnBrk="1" hangingPunct="1"/>
            <a:r>
              <a:rPr lang="en-US" dirty="0" smtClean="0"/>
              <a:t>Objectives</a:t>
            </a:r>
          </a:p>
        </p:txBody>
      </p:sp>
      <p:sp>
        <p:nvSpPr>
          <p:cNvPr id="6147" name="Rectangle 3"/>
          <p:cNvSpPr>
            <a:spLocks noGrp="1" noChangeArrowheads="1"/>
          </p:cNvSpPr>
          <p:nvPr>
            <p:ph type="body" idx="1"/>
          </p:nvPr>
        </p:nvSpPr>
        <p:spPr>
          <a:xfrm>
            <a:off x="611188" y="1571612"/>
            <a:ext cx="6551612" cy="3432175"/>
          </a:xfrm>
        </p:spPr>
        <p:txBody>
          <a:bodyPr/>
          <a:lstStyle/>
          <a:p>
            <a:pPr eaLnBrk="1" hangingPunct="1">
              <a:buFontTx/>
              <a:buChar char="•"/>
            </a:pPr>
            <a:r>
              <a:rPr lang="en-US" dirty="0" smtClean="0"/>
              <a:t>Defining Data Models</a:t>
            </a:r>
          </a:p>
          <a:p>
            <a:pPr eaLnBrk="1" hangingPunct="1">
              <a:buFontTx/>
              <a:buChar char="•"/>
            </a:pPr>
            <a:endParaRPr lang="en-US" dirty="0" smtClean="0"/>
          </a:p>
          <a:p>
            <a:pPr eaLnBrk="1" hangingPunct="1">
              <a:buFontTx/>
              <a:buChar char="•"/>
            </a:pPr>
            <a:r>
              <a:rPr lang="en-US" dirty="0" smtClean="0"/>
              <a:t>Understand how QlikView is Different from SQL</a:t>
            </a:r>
          </a:p>
          <a:p>
            <a:pPr eaLnBrk="1" hangingPunct="1"/>
            <a:endParaRPr lang="en-US" dirty="0" smtClean="0"/>
          </a:p>
          <a:p>
            <a:pPr eaLnBrk="1" hangingPunct="1">
              <a:buFontTx/>
              <a:buChar char="•"/>
            </a:pPr>
            <a:r>
              <a:rPr lang="en-US" dirty="0" smtClean="0"/>
              <a:t>Understand Data Warehousing Theory</a:t>
            </a:r>
          </a:p>
          <a:p>
            <a:pPr eaLnBrk="1" hangingPunct="1">
              <a:buNone/>
            </a:pPr>
            <a:endParaRPr lang="en-US" dirty="0" smtClean="0"/>
          </a:p>
          <a:p>
            <a:pPr eaLnBrk="1" hangingPunct="1">
              <a:buFontTx/>
              <a:buChar char="•"/>
            </a:pPr>
            <a:r>
              <a:rPr lang="en-US" dirty="0" smtClean="0"/>
              <a:t>Adopt Applicable QlikView Data Modeling Best Practices</a:t>
            </a:r>
          </a:p>
          <a:p>
            <a:pPr eaLnBrk="1" hangingPunct="1"/>
            <a:endParaRPr lang="en-US" dirty="0" smtClean="0"/>
          </a:p>
          <a:p>
            <a:pPr eaLnBrk="1" hangingPunct="1">
              <a:buFontTx/>
              <a:buChar char="•"/>
            </a:pPr>
            <a:r>
              <a:rPr lang="en-US" dirty="0" smtClean="0"/>
              <a:t>Know Where to Go for More Information</a:t>
            </a:r>
          </a:p>
          <a:p>
            <a:pPr eaLnBrk="1" hangingPunct="1">
              <a:buFontTx/>
              <a:buChar char="•"/>
            </a:pPr>
            <a:endParaRPr lang="en-US" dirty="0" smtClean="0"/>
          </a:p>
          <a:p>
            <a:pPr eaLnBrk="1" hangingPunct="1">
              <a:buFontTx/>
              <a:buChar char="•"/>
            </a:pPr>
            <a:r>
              <a:rPr lang="en-US" dirty="0" smtClean="0"/>
              <a:t>Q&amp;A</a:t>
            </a:r>
          </a:p>
          <a:p>
            <a:pPr eaLnBrk="1" hangingPunct="1">
              <a:buFontTx/>
              <a:buChar char="•"/>
            </a:pPr>
            <a:endParaRPr lang="en-US" dirty="0" smtClean="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Star Schema Approach</a:t>
            </a:r>
            <a:endParaRPr lang="en-US" dirty="0"/>
          </a:p>
        </p:txBody>
      </p:sp>
      <p:pic>
        <p:nvPicPr>
          <p:cNvPr id="101378" name="Picture 2"/>
          <p:cNvPicPr>
            <a:picLocks noGrp="1" noChangeAspect="1" noChangeArrowheads="1"/>
          </p:cNvPicPr>
          <p:nvPr>
            <p:ph sz="quarter" idx="3"/>
          </p:nvPr>
        </p:nvPicPr>
        <p:blipFill>
          <a:blip r:embed="rId3"/>
          <a:srcRect/>
          <a:stretch>
            <a:fillRect/>
          </a:stretch>
        </p:blipFill>
        <p:spPr bwMode="auto">
          <a:xfrm>
            <a:off x="714348" y="1142984"/>
            <a:ext cx="5084014" cy="4922618"/>
          </a:xfrm>
          <a:prstGeom prst="rect">
            <a:avLst/>
          </a:prstGeom>
          <a:noFill/>
          <a:ln w="9525">
            <a:noFill/>
            <a:miter lim="800000"/>
            <a:headEnd/>
            <a:tailEnd/>
          </a:ln>
        </p:spPr>
      </p:pic>
      <p:sp>
        <p:nvSpPr>
          <p:cNvPr id="7" name="Content Placeholder 6"/>
          <p:cNvSpPr>
            <a:spLocks noGrp="1"/>
          </p:cNvSpPr>
          <p:nvPr>
            <p:ph sz="quarter" idx="2"/>
          </p:nvPr>
        </p:nvSpPr>
        <p:spPr>
          <a:xfrm>
            <a:off x="5500694" y="1428737"/>
            <a:ext cx="3241671" cy="3000396"/>
          </a:xfrm>
        </p:spPr>
        <p:txBody>
          <a:bodyPr/>
          <a:lstStyle/>
          <a:p>
            <a:r>
              <a:rPr lang="en-US" dirty="0" smtClean="0"/>
              <a:t>This model works well in a </a:t>
            </a:r>
            <a:r>
              <a:rPr lang="en-US" b="1" dirty="0" smtClean="0">
                <a:solidFill>
                  <a:schemeClr val="accent6"/>
                </a:solidFill>
              </a:rPr>
              <a:t>simplistic, single event scenario</a:t>
            </a:r>
            <a:r>
              <a:rPr lang="en-US" dirty="0" smtClean="0"/>
              <a:t>. But as QlikView can handle multiple data sources from many different source systems and files, we have to work with multiple event scenarios, or many fact tables.</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Central Link Table (Event Space)</a:t>
            </a:r>
            <a:endParaRPr lang="en-GB" dirty="0"/>
          </a:p>
        </p:txBody>
      </p:sp>
      <p:sp>
        <p:nvSpPr>
          <p:cNvPr id="3" name="Text Placeholder 2"/>
          <p:cNvSpPr>
            <a:spLocks noGrp="1"/>
          </p:cNvSpPr>
          <p:nvPr>
            <p:ph type="body" sz="half" idx="1"/>
          </p:nvPr>
        </p:nvSpPr>
        <p:spPr>
          <a:xfrm>
            <a:off x="214282" y="1857364"/>
            <a:ext cx="3884612" cy="4767262"/>
          </a:xfrm>
        </p:spPr>
        <p:txBody>
          <a:bodyPr/>
          <a:lstStyle/>
          <a:p>
            <a:r>
              <a:rPr lang="en-GB" dirty="0" smtClean="0"/>
              <a:t>In the event of </a:t>
            </a:r>
            <a:r>
              <a:rPr lang="en-GB" b="1" dirty="0" smtClean="0">
                <a:solidFill>
                  <a:schemeClr val="accent6"/>
                </a:solidFill>
              </a:rPr>
              <a:t>multiple fact tables </a:t>
            </a:r>
            <a:r>
              <a:rPr lang="en-GB" dirty="0" smtClean="0"/>
              <a:t>QlikView allows us to create a </a:t>
            </a:r>
            <a:r>
              <a:rPr lang="en-GB" b="1" dirty="0" smtClean="0">
                <a:solidFill>
                  <a:schemeClr val="accent6"/>
                </a:solidFill>
              </a:rPr>
              <a:t>central link table </a:t>
            </a:r>
            <a:r>
              <a:rPr lang="en-GB" dirty="0" smtClean="0"/>
              <a:t>that only contains the existing data combinations. </a:t>
            </a:r>
          </a:p>
          <a:p>
            <a:r>
              <a:rPr lang="en-GB" dirty="0" smtClean="0"/>
              <a:t>Instead of </a:t>
            </a:r>
            <a:r>
              <a:rPr lang="en-GB" i="1" dirty="0" smtClean="0"/>
              <a:t>Joining </a:t>
            </a:r>
            <a:r>
              <a:rPr lang="en-GB" dirty="0" smtClean="0"/>
              <a:t>the tables, the </a:t>
            </a:r>
            <a:r>
              <a:rPr lang="en-GB" b="1" dirty="0" smtClean="0">
                <a:solidFill>
                  <a:schemeClr val="accent6"/>
                </a:solidFill>
              </a:rPr>
              <a:t>event dimensions can be CONCATENATED </a:t>
            </a:r>
            <a:r>
              <a:rPr lang="en-GB" dirty="0" smtClean="0"/>
              <a:t>in to one central Link table. </a:t>
            </a:r>
          </a:p>
          <a:p>
            <a:r>
              <a:rPr lang="en-GB" dirty="0" smtClean="0"/>
              <a:t>This link table can then be linked back to </a:t>
            </a:r>
            <a:r>
              <a:rPr lang="en-GB" b="1" dirty="0" smtClean="0">
                <a:solidFill>
                  <a:schemeClr val="accent6"/>
                </a:solidFill>
              </a:rPr>
              <a:t>the event measures one side and the dimension tables on the other.</a:t>
            </a:r>
            <a:endParaRPr lang="en-GB" b="1" dirty="0">
              <a:solidFill>
                <a:schemeClr val="accent6"/>
              </a:solidFill>
            </a:endParaRPr>
          </a:p>
        </p:txBody>
      </p:sp>
      <p:pic>
        <p:nvPicPr>
          <p:cNvPr id="6" name="Picture 5" descr="Capture.JPG"/>
          <p:cNvPicPr>
            <a:picLocks noChangeAspect="1"/>
          </p:cNvPicPr>
          <p:nvPr/>
        </p:nvPicPr>
        <p:blipFill>
          <a:blip r:embed="rId3"/>
          <a:stretch>
            <a:fillRect/>
          </a:stretch>
        </p:blipFill>
        <p:spPr>
          <a:xfrm>
            <a:off x="4151347" y="2214554"/>
            <a:ext cx="4992653" cy="3857652"/>
          </a:xfrm>
          <a:prstGeom prst="rect">
            <a:avLst/>
          </a:prstGeom>
        </p:spPr>
      </p:pic>
      <p:sp>
        <p:nvSpPr>
          <p:cNvPr id="7" name="Rectangle 6"/>
          <p:cNvSpPr/>
          <p:nvPr/>
        </p:nvSpPr>
        <p:spPr>
          <a:xfrm>
            <a:off x="6000760" y="1428736"/>
            <a:ext cx="3143240" cy="4429156"/>
          </a:xfrm>
          <a:prstGeom prst="rect">
            <a:avLst/>
          </a:prstGeom>
          <a:solidFill>
            <a:schemeClr val="accent1">
              <a:alpha val="27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GB" dirty="0" smtClean="0">
                <a:solidFill>
                  <a:schemeClr val="tx1">
                    <a:lumMod val="95000"/>
                    <a:lumOff val="5000"/>
                  </a:schemeClr>
                </a:solidFill>
              </a:rPr>
              <a:t>Focus for Walkthrough</a:t>
            </a:r>
            <a:endParaRPr lang="en-GB" dirty="0">
              <a:solidFill>
                <a:schemeClr val="tx1">
                  <a:lumMod val="95000"/>
                  <a:lumOff val="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4348" y="0"/>
            <a:ext cx="6727825" cy="762000"/>
          </a:xfrm>
        </p:spPr>
        <p:txBody>
          <a:bodyPr/>
          <a:lstStyle/>
          <a:p>
            <a:r>
              <a:rPr lang="en-GB" dirty="0" smtClean="0"/>
              <a:t>When do I use a link table? </a:t>
            </a:r>
          </a:p>
        </p:txBody>
      </p:sp>
      <p:sp>
        <p:nvSpPr>
          <p:cNvPr id="97284" name="Rectangle 4"/>
          <p:cNvSpPr>
            <a:spLocks noGrp="1" noChangeArrowheads="1"/>
          </p:cNvSpPr>
          <p:nvPr>
            <p:ph type="body" idx="1"/>
          </p:nvPr>
        </p:nvSpPr>
        <p:spPr>
          <a:xfrm>
            <a:off x="693738" y="1662113"/>
            <a:ext cx="7772400" cy="1306512"/>
          </a:xfrm>
          <a:noFill/>
        </p:spPr>
        <p:txBody>
          <a:bodyPr/>
          <a:lstStyle/>
          <a:p>
            <a:pPr eaLnBrk="1" hangingPunct="1">
              <a:lnSpc>
                <a:spcPct val="90000"/>
              </a:lnSpc>
              <a:buFontTx/>
              <a:buNone/>
            </a:pPr>
            <a:r>
              <a:rPr lang="en-GB" sz="2000" b="1" dirty="0" smtClean="0"/>
              <a:t>Q: When do I use a link table? </a:t>
            </a:r>
          </a:p>
          <a:p>
            <a:pPr eaLnBrk="1" hangingPunct="1">
              <a:lnSpc>
                <a:spcPct val="90000"/>
              </a:lnSpc>
              <a:buFontTx/>
              <a:buNone/>
            </a:pPr>
            <a:r>
              <a:rPr lang="en-GB" sz="2000" b="1" dirty="0" smtClean="0">
                <a:solidFill>
                  <a:srgbClr val="FF0000"/>
                </a:solidFill>
              </a:rPr>
              <a:t>A: When there are common fields in multiple tables (a synthetic key exists) but most of the fields from each table are </a:t>
            </a:r>
            <a:r>
              <a:rPr lang="en-GB" sz="2000" b="1" i="1" dirty="0" smtClean="0">
                <a:solidFill>
                  <a:srgbClr val="FF0000"/>
                </a:solidFill>
              </a:rPr>
              <a:t>NOT </a:t>
            </a:r>
            <a:r>
              <a:rPr lang="en-GB" sz="2000" b="1" dirty="0" smtClean="0">
                <a:solidFill>
                  <a:srgbClr val="FF0000"/>
                </a:solidFill>
              </a:rPr>
              <a:t>shared</a:t>
            </a:r>
          </a:p>
        </p:txBody>
      </p:sp>
      <p:sp>
        <p:nvSpPr>
          <p:cNvPr id="97288" name="Text Box 8"/>
          <p:cNvSpPr txBox="1">
            <a:spLocks noChangeArrowheads="1"/>
          </p:cNvSpPr>
          <p:nvPr/>
        </p:nvSpPr>
        <p:spPr bwMode="auto">
          <a:xfrm>
            <a:off x="5922963" y="3716338"/>
            <a:ext cx="2028825" cy="1220787"/>
          </a:xfrm>
          <a:prstGeom prst="rect">
            <a:avLst/>
          </a:prstGeom>
          <a:noFill/>
          <a:ln w="3175" cap="rnd" algn="ctr">
            <a:solidFill>
              <a:schemeClr val="tx1"/>
            </a:solidFill>
            <a:prstDash val="sysDot"/>
            <a:miter lim="800000"/>
            <a:headEnd/>
            <a:tailEnd/>
          </a:ln>
        </p:spPr>
        <p:txBody>
          <a:bodyPr wrap="none">
            <a:spAutoFit/>
          </a:bodyPr>
          <a:lstStyle/>
          <a:p>
            <a:pPr algn="l"/>
            <a:r>
              <a:rPr lang="en-US" sz="1200" i="1">
                <a:latin typeface="Courier New" pitchFamily="49" charset="0"/>
              </a:rPr>
              <a:t>Customer:</a:t>
            </a:r>
            <a:endParaRPr lang="en-US" sz="1200">
              <a:latin typeface="Courier New" pitchFamily="49" charset="0"/>
            </a:endParaRPr>
          </a:p>
          <a:p>
            <a:pPr algn="l"/>
            <a:r>
              <a:rPr lang="en-US" sz="1200" b="1">
                <a:solidFill>
                  <a:schemeClr val="accent2"/>
                </a:solidFill>
                <a:latin typeface="Courier New" pitchFamily="49" charset="0"/>
              </a:rPr>
              <a:t>Load </a:t>
            </a:r>
          </a:p>
          <a:p>
            <a:pPr algn="l"/>
            <a:r>
              <a:rPr lang="en-US" sz="1200" b="1">
                <a:solidFill>
                  <a:srgbClr val="339933"/>
                </a:solidFill>
                <a:latin typeface="Courier New" pitchFamily="49" charset="0"/>
              </a:rPr>
              <a:t>  [Customer Number],</a:t>
            </a:r>
          </a:p>
          <a:p>
            <a:pPr algn="l"/>
            <a:r>
              <a:rPr lang="en-US" sz="1200">
                <a:solidFill>
                  <a:srgbClr val="339933"/>
                </a:solidFill>
                <a:latin typeface="Courier New" pitchFamily="49" charset="0"/>
              </a:rPr>
              <a:t>  [Customer Name]</a:t>
            </a:r>
          </a:p>
          <a:p>
            <a:pPr algn="l"/>
            <a:r>
              <a:rPr lang="en-US" sz="1200" b="1">
                <a:solidFill>
                  <a:schemeClr val="accent2"/>
                </a:solidFill>
                <a:latin typeface="Courier New" pitchFamily="49" charset="0"/>
              </a:rPr>
              <a:t>FROM </a:t>
            </a:r>
            <a:r>
              <a:rPr lang="en-US" sz="1200">
                <a:solidFill>
                  <a:srgbClr val="339933"/>
                </a:solidFill>
                <a:latin typeface="Courier New" pitchFamily="49" charset="0"/>
              </a:rPr>
              <a:t>Customer; </a:t>
            </a:r>
          </a:p>
          <a:p>
            <a:pPr algn="l"/>
            <a:r>
              <a:rPr lang="en-US" sz="1400" b="1">
                <a:solidFill>
                  <a:srgbClr val="339933"/>
                </a:solidFill>
                <a:latin typeface="Courier New" pitchFamily="49" charset="0"/>
              </a:rPr>
              <a:t> </a:t>
            </a:r>
          </a:p>
        </p:txBody>
      </p:sp>
      <p:sp>
        <p:nvSpPr>
          <p:cNvPr id="97289" name="Text Box 9"/>
          <p:cNvSpPr txBox="1">
            <a:spLocks noChangeArrowheads="1"/>
          </p:cNvSpPr>
          <p:nvPr/>
        </p:nvSpPr>
        <p:spPr bwMode="auto">
          <a:xfrm>
            <a:off x="1154113" y="3706813"/>
            <a:ext cx="2028825" cy="1373187"/>
          </a:xfrm>
          <a:prstGeom prst="rect">
            <a:avLst/>
          </a:prstGeom>
          <a:noFill/>
          <a:ln w="3175" cap="rnd" algn="ctr">
            <a:solidFill>
              <a:schemeClr val="tx1"/>
            </a:solidFill>
            <a:prstDash val="sysDot"/>
            <a:miter lim="800000"/>
            <a:headEnd/>
            <a:tailEnd/>
          </a:ln>
        </p:spPr>
        <p:txBody>
          <a:bodyPr wrap="none">
            <a:spAutoFit/>
          </a:bodyPr>
          <a:lstStyle/>
          <a:p>
            <a:pPr algn="l"/>
            <a:r>
              <a:rPr lang="en-US" sz="1200" i="1" dirty="0">
                <a:latin typeface="Courier New" pitchFamily="49" charset="0"/>
              </a:rPr>
              <a:t>Sales:</a:t>
            </a:r>
            <a:endParaRPr lang="en-US" sz="1200" dirty="0">
              <a:latin typeface="Courier New" pitchFamily="49" charset="0"/>
            </a:endParaRPr>
          </a:p>
          <a:p>
            <a:pPr algn="l"/>
            <a:r>
              <a:rPr lang="en-US" sz="1200" b="1" dirty="0">
                <a:solidFill>
                  <a:schemeClr val="accent2"/>
                </a:solidFill>
                <a:latin typeface="Courier New" pitchFamily="49" charset="0"/>
              </a:rPr>
              <a:t>Load</a:t>
            </a:r>
            <a:r>
              <a:rPr lang="en-US" sz="1200" dirty="0">
                <a:solidFill>
                  <a:schemeClr val="accent2"/>
                </a:solidFill>
                <a:latin typeface="Courier New" pitchFamily="49" charset="0"/>
              </a:rPr>
              <a:t> </a:t>
            </a:r>
          </a:p>
          <a:p>
            <a:pPr algn="l"/>
            <a:r>
              <a:rPr lang="en-US" sz="1200" dirty="0">
                <a:solidFill>
                  <a:srgbClr val="339933"/>
                </a:solidFill>
                <a:latin typeface="Courier New" pitchFamily="49" charset="0"/>
              </a:rPr>
              <a:t>  </a:t>
            </a:r>
            <a:r>
              <a:rPr lang="en-US" sz="1200" b="1" dirty="0">
                <a:solidFill>
                  <a:srgbClr val="339933"/>
                </a:solidFill>
                <a:latin typeface="Courier New" pitchFamily="49" charset="0"/>
              </a:rPr>
              <a:t>Year,</a:t>
            </a:r>
          </a:p>
          <a:p>
            <a:pPr algn="l"/>
            <a:r>
              <a:rPr lang="en-US" sz="1200" b="1" dirty="0">
                <a:solidFill>
                  <a:srgbClr val="339933"/>
                </a:solidFill>
                <a:latin typeface="Courier New" pitchFamily="49" charset="0"/>
              </a:rPr>
              <a:t>  Month,</a:t>
            </a:r>
          </a:p>
          <a:p>
            <a:pPr algn="l"/>
            <a:r>
              <a:rPr lang="en-US" sz="1200" b="1" dirty="0">
                <a:solidFill>
                  <a:srgbClr val="339933"/>
                </a:solidFill>
                <a:latin typeface="Courier New" pitchFamily="49" charset="0"/>
              </a:rPr>
              <a:t>  [Customer Number],</a:t>
            </a:r>
          </a:p>
          <a:p>
            <a:pPr algn="l"/>
            <a:r>
              <a:rPr lang="en-US" sz="1200" dirty="0">
                <a:solidFill>
                  <a:srgbClr val="339933"/>
                </a:solidFill>
                <a:latin typeface="Courier New" pitchFamily="49" charset="0"/>
              </a:rPr>
              <a:t>  [Sales Amount]</a:t>
            </a:r>
          </a:p>
          <a:p>
            <a:pPr algn="l"/>
            <a:r>
              <a:rPr lang="en-US" sz="1200" b="1" dirty="0">
                <a:solidFill>
                  <a:schemeClr val="accent2"/>
                </a:solidFill>
                <a:latin typeface="Courier New" pitchFamily="49" charset="0"/>
              </a:rPr>
              <a:t>FROM</a:t>
            </a:r>
            <a:r>
              <a:rPr lang="en-US" sz="1200" dirty="0">
                <a:solidFill>
                  <a:srgbClr val="339933"/>
                </a:solidFill>
                <a:latin typeface="Courier New" pitchFamily="49" charset="0"/>
              </a:rPr>
              <a:t> Sales;</a:t>
            </a:r>
          </a:p>
        </p:txBody>
      </p:sp>
      <p:sp>
        <p:nvSpPr>
          <p:cNvPr id="97292" name="Text Box 12"/>
          <p:cNvSpPr txBox="1">
            <a:spLocks noChangeArrowheads="1"/>
          </p:cNvSpPr>
          <p:nvPr/>
        </p:nvSpPr>
        <p:spPr bwMode="auto">
          <a:xfrm>
            <a:off x="3541713" y="3706813"/>
            <a:ext cx="2028825" cy="1373187"/>
          </a:xfrm>
          <a:prstGeom prst="rect">
            <a:avLst/>
          </a:prstGeom>
          <a:noFill/>
          <a:ln w="3175" cap="rnd" algn="ctr">
            <a:solidFill>
              <a:schemeClr val="tx1"/>
            </a:solidFill>
            <a:prstDash val="sysDot"/>
            <a:miter lim="800000"/>
            <a:headEnd/>
            <a:tailEnd/>
          </a:ln>
        </p:spPr>
        <p:txBody>
          <a:bodyPr wrap="none">
            <a:spAutoFit/>
          </a:bodyPr>
          <a:lstStyle/>
          <a:p>
            <a:pPr algn="l"/>
            <a:r>
              <a:rPr lang="en-US" sz="1200" i="1">
                <a:latin typeface="Courier New" pitchFamily="49" charset="0"/>
              </a:rPr>
              <a:t>Budget:</a:t>
            </a:r>
            <a:endParaRPr lang="en-US" sz="1200">
              <a:latin typeface="Courier New" pitchFamily="49" charset="0"/>
            </a:endParaRPr>
          </a:p>
          <a:p>
            <a:pPr algn="l"/>
            <a:r>
              <a:rPr lang="en-US" sz="1200" b="1">
                <a:solidFill>
                  <a:schemeClr val="accent2"/>
                </a:solidFill>
                <a:latin typeface="Courier New" pitchFamily="49" charset="0"/>
              </a:rPr>
              <a:t>Load</a:t>
            </a:r>
            <a:r>
              <a:rPr lang="en-US" sz="1200">
                <a:solidFill>
                  <a:schemeClr val="accent2"/>
                </a:solidFill>
                <a:latin typeface="Courier New" pitchFamily="49" charset="0"/>
              </a:rPr>
              <a:t> </a:t>
            </a:r>
          </a:p>
          <a:p>
            <a:pPr algn="l"/>
            <a:r>
              <a:rPr lang="en-US" sz="1200" b="1">
                <a:solidFill>
                  <a:srgbClr val="339933"/>
                </a:solidFill>
                <a:latin typeface="Courier New" pitchFamily="49" charset="0"/>
              </a:rPr>
              <a:t>  Year,</a:t>
            </a:r>
          </a:p>
          <a:p>
            <a:pPr algn="l"/>
            <a:r>
              <a:rPr lang="en-US" sz="1200" b="1">
                <a:solidFill>
                  <a:srgbClr val="339933"/>
                </a:solidFill>
                <a:latin typeface="Courier New" pitchFamily="49" charset="0"/>
              </a:rPr>
              <a:t>  Month,</a:t>
            </a:r>
          </a:p>
          <a:p>
            <a:pPr algn="l"/>
            <a:r>
              <a:rPr lang="en-US" sz="1200" b="1">
                <a:solidFill>
                  <a:srgbClr val="339933"/>
                </a:solidFill>
                <a:latin typeface="Courier New" pitchFamily="49" charset="0"/>
              </a:rPr>
              <a:t>  [Customer Number],</a:t>
            </a:r>
          </a:p>
          <a:p>
            <a:pPr algn="l"/>
            <a:r>
              <a:rPr lang="en-US" sz="1200">
                <a:solidFill>
                  <a:srgbClr val="339933"/>
                </a:solidFill>
                <a:latin typeface="Courier New" pitchFamily="49" charset="0"/>
              </a:rPr>
              <a:t>  [Budget Amount]</a:t>
            </a:r>
          </a:p>
          <a:p>
            <a:pPr algn="l"/>
            <a:r>
              <a:rPr lang="en-US" sz="1200" b="1">
                <a:solidFill>
                  <a:schemeClr val="accent2"/>
                </a:solidFill>
                <a:latin typeface="Courier New" pitchFamily="49" charset="0"/>
              </a:rPr>
              <a:t>FROM</a:t>
            </a:r>
            <a:r>
              <a:rPr lang="en-US" sz="1200">
                <a:solidFill>
                  <a:srgbClr val="339933"/>
                </a:solidFill>
                <a:latin typeface="Courier New" pitchFamily="49" charset="0"/>
              </a:rPr>
              <a:t> Budget;</a:t>
            </a:r>
          </a:p>
        </p:txBody>
      </p:sp>
      <p:sp>
        <p:nvSpPr>
          <p:cNvPr id="97293" name="Text Box 13"/>
          <p:cNvSpPr txBox="1">
            <a:spLocks noChangeArrowheads="1"/>
          </p:cNvSpPr>
          <p:nvPr/>
        </p:nvSpPr>
        <p:spPr bwMode="auto">
          <a:xfrm>
            <a:off x="1036638" y="3262313"/>
            <a:ext cx="1725152" cy="461665"/>
          </a:xfrm>
          <a:prstGeom prst="rect">
            <a:avLst/>
          </a:prstGeom>
          <a:noFill/>
          <a:ln w="3175" algn="ctr">
            <a:noFill/>
            <a:miter lim="800000"/>
            <a:headEnd/>
            <a:tailEnd/>
          </a:ln>
        </p:spPr>
        <p:txBody>
          <a:bodyPr wrap="none">
            <a:spAutoFit/>
          </a:bodyPr>
          <a:lstStyle/>
          <a:p>
            <a:pPr eaLnBrk="0" hangingPunct="0"/>
            <a:r>
              <a:rPr lang="en-US" dirty="0" smtClean="0">
                <a:solidFill>
                  <a:schemeClr val="tx2"/>
                </a:solidFill>
                <a:latin typeface="+mj-lt"/>
                <a:cs typeface="ＭＳ Ｐゴシック" pitchFamily="-106" charset="-128"/>
              </a:rPr>
              <a:t>Example 1:</a:t>
            </a:r>
          </a:p>
        </p:txBody>
      </p:sp>
      <p:sp>
        <p:nvSpPr>
          <p:cNvPr id="9" name="Text Placeholder 2"/>
          <p:cNvSpPr txBox="1">
            <a:spLocks/>
          </p:cNvSpPr>
          <p:nvPr/>
        </p:nvSpPr>
        <p:spPr bwMode="auto">
          <a:xfrm>
            <a:off x="1142976" y="5214950"/>
            <a:ext cx="5500694" cy="14287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Times" pitchFamily="-106" charset="0"/>
              <a:buChar char="•"/>
              <a:tabLst/>
              <a:defRPr/>
            </a:pPr>
            <a:r>
              <a:rPr kumimoji="0" lang="en-GB" sz="2000" i="0" u="none" strike="noStrike" kern="0" cap="none" spc="0" normalizeH="0" baseline="0" noProof="0" dirty="0" smtClean="0">
                <a:ln>
                  <a:noFill/>
                </a:ln>
                <a:solidFill>
                  <a:schemeClr val="tx2"/>
                </a:solidFill>
                <a:effectLst/>
                <a:uLnTx/>
                <a:uFillTx/>
                <a:latin typeface="+mn-lt"/>
                <a:ea typeface="ＭＳ Ｐゴシック" pitchFamily="-106" charset="-128"/>
                <a:cs typeface="ＭＳ Ｐゴシック" pitchFamily="-106" charset="-128"/>
              </a:rPr>
              <a:t>In this </a:t>
            </a:r>
            <a:r>
              <a:rPr lang="en-GB" sz="2000" dirty="0" smtClean="0">
                <a:solidFill>
                  <a:schemeClr val="tx2"/>
                </a:solidFill>
                <a:latin typeface="+mj-lt"/>
                <a:cs typeface="ＭＳ Ｐゴシック" pitchFamily="-106" charset="-128"/>
              </a:rPr>
              <a:t>example</a:t>
            </a:r>
            <a:r>
              <a:rPr kumimoji="0" lang="en-GB" sz="2000" i="0" u="none" strike="noStrike" kern="0" cap="none" spc="0" normalizeH="0" baseline="0" noProof="0" dirty="0" smtClean="0">
                <a:ln>
                  <a:noFill/>
                </a:ln>
                <a:solidFill>
                  <a:schemeClr val="tx2"/>
                </a:solidFill>
                <a:effectLst/>
                <a:uLnTx/>
                <a:uFillTx/>
                <a:latin typeface="+mn-lt"/>
                <a:ea typeface="ＭＳ Ｐゴシック" pitchFamily="-106" charset="-128"/>
                <a:cs typeface="ＭＳ Ｐゴシック" pitchFamily="-106" charset="-128"/>
              </a:rPr>
              <a:t>,</a:t>
            </a:r>
            <a:r>
              <a:rPr kumimoji="0" lang="en-GB" sz="2000" i="0" u="none" strike="noStrike" kern="0" cap="none" spc="0" normalizeH="0" noProof="0" dirty="0" smtClean="0">
                <a:ln>
                  <a:noFill/>
                </a:ln>
                <a:solidFill>
                  <a:schemeClr val="tx2"/>
                </a:solidFill>
                <a:effectLst/>
                <a:uLnTx/>
                <a:uFillTx/>
                <a:latin typeface="+mn-lt"/>
                <a:ea typeface="ＭＳ Ｐゴシック" pitchFamily="-106" charset="-128"/>
                <a:cs typeface="ＭＳ Ｐゴシック" pitchFamily="-106" charset="-128"/>
              </a:rPr>
              <a:t> a concatenation of FACT tables would be the preferable solution, although a basic link table solution is also valid.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729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9728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728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729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animBg="1"/>
      <p:bldP spid="97289" grpId="0" animBg="1"/>
      <p:bldP spid="97292" grpId="0" animBg="1"/>
      <p:bldP spid="97293"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14348" y="0"/>
            <a:ext cx="6727825" cy="762000"/>
          </a:xfrm>
        </p:spPr>
        <p:txBody>
          <a:bodyPr/>
          <a:lstStyle/>
          <a:p>
            <a:r>
              <a:rPr lang="en-GB" dirty="0" smtClean="0"/>
              <a:t>When do I use a link table?</a:t>
            </a:r>
          </a:p>
        </p:txBody>
      </p:sp>
      <p:sp>
        <p:nvSpPr>
          <p:cNvPr id="24580" name="Text Box 8"/>
          <p:cNvSpPr txBox="1">
            <a:spLocks noChangeArrowheads="1"/>
          </p:cNvSpPr>
          <p:nvPr/>
        </p:nvSpPr>
        <p:spPr bwMode="auto">
          <a:xfrm>
            <a:off x="1020763" y="1930400"/>
            <a:ext cx="1725152" cy="461665"/>
          </a:xfrm>
          <a:prstGeom prst="rect">
            <a:avLst/>
          </a:prstGeom>
          <a:noFill/>
          <a:ln w="3175" algn="ctr">
            <a:noFill/>
            <a:miter lim="800000"/>
            <a:headEnd/>
            <a:tailEnd/>
          </a:ln>
        </p:spPr>
        <p:txBody>
          <a:bodyPr wrap="none">
            <a:spAutoFit/>
          </a:bodyPr>
          <a:lstStyle/>
          <a:p>
            <a:pPr eaLnBrk="0" hangingPunct="0"/>
            <a:r>
              <a:rPr lang="en-US" dirty="0" smtClean="0">
                <a:solidFill>
                  <a:schemeClr val="tx2"/>
                </a:solidFill>
                <a:latin typeface="+mj-lt"/>
                <a:cs typeface="ＭＳ Ｐゴシック" pitchFamily="-106" charset="-128"/>
              </a:rPr>
              <a:t>Example 2:</a:t>
            </a:r>
          </a:p>
        </p:txBody>
      </p:sp>
      <p:sp>
        <p:nvSpPr>
          <p:cNvPr id="122889" name="Text Box 9"/>
          <p:cNvSpPr txBox="1">
            <a:spLocks noChangeArrowheads="1"/>
          </p:cNvSpPr>
          <p:nvPr/>
        </p:nvSpPr>
        <p:spPr bwMode="auto">
          <a:xfrm>
            <a:off x="1154113" y="2470150"/>
            <a:ext cx="2265362" cy="3198813"/>
          </a:xfrm>
          <a:prstGeom prst="rect">
            <a:avLst/>
          </a:prstGeom>
          <a:noFill/>
          <a:ln w="3175" cap="rnd" algn="ctr">
            <a:solidFill>
              <a:schemeClr val="tx1"/>
            </a:solidFill>
            <a:prstDash val="sysDot"/>
            <a:miter lim="800000"/>
            <a:headEnd/>
            <a:tailEnd/>
          </a:ln>
        </p:spPr>
        <p:txBody>
          <a:bodyPr>
            <a:spAutoFit/>
          </a:bodyPr>
          <a:lstStyle/>
          <a:p>
            <a:pPr algn="l"/>
            <a:r>
              <a:rPr lang="en-US" sz="1200" i="1">
                <a:latin typeface="Courier New" pitchFamily="49" charset="0"/>
              </a:rPr>
              <a:t>Sales:</a:t>
            </a:r>
            <a:endParaRPr lang="en-US" sz="1200">
              <a:latin typeface="Courier New" pitchFamily="49" charset="0"/>
            </a:endParaRPr>
          </a:p>
          <a:p>
            <a:pPr algn="l"/>
            <a:r>
              <a:rPr lang="en-US" sz="1200" b="1">
                <a:solidFill>
                  <a:schemeClr val="accent2"/>
                </a:solidFill>
                <a:latin typeface="Courier New" pitchFamily="49" charset="0"/>
              </a:rPr>
              <a:t>Load</a:t>
            </a:r>
            <a:r>
              <a:rPr lang="en-US" sz="1200">
                <a:solidFill>
                  <a:schemeClr val="accent2"/>
                </a:solidFill>
                <a:latin typeface="Courier New" pitchFamily="49" charset="0"/>
              </a:rPr>
              <a:t> </a:t>
            </a:r>
          </a:p>
          <a:p>
            <a:pPr algn="l"/>
            <a:r>
              <a:rPr lang="en-US" sz="1200" b="1">
                <a:solidFill>
                  <a:srgbClr val="339933"/>
                </a:solidFill>
                <a:latin typeface="Courier New" pitchFamily="49" charset="0"/>
              </a:rPr>
              <a:t>  Year,</a:t>
            </a:r>
          </a:p>
          <a:p>
            <a:pPr algn="l"/>
            <a:r>
              <a:rPr lang="en-US" sz="1200" b="1">
                <a:solidFill>
                  <a:srgbClr val="339933"/>
                </a:solidFill>
                <a:latin typeface="Courier New" pitchFamily="49" charset="0"/>
              </a:rPr>
              <a:t>  Month,</a:t>
            </a:r>
          </a:p>
          <a:p>
            <a:pPr algn="l"/>
            <a:r>
              <a:rPr lang="en-US" sz="1200" b="1">
                <a:solidFill>
                  <a:srgbClr val="339933"/>
                </a:solidFill>
                <a:latin typeface="Courier New" pitchFamily="49" charset="0"/>
              </a:rPr>
              <a:t>  Branch,</a:t>
            </a:r>
          </a:p>
          <a:p>
            <a:pPr algn="l"/>
            <a:r>
              <a:rPr lang="en-US" sz="1200" b="1">
                <a:solidFill>
                  <a:srgbClr val="339933"/>
                </a:solidFill>
                <a:latin typeface="Courier New" pitchFamily="49" charset="0"/>
              </a:rPr>
              <a:t>  [Item Number],</a:t>
            </a:r>
          </a:p>
          <a:p>
            <a:pPr algn="l"/>
            <a:r>
              <a:rPr lang="en-US" sz="1200">
                <a:solidFill>
                  <a:srgbClr val="339933"/>
                </a:solidFill>
                <a:latin typeface="Courier New" pitchFamily="49" charset="0"/>
              </a:rPr>
              <a:t>  [Customer Number],</a:t>
            </a:r>
            <a:endParaRPr lang="en-US" sz="1200" b="1">
              <a:solidFill>
                <a:srgbClr val="339933"/>
              </a:solidFill>
              <a:latin typeface="Courier New" pitchFamily="49" charset="0"/>
            </a:endParaRPr>
          </a:p>
          <a:p>
            <a:pPr algn="l"/>
            <a:r>
              <a:rPr lang="en-US" sz="1200">
                <a:solidFill>
                  <a:srgbClr val="339933"/>
                </a:solidFill>
                <a:latin typeface="Courier New" pitchFamily="49" charset="0"/>
              </a:rPr>
              <a:t>  [Invoice Number],</a:t>
            </a:r>
          </a:p>
          <a:p>
            <a:pPr algn="l"/>
            <a:r>
              <a:rPr lang="en-US" sz="1200">
                <a:solidFill>
                  <a:srgbClr val="339933"/>
                </a:solidFill>
                <a:latin typeface="Courier New" pitchFamily="49" charset="0"/>
              </a:rPr>
              <a:t>  [Order Number],</a:t>
            </a:r>
          </a:p>
          <a:p>
            <a:pPr algn="l"/>
            <a:r>
              <a:rPr lang="en-US" sz="1200">
                <a:solidFill>
                  <a:srgbClr val="339933"/>
                </a:solidFill>
                <a:latin typeface="Courier New" pitchFamily="49" charset="0"/>
              </a:rPr>
              <a:t>  [Salesman Number],</a:t>
            </a:r>
          </a:p>
          <a:p>
            <a:pPr algn="l"/>
            <a:r>
              <a:rPr lang="en-US" sz="1200">
                <a:solidFill>
                  <a:srgbClr val="339933"/>
                </a:solidFill>
                <a:latin typeface="Courier New" pitchFamily="49" charset="0"/>
              </a:rPr>
              <a:t>  [Invoice Date],</a:t>
            </a:r>
          </a:p>
          <a:p>
            <a:pPr algn="l"/>
            <a:r>
              <a:rPr lang="en-US" sz="1200">
                <a:solidFill>
                  <a:srgbClr val="339933"/>
                </a:solidFill>
                <a:latin typeface="Courier New" pitchFamily="49" charset="0"/>
              </a:rPr>
              <a:t>  [Sales Amount],</a:t>
            </a:r>
          </a:p>
          <a:p>
            <a:pPr algn="l"/>
            <a:r>
              <a:rPr lang="en-US" sz="1200">
                <a:solidFill>
                  <a:srgbClr val="339933"/>
                </a:solidFill>
                <a:latin typeface="Courier New" pitchFamily="49" charset="0"/>
              </a:rPr>
              <a:t>  [Sales Qty],</a:t>
            </a:r>
          </a:p>
          <a:p>
            <a:pPr algn="l"/>
            <a:r>
              <a:rPr lang="en-US" sz="1200">
                <a:solidFill>
                  <a:srgbClr val="339933"/>
                </a:solidFill>
                <a:latin typeface="Courier New" pitchFamily="49" charset="0"/>
              </a:rPr>
              <a:t>  [Cost Amount],</a:t>
            </a:r>
          </a:p>
          <a:p>
            <a:pPr algn="l"/>
            <a:r>
              <a:rPr lang="en-US" sz="1200">
                <a:solidFill>
                  <a:srgbClr val="339933"/>
                </a:solidFill>
                <a:latin typeface="Courier New" pitchFamily="49" charset="0"/>
              </a:rPr>
              <a:t>  [Margin Amount],</a:t>
            </a:r>
          </a:p>
          <a:p>
            <a:pPr algn="l"/>
            <a:r>
              <a:rPr lang="en-US" sz="1200">
                <a:solidFill>
                  <a:srgbClr val="339933"/>
                </a:solidFill>
                <a:latin typeface="Courier New" pitchFamily="49" charset="0"/>
              </a:rPr>
              <a:t>  [Unit of Measure]</a:t>
            </a:r>
          </a:p>
          <a:p>
            <a:pPr algn="l"/>
            <a:r>
              <a:rPr lang="en-US" sz="1200" b="1">
                <a:solidFill>
                  <a:schemeClr val="accent2"/>
                </a:solidFill>
                <a:latin typeface="Courier New" pitchFamily="49" charset="0"/>
              </a:rPr>
              <a:t>FROM</a:t>
            </a:r>
            <a:r>
              <a:rPr lang="en-US" sz="1200">
                <a:solidFill>
                  <a:srgbClr val="339933"/>
                </a:solidFill>
                <a:latin typeface="Courier New" pitchFamily="49" charset="0"/>
              </a:rPr>
              <a:t> Sales;</a:t>
            </a:r>
          </a:p>
        </p:txBody>
      </p:sp>
      <p:sp>
        <p:nvSpPr>
          <p:cNvPr id="122890" name="Text Box 10"/>
          <p:cNvSpPr txBox="1">
            <a:spLocks noChangeArrowheads="1"/>
          </p:cNvSpPr>
          <p:nvPr/>
        </p:nvSpPr>
        <p:spPr bwMode="auto">
          <a:xfrm>
            <a:off x="3689350" y="2462213"/>
            <a:ext cx="1881188" cy="1190625"/>
          </a:xfrm>
          <a:prstGeom prst="rect">
            <a:avLst/>
          </a:prstGeom>
          <a:noFill/>
          <a:ln w="3175" cap="rnd" algn="ctr">
            <a:solidFill>
              <a:schemeClr val="tx1"/>
            </a:solidFill>
            <a:prstDash val="sysDot"/>
            <a:miter lim="800000"/>
            <a:headEnd/>
            <a:tailEnd/>
          </a:ln>
        </p:spPr>
        <p:txBody>
          <a:bodyPr>
            <a:spAutoFit/>
          </a:bodyPr>
          <a:lstStyle/>
          <a:p>
            <a:pPr algn="l"/>
            <a:r>
              <a:rPr lang="en-US" sz="1200" i="1">
                <a:latin typeface="Courier New" pitchFamily="49" charset="0"/>
              </a:rPr>
              <a:t>Inventory:</a:t>
            </a:r>
            <a:endParaRPr lang="en-US" sz="1200">
              <a:latin typeface="Courier New" pitchFamily="49" charset="0"/>
            </a:endParaRPr>
          </a:p>
          <a:p>
            <a:pPr algn="l"/>
            <a:r>
              <a:rPr lang="en-US" sz="1200" b="1">
                <a:solidFill>
                  <a:schemeClr val="accent2"/>
                </a:solidFill>
                <a:latin typeface="Courier New" pitchFamily="49" charset="0"/>
              </a:rPr>
              <a:t>Load</a:t>
            </a:r>
            <a:r>
              <a:rPr lang="en-US" sz="1200">
                <a:solidFill>
                  <a:schemeClr val="accent2"/>
                </a:solidFill>
                <a:latin typeface="Courier New" pitchFamily="49" charset="0"/>
              </a:rPr>
              <a:t> </a:t>
            </a:r>
          </a:p>
          <a:p>
            <a:pPr algn="l"/>
            <a:r>
              <a:rPr lang="en-US" sz="1200" b="1">
                <a:solidFill>
                  <a:srgbClr val="339933"/>
                </a:solidFill>
                <a:latin typeface="Courier New" pitchFamily="49" charset="0"/>
              </a:rPr>
              <a:t>  Branch,</a:t>
            </a:r>
          </a:p>
          <a:p>
            <a:pPr algn="l"/>
            <a:r>
              <a:rPr lang="en-US" sz="1200" b="1">
                <a:solidFill>
                  <a:srgbClr val="339933"/>
                </a:solidFill>
                <a:latin typeface="Courier New" pitchFamily="49" charset="0"/>
              </a:rPr>
              <a:t>  [Item Number],</a:t>
            </a:r>
          </a:p>
          <a:p>
            <a:pPr algn="l"/>
            <a:r>
              <a:rPr lang="en-US" sz="1200">
                <a:solidFill>
                  <a:srgbClr val="339933"/>
                </a:solidFill>
                <a:latin typeface="Courier New" pitchFamily="49" charset="0"/>
              </a:rPr>
              <a:t>  [On Hand Qty]</a:t>
            </a:r>
          </a:p>
          <a:p>
            <a:pPr algn="l"/>
            <a:r>
              <a:rPr lang="en-US" sz="1200" b="1">
                <a:solidFill>
                  <a:schemeClr val="accent2"/>
                </a:solidFill>
                <a:latin typeface="Courier New" pitchFamily="49" charset="0"/>
              </a:rPr>
              <a:t>FROM</a:t>
            </a:r>
            <a:r>
              <a:rPr lang="en-US" sz="1200">
                <a:solidFill>
                  <a:srgbClr val="339933"/>
                </a:solidFill>
                <a:latin typeface="Courier New" pitchFamily="49" charset="0"/>
              </a:rPr>
              <a:t> Inventory;</a:t>
            </a:r>
          </a:p>
        </p:txBody>
      </p:sp>
      <p:sp>
        <p:nvSpPr>
          <p:cNvPr id="122891" name="Text Box 11"/>
          <p:cNvSpPr txBox="1">
            <a:spLocks noChangeArrowheads="1"/>
          </p:cNvSpPr>
          <p:nvPr/>
        </p:nvSpPr>
        <p:spPr bwMode="auto">
          <a:xfrm>
            <a:off x="5878513" y="2443163"/>
            <a:ext cx="1882775" cy="2103437"/>
          </a:xfrm>
          <a:prstGeom prst="rect">
            <a:avLst/>
          </a:prstGeom>
          <a:noFill/>
          <a:ln w="3175" cap="rnd" algn="ctr">
            <a:solidFill>
              <a:schemeClr val="tx1"/>
            </a:solidFill>
            <a:prstDash val="sysDot"/>
            <a:miter lim="800000"/>
            <a:headEnd/>
            <a:tailEnd/>
          </a:ln>
        </p:spPr>
        <p:txBody>
          <a:bodyPr>
            <a:spAutoFit/>
          </a:bodyPr>
          <a:lstStyle/>
          <a:p>
            <a:pPr algn="l"/>
            <a:r>
              <a:rPr lang="en-US" sz="1200" i="1">
                <a:latin typeface="Courier New" pitchFamily="49" charset="0"/>
              </a:rPr>
              <a:t>Purchasing:</a:t>
            </a:r>
            <a:endParaRPr lang="en-US" sz="1200">
              <a:latin typeface="Courier New" pitchFamily="49" charset="0"/>
            </a:endParaRPr>
          </a:p>
          <a:p>
            <a:pPr algn="l"/>
            <a:r>
              <a:rPr lang="en-US" sz="1200" b="1">
                <a:solidFill>
                  <a:schemeClr val="accent2"/>
                </a:solidFill>
                <a:latin typeface="Courier New" pitchFamily="49" charset="0"/>
              </a:rPr>
              <a:t>Load</a:t>
            </a:r>
            <a:r>
              <a:rPr lang="en-US" sz="1200">
                <a:solidFill>
                  <a:schemeClr val="accent2"/>
                </a:solidFill>
                <a:latin typeface="Courier New" pitchFamily="49" charset="0"/>
              </a:rPr>
              <a:t> </a:t>
            </a:r>
          </a:p>
          <a:p>
            <a:pPr algn="l"/>
            <a:r>
              <a:rPr lang="en-US" sz="1200" b="1">
                <a:solidFill>
                  <a:srgbClr val="339933"/>
                </a:solidFill>
                <a:latin typeface="Courier New" pitchFamily="49" charset="0"/>
              </a:rPr>
              <a:t>  Year,</a:t>
            </a:r>
          </a:p>
          <a:p>
            <a:pPr algn="l"/>
            <a:r>
              <a:rPr lang="en-US" sz="1200" b="1">
                <a:solidFill>
                  <a:srgbClr val="339933"/>
                </a:solidFill>
                <a:latin typeface="Courier New" pitchFamily="49" charset="0"/>
              </a:rPr>
              <a:t>  Month,</a:t>
            </a:r>
          </a:p>
          <a:p>
            <a:pPr algn="l"/>
            <a:r>
              <a:rPr lang="en-US" sz="1200" b="1">
                <a:solidFill>
                  <a:srgbClr val="339933"/>
                </a:solidFill>
                <a:latin typeface="Courier New" pitchFamily="49" charset="0"/>
              </a:rPr>
              <a:t>  Branch,</a:t>
            </a:r>
          </a:p>
          <a:p>
            <a:pPr algn="l"/>
            <a:r>
              <a:rPr lang="en-US" sz="1200" b="1">
                <a:solidFill>
                  <a:srgbClr val="339933"/>
                </a:solidFill>
                <a:latin typeface="Courier New" pitchFamily="49" charset="0"/>
              </a:rPr>
              <a:t>  [Item Number],</a:t>
            </a:r>
          </a:p>
          <a:p>
            <a:pPr algn="l"/>
            <a:r>
              <a:rPr lang="en-US" sz="1200">
                <a:solidFill>
                  <a:srgbClr val="339933"/>
                </a:solidFill>
                <a:latin typeface="Courier New" pitchFamily="49" charset="0"/>
              </a:rPr>
              <a:t>  [PO Number],</a:t>
            </a:r>
          </a:p>
          <a:p>
            <a:pPr algn="l"/>
            <a:r>
              <a:rPr lang="en-US" sz="1200">
                <a:solidFill>
                  <a:srgbClr val="339933"/>
                </a:solidFill>
                <a:latin typeface="Courier New" pitchFamily="49" charset="0"/>
              </a:rPr>
              <a:t>  [Req Delv Date],</a:t>
            </a:r>
          </a:p>
          <a:p>
            <a:pPr algn="l"/>
            <a:r>
              <a:rPr lang="en-US" sz="1200">
                <a:solidFill>
                  <a:srgbClr val="339933"/>
                </a:solidFill>
                <a:latin typeface="Courier New" pitchFamily="49" charset="0"/>
              </a:rPr>
              <a:t>  [PO Amount],</a:t>
            </a:r>
          </a:p>
          <a:p>
            <a:pPr algn="l"/>
            <a:r>
              <a:rPr lang="en-US" sz="1200">
                <a:solidFill>
                  <a:srgbClr val="339933"/>
                </a:solidFill>
                <a:latin typeface="Courier New" pitchFamily="49" charset="0"/>
              </a:rPr>
              <a:t>  [Ordered Qty]</a:t>
            </a:r>
          </a:p>
          <a:p>
            <a:pPr algn="l"/>
            <a:r>
              <a:rPr lang="en-US" sz="1200" b="1">
                <a:solidFill>
                  <a:schemeClr val="accent2"/>
                </a:solidFill>
                <a:latin typeface="Courier New" pitchFamily="49" charset="0"/>
              </a:rPr>
              <a:t>FROM</a:t>
            </a:r>
            <a:r>
              <a:rPr lang="en-US" sz="1200">
                <a:solidFill>
                  <a:srgbClr val="339933"/>
                </a:solidFill>
                <a:latin typeface="Courier New" pitchFamily="49" charset="0"/>
              </a:rPr>
              <a:t> Purchasing;</a:t>
            </a:r>
          </a:p>
        </p:txBody>
      </p:sp>
      <p:sp>
        <p:nvSpPr>
          <p:cNvPr id="8" name="TextBox 7"/>
          <p:cNvSpPr txBox="1"/>
          <p:nvPr/>
        </p:nvSpPr>
        <p:spPr>
          <a:xfrm>
            <a:off x="500034" y="5929330"/>
            <a:ext cx="6858048" cy="400110"/>
          </a:xfrm>
          <a:prstGeom prst="rect">
            <a:avLst/>
          </a:prstGeom>
          <a:noFill/>
        </p:spPr>
        <p:txBody>
          <a:bodyPr wrap="square" rtlCol="0">
            <a:spAutoFit/>
          </a:bodyPr>
          <a:lstStyle/>
          <a:p>
            <a:r>
              <a:rPr lang="en-GB" sz="2000" b="1" dirty="0" smtClean="0">
                <a:solidFill>
                  <a:srgbClr val="FF0000"/>
                </a:solidFill>
                <a:latin typeface="+mn-lt"/>
                <a:cs typeface="ＭＳ Ｐゴシック" pitchFamily="-106" charset="-128"/>
              </a:rPr>
              <a:t>Most of the fields from each FACT table are not shared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288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289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22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9" grpId="0" animBg="1"/>
      <p:bldP spid="122890" grpId="0" animBg="1"/>
      <p:bldP spid="12289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1472" y="0"/>
            <a:ext cx="7916862" cy="900113"/>
          </a:xfrm>
        </p:spPr>
        <p:txBody>
          <a:bodyPr/>
          <a:lstStyle/>
          <a:p>
            <a:r>
              <a:rPr lang="en-GB" dirty="0" smtClean="0"/>
              <a:t>How do I create a link table?</a:t>
            </a:r>
          </a:p>
        </p:txBody>
      </p:sp>
      <p:sp>
        <p:nvSpPr>
          <p:cNvPr id="79878" name="Rectangle 6"/>
          <p:cNvSpPr>
            <a:spLocks noGrp="1" noChangeArrowheads="1"/>
          </p:cNvSpPr>
          <p:nvPr>
            <p:ph type="body" idx="1"/>
          </p:nvPr>
        </p:nvSpPr>
        <p:spPr>
          <a:xfrm>
            <a:off x="714348" y="1500174"/>
            <a:ext cx="7948612" cy="4186237"/>
          </a:xfrm>
          <a:noFill/>
        </p:spPr>
        <p:txBody>
          <a:bodyPr/>
          <a:lstStyle/>
          <a:p>
            <a:pPr marL="419100" indent="-419100">
              <a:lnSpc>
                <a:spcPct val="90000"/>
              </a:lnSpc>
              <a:spcBef>
                <a:spcPct val="0"/>
              </a:spcBef>
              <a:buFontTx/>
              <a:buAutoNum type="arabicPeriod"/>
            </a:pPr>
            <a:r>
              <a:rPr lang="en-GB" sz="2000" dirty="0" smtClean="0">
                <a:latin typeface="+mj-lt"/>
              </a:rPr>
              <a:t>Create a key field with the common fields</a:t>
            </a:r>
          </a:p>
          <a:p>
            <a:pPr marL="419100" indent="-419100">
              <a:lnSpc>
                <a:spcPct val="90000"/>
              </a:lnSpc>
              <a:spcBef>
                <a:spcPct val="0"/>
              </a:spcBef>
              <a:buFontTx/>
              <a:buAutoNum type="arabicPeriod"/>
            </a:pPr>
            <a:endParaRPr lang="en-GB" sz="2000" dirty="0" smtClean="0">
              <a:latin typeface="+mj-lt"/>
            </a:endParaRPr>
          </a:p>
          <a:p>
            <a:pPr marL="419100" indent="-419100">
              <a:lnSpc>
                <a:spcPct val="90000"/>
              </a:lnSpc>
              <a:spcBef>
                <a:spcPct val="0"/>
              </a:spcBef>
              <a:buFontTx/>
              <a:buAutoNum type="arabicPeriod"/>
            </a:pPr>
            <a:r>
              <a:rPr lang="en-GB" sz="2000" dirty="0" smtClean="0">
                <a:latin typeface="+mj-lt"/>
              </a:rPr>
              <a:t>Load all other fields with the key field from #1</a:t>
            </a:r>
          </a:p>
          <a:p>
            <a:pPr marL="419100" indent="-419100">
              <a:lnSpc>
                <a:spcPct val="90000"/>
              </a:lnSpc>
              <a:spcBef>
                <a:spcPct val="0"/>
              </a:spcBef>
              <a:buFontTx/>
              <a:buAutoNum type="arabicPeriod"/>
            </a:pPr>
            <a:endParaRPr lang="en-GB" sz="2000" dirty="0" smtClean="0">
              <a:latin typeface="+mj-lt"/>
            </a:endParaRPr>
          </a:p>
          <a:p>
            <a:pPr marL="419100" indent="-419100">
              <a:lnSpc>
                <a:spcPct val="90000"/>
              </a:lnSpc>
              <a:spcBef>
                <a:spcPct val="0"/>
              </a:spcBef>
              <a:buFontTx/>
              <a:buAutoNum type="arabicPeriod"/>
            </a:pPr>
            <a:r>
              <a:rPr lang="en-GB" sz="2000" dirty="0" smtClean="0">
                <a:latin typeface="+mj-lt"/>
              </a:rPr>
              <a:t>Create a new table with the same key (link key) and the common fields separately </a:t>
            </a:r>
            <a:r>
              <a:rPr lang="en-GB" sz="2000" dirty="0" smtClean="0">
                <a:latin typeface="+mj-lt"/>
                <a:sym typeface="Wingdings" pitchFamily="2" charset="2"/>
              </a:rPr>
              <a:t></a:t>
            </a:r>
            <a:r>
              <a:rPr lang="en-GB" sz="2000" dirty="0" smtClean="0">
                <a:latin typeface="+mj-lt"/>
              </a:rPr>
              <a:t> Use DISTINCT</a:t>
            </a:r>
          </a:p>
          <a:p>
            <a:pPr marL="419100" indent="-419100">
              <a:lnSpc>
                <a:spcPct val="90000"/>
              </a:lnSpc>
              <a:spcBef>
                <a:spcPct val="0"/>
              </a:spcBef>
              <a:buFontTx/>
              <a:buAutoNum type="arabicPeriod"/>
            </a:pPr>
            <a:endParaRPr lang="en-GB" sz="2000" dirty="0" smtClean="0">
              <a:latin typeface="+mj-lt"/>
            </a:endParaRPr>
          </a:p>
          <a:p>
            <a:pPr marL="419100" indent="-419100">
              <a:lnSpc>
                <a:spcPct val="90000"/>
              </a:lnSpc>
              <a:spcBef>
                <a:spcPct val="0"/>
              </a:spcBef>
              <a:buFontTx/>
              <a:buAutoNum type="arabicPeriod"/>
            </a:pPr>
            <a:r>
              <a:rPr lang="en-GB" sz="2000" dirty="0" smtClean="0">
                <a:latin typeface="+mj-lt"/>
              </a:rPr>
              <a:t>Repeat above for other tables</a:t>
            </a:r>
          </a:p>
          <a:p>
            <a:pPr marL="419100" indent="-419100">
              <a:lnSpc>
                <a:spcPct val="90000"/>
              </a:lnSpc>
              <a:spcBef>
                <a:spcPct val="0"/>
              </a:spcBef>
              <a:buFontTx/>
              <a:buAutoNum type="arabicPeriod"/>
            </a:pPr>
            <a:endParaRPr lang="en-GB" sz="2000" dirty="0" smtClean="0">
              <a:latin typeface="+mj-lt"/>
            </a:endParaRPr>
          </a:p>
          <a:p>
            <a:pPr marL="419100" indent="-419100">
              <a:lnSpc>
                <a:spcPct val="90000"/>
              </a:lnSpc>
              <a:spcBef>
                <a:spcPct val="0"/>
              </a:spcBef>
              <a:buFontTx/>
              <a:buAutoNum type="arabicPeriod"/>
            </a:pPr>
            <a:r>
              <a:rPr lang="en-GB" sz="2000" dirty="0" smtClean="0">
                <a:latin typeface="+mj-lt"/>
              </a:rPr>
              <a:t>If all the tables do not share the exact same fields, create separate keys for each table in the link table</a:t>
            </a:r>
          </a:p>
          <a:p>
            <a:pPr marL="419100" indent="-419100" eaLnBrk="1" hangingPunct="1">
              <a:lnSpc>
                <a:spcPct val="90000"/>
              </a:lnSpc>
              <a:buFontTx/>
              <a:buNone/>
            </a:pPr>
            <a:endParaRPr lang="en-GB" sz="2000" b="1" dirty="0" smtClean="0">
              <a:latin typeface="Georgia" pitchFamily="18" charset="0"/>
            </a:endParaRPr>
          </a:p>
          <a:p>
            <a:pPr marL="419100" indent="-419100" eaLnBrk="1" hangingPunct="1">
              <a:lnSpc>
                <a:spcPct val="90000"/>
              </a:lnSpc>
              <a:buFontTx/>
              <a:buAutoNum type="arabicPeriod"/>
            </a:pPr>
            <a:endParaRPr lang="en-GB" sz="2000" b="1" dirty="0" smtClean="0">
              <a:latin typeface="Georgia" pitchFamily="18" charset="0"/>
            </a:endParaRPr>
          </a:p>
          <a:p>
            <a:pPr marL="419100" indent="-419100" eaLnBrk="1" hangingPunct="1">
              <a:lnSpc>
                <a:spcPct val="90000"/>
              </a:lnSpc>
              <a:buFontTx/>
              <a:buAutoNum type="arabicPeriod"/>
            </a:pPr>
            <a:endParaRPr lang="en-GB" sz="2000" b="1" dirty="0" smtClean="0">
              <a:latin typeface="Georgia" pitchFamily="18" charset="0"/>
            </a:endParaRPr>
          </a:p>
        </p:txBody>
      </p:sp>
      <p:grpSp>
        <p:nvGrpSpPr>
          <p:cNvPr id="2" name="Group 11"/>
          <p:cNvGrpSpPr>
            <a:grpSpLocks/>
          </p:cNvGrpSpPr>
          <p:nvPr/>
        </p:nvGrpSpPr>
        <p:grpSpPr bwMode="auto">
          <a:xfrm>
            <a:off x="5286380" y="2928932"/>
            <a:ext cx="1971675" cy="962024"/>
            <a:chOff x="3869" y="2160"/>
            <a:chExt cx="1242" cy="606"/>
          </a:xfrm>
        </p:grpSpPr>
        <p:sp>
          <p:nvSpPr>
            <p:cNvPr id="29702" name="Text Box 7"/>
            <p:cNvSpPr txBox="1">
              <a:spLocks noChangeArrowheads="1"/>
            </p:cNvSpPr>
            <p:nvPr/>
          </p:nvSpPr>
          <p:spPr bwMode="auto">
            <a:xfrm>
              <a:off x="3869" y="2475"/>
              <a:ext cx="1242" cy="291"/>
            </a:xfrm>
            <a:prstGeom prst="rect">
              <a:avLst/>
            </a:prstGeom>
            <a:noFill/>
            <a:ln w="3175" algn="ctr">
              <a:solidFill>
                <a:srgbClr val="CC0000"/>
              </a:solidFill>
              <a:miter lim="800000"/>
              <a:headEnd/>
              <a:tailEnd/>
            </a:ln>
          </p:spPr>
          <p:txBody>
            <a:bodyPr wrap="none">
              <a:spAutoFit/>
            </a:bodyPr>
            <a:lstStyle/>
            <a:p>
              <a:r>
                <a:rPr lang="en-US" b="1" dirty="0">
                  <a:solidFill>
                    <a:srgbClr val="CC0000"/>
                  </a:solidFill>
                  <a:latin typeface="+mn-lt"/>
                </a:rPr>
                <a:t>Link Table !!</a:t>
              </a:r>
            </a:p>
          </p:txBody>
        </p:sp>
        <p:sp>
          <p:nvSpPr>
            <p:cNvPr id="29703" name="Line 8"/>
            <p:cNvSpPr>
              <a:spLocks noChangeShapeType="1"/>
            </p:cNvSpPr>
            <p:nvPr/>
          </p:nvSpPr>
          <p:spPr bwMode="auto">
            <a:xfrm flipH="1" flipV="1">
              <a:off x="4533" y="2160"/>
              <a:ext cx="16" cy="315"/>
            </a:xfrm>
            <a:prstGeom prst="line">
              <a:avLst/>
            </a:prstGeom>
            <a:noFill/>
            <a:ln w="38100">
              <a:solidFill>
                <a:srgbClr val="CC0000"/>
              </a:solidFill>
              <a:round/>
              <a:headEnd/>
              <a:tailEnd type="arrow" w="lg" len="lg"/>
            </a:ln>
          </p:spPr>
          <p:txBody>
            <a:bodyPr wrap="none" anchor="ctr"/>
            <a:lstStyle/>
            <a:p>
              <a:endParaRPr lang="en-GB"/>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8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42910" y="0"/>
            <a:ext cx="7916862" cy="900113"/>
          </a:xfrm>
        </p:spPr>
        <p:txBody>
          <a:bodyPr/>
          <a:lstStyle/>
          <a:p>
            <a:r>
              <a:rPr lang="en-GB" dirty="0" smtClean="0"/>
              <a:t>How do I create a link table?</a:t>
            </a:r>
          </a:p>
        </p:txBody>
      </p:sp>
      <p:sp>
        <p:nvSpPr>
          <p:cNvPr id="104451" name="Rectangle 3"/>
          <p:cNvSpPr>
            <a:spLocks noGrp="1" noChangeArrowheads="1"/>
          </p:cNvSpPr>
          <p:nvPr>
            <p:ph type="body" idx="1"/>
          </p:nvPr>
        </p:nvSpPr>
        <p:spPr>
          <a:xfrm>
            <a:off x="642910" y="1214422"/>
            <a:ext cx="6551612" cy="714380"/>
          </a:xfrm>
        </p:spPr>
        <p:txBody>
          <a:bodyPr/>
          <a:lstStyle/>
          <a:p>
            <a:pPr marL="419100" indent="-419100">
              <a:spcBef>
                <a:spcPct val="0"/>
              </a:spcBef>
              <a:buFontTx/>
              <a:buAutoNum type="arabicPeriod"/>
            </a:pPr>
            <a:r>
              <a:rPr lang="en-GB" sz="2400" dirty="0" smtClean="0">
                <a:latin typeface="+mj-lt"/>
              </a:rPr>
              <a:t>Create a key field with the common fields</a:t>
            </a:r>
          </a:p>
          <a:p>
            <a:pPr marL="419100" indent="-419100">
              <a:spcBef>
                <a:spcPct val="0"/>
              </a:spcBef>
              <a:buFontTx/>
              <a:buAutoNum type="arabicPeriod"/>
            </a:pPr>
            <a:r>
              <a:rPr lang="en-GB" sz="2400" dirty="0" smtClean="0">
                <a:latin typeface="+mj-lt"/>
              </a:rPr>
              <a:t>Load all other fields</a:t>
            </a:r>
          </a:p>
          <a:p>
            <a:pPr marL="419100" indent="-419100" eaLnBrk="1" hangingPunct="1">
              <a:buFontTx/>
              <a:buAutoNum type="arabicPeriod"/>
            </a:pPr>
            <a:endParaRPr lang="en-GB" sz="2000" b="1" dirty="0" smtClean="0">
              <a:latin typeface="Georgia" pitchFamily="18" charset="0"/>
            </a:endParaRPr>
          </a:p>
        </p:txBody>
      </p:sp>
      <p:sp>
        <p:nvSpPr>
          <p:cNvPr id="104453" name="Text Box 5"/>
          <p:cNvSpPr txBox="1">
            <a:spLocks noChangeArrowheads="1"/>
          </p:cNvSpPr>
          <p:nvPr/>
        </p:nvSpPr>
        <p:spPr bwMode="auto">
          <a:xfrm>
            <a:off x="928662" y="2357430"/>
            <a:ext cx="6759575" cy="3381375"/>
          </a:xfrm>
          <a:prstGeom prst="rect">
            <a:avLst/>
          </a:prstGeom>
          <a:noFill/>
          <a:ln w="3175" cap="rnd" algn="ctr">
            <a:solidFill>
              <a:schemeClr val="tx1"/>
            </a:solidFill>
            <a:prstDash val="sysDot"/>
            <a:miter lim="800000"/>
            <a:headEnd/>
            <a:tailEnd/>
          </a:ln>
        </p:spPr>
        <p:txBody>
          <a:bodyPr>
            <a:spAutoFit/>
          </a:bodyPr>
          <a:lstStyle/>
          <a:p>
            <a:pPr algn="l"/>
            <a:r>
              <a:rPr lang="en-US" sz="1200" i="1" dirty="0">
                <a:latin typeface="Courier New" pitchFamily="49" charset="0"/>
              </a:rPr>
              <a:t>Sales:</a:t>
            </a:r>
            <a:endParaRPr lang="en-US" sz="1200" dirty="0">
              <a:latin typeface="Courier New" pitchFamily="49" charset="0"/>
            </a:endParaRPr>
          </a:p>
          <a:p>
            <a:pPr algn="l"/>
            <a:r>
              <a:rPr lang="en-US" sz="1200" b="1" dirty="0">
                <a:solidFill>
                  <a:schemeClr val="accent2"/>
                </a:solidFill>
                <a:latin typeface="Courier New" pitchFamily="49" charset="0"/>
              </a:rPr>
              <a:t>Load</a:t>
            </a:r>
            <a:r>
              <a:rPr lang="en-US" sz="1200" dirty="0">
                <a:solidFill>
                  <a:schemeClr val="accent2"/>
                </a:solidFill>
                <a:latin typeface="Courier New" pitchFamily="49" charset="0"/>
              </a:rPr>
              <a:t> </a:t>
            </a:r>
          </a:p>
          <a:p>
            <a:pPr algn="l"/>
            <a:r>
              <a:rPr lang="en-US" sz="1200" dirty="0">
                <a:solidFill>
                  <a:srgbClr val="339933"/>
                </a:solidFill>
                <a:latin typeface="Courier New" pitchFamily="49" charset="0"/>
              </a:rPr>
              <a:t>  Year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Month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Branch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[Item Number] </a:t>
            </a:r>
            <a:r>
              <a:rPr lang="en-US" sz="1200" b="1" dirty="0">
                <a:solidFill>
                  <a:schemeClr val="accent2"/>
                </a:solidFill>
                <a:latin typeface="Courier New" pitchFamily="49" charset="0"/>
              </a:rPr>
              <a:t>as</a:t>
            </a:r>
            <a:r>
              <a:rPr lang="en-US" sz="1200" dirty="0">
                <a:solidFill>
                  <a:srgbClr val="339933"/>
                </a:solidFill>
                <a:latin typeface="Courier New" pitchFamily="49" charset="0"/>
              </a:rPr>
              <a:t> Key,</a:t>
            </a:r>
          </a:p>
          <a:p>
            <a:pPr algn="l"/>
            <a:r>
              <a:rPr lang="en-US" sz="1200" dirty="0">
                <a:solidFill>
                  <a:schemeClr val="folHlink"/>
                </a:solidFill>
                <a:latin typeface="Courier New" pitchFamily="49" charset="0"/>
              </a:rPr>
              <a:t>  Year,</a:t>
            </a:r>
          </a:p>
          <a:p>
            <a:pPr algn="l"/>
            <a:r>
              <a:rPr lang="en-US" sz="1200" dirty="0">
                <a:solidFill>
                  <a:schemeClr val="folHlink"/>
                </a:solidFill>
                <a:latin typeface="Courier New" pitchFamily="49" charset="0"/>
              </a:rPr>
              <a:t>  Month,</a:t>
            </a:r>
          </a:p>
          <a:p>
            <a:pPr algn="l"/>
            <a:r>
              <a:rPr lang="en-US" sz="1200" dirty="0">
                <a:solidFill>
                  <a:schemeClr val="folHlink"/>
                </a:solidFill>
                <a:latin typeface="Courier New" pitchFamily="49" charset="0"/>
              </a:rPr>
              <a:t>  [Branch],</a:t>
            </a:r>
          </a:p>
          <a:p>
            <a:pPr algn="l"/>
            <a:r>
              <a:rPr lang="en-US" sz="1200" dirty="0">
                <a:solidFill>
                  <a:schemeClr val="folHlink"/>
                </a:solidFill>
                <a:latin typeface="Courier New" pitchFamily="49" charset="0"/>
              </a:rPr>
              <a:t>  [Item Number],</a:t>
            </a:r>
          </a:p>
          <a:p>
            <a:pPr algn="l"/>
            <a:r>
              <a:rPr lang="en-US" sz="1200" dirty="0">
                <a:solidFill>
                  <a:srgbClr val="339933"/>
                </a:solidFill>
                <a:latin typeface="Courier New" pitchFamily="49" charset="0"/>
              </a:rPr>
              <a:t>  [Customer Number],</a:t>
            </a:r>
            <a:endParaRPr lang="en-US" sz="1200" b="1" dirty="0">
              <a:solidFill>
                <a:srgbClr val="339933"/>
              </a:solidFill>
              <a:latin typeface="Courier New" pitchFamily="49" charset="0"/>
            </a:endParaRPr>
          </a:p>
          <a:p>
            <a:pPr algn="l"/>
            <a:r>
              <a:rPr lang="en-US" sz="1200" dirty="0">
                <a:solidFill>
                  <a:srgbClr val="339933"/>
                </a:solidFill>
                <a:latin typeface="Courier New" pitchFamily="49" charset="0"/>
              </a:rPr>
              <a:t>  [Invoice Number],</a:t>
            </a:r>
          </a:p>
          <a:p>
            <a:pPr algn="l"/>
            <a:r>
              <a:rPr lang="en-US" sz="1200" dirty="0">
                <a:solidFill>
                  <a:srgbClr val="339933"/>
                </a:solidFill>
                <a:latin typeface="Courier New" pitchFamily="49" charset="0"/>
              </a:rPr>
              <a:t>  [Order Number],</a:t>
            </a:r>
          </a:p>
          <a:p>
            <a:pPr algn="l"/>
            <a:r>
              <a:rPr lang="en-US" sz="1200" dirty="0">
                <a:solidFill>
                  <a:srgbClr val="339933"/>
                </a:solidFill>
                <a:latin typeface="Courier New" pitchFamily="49" charset="0"/>
              </a:rPr>
              <a:t>  [Salesman Number],</a:t>
            </a:r>
          </a:p>
          <a:p>
            <a:pPr algn="l"/>
            <a:r>
              <a:rPr lang="en-US" sz="1200" dirty="0">
                <a:solidFill>
                  <a:srgbClr val="339933"/>
                </a:solidFill>
                <a:latin typeface="Courier New" pitchFamily="49" charset="0"/>
              </a:rPr>
              <a:t>  [Invoice Date],</a:t>
            </a:r>
          </a:p>
          <a:p>
            <a:pPr algn="l"/>
            <a:r>
              <a:rPr lang="en-US" sz="1200" dirty="0">
                <a:solidFill>
                  <a:srgbClr val="339933"/>
                </a:solidFill>
                <a:latin typeface="Courier New" pitchFamily="49" charset="0"/>
              </a:rPr>
              <a:t>  [Sales Amount],</a:t>
            </a:r>
          </a:p>
          <a:p>
            <a:pPr algn="l"/>
            <a:r>
              <a:rPr lang="en-US" sz="1200" dirty="0">
                <a:solidFill>
                  <a:srgbClr val="339933"/>
                </a:solidFill>
                <a:latin typeface="Courier New" pitchFamily="49" charset="0"/>
              </a:rPr>
              <a:t>  [Sales Qty],</a:t>
            </a:r>
          </a:p>
          <a:p>
            <a:pPr algn="l"/>
            <a:r>
              <a:rPr lang="en-US" sz="1200" dirty="0">
                <a:solidFill>
                  <a:srgbClr val="339933"/>
                </a:solidFill>
                <a:latin typeface="Courier New" pitchFamily="49" charset="0"/>
              </a:rPr>
              <a:t>  [Cost Amount],</a:t>
            </a:r>
          </a:p>
          <a:p>
            <a:pPr algn="l"/>
            <a:r>
              <a:rPr lang="en-US" sz="1200" dirty="0">
                <a:solidFill>
                  <a:srgbClr val="339933"/>
                </a:solidFill>
                <a:latin typeface="Courier New" pitchFamily="49" charset="0"/>
              </a:rPr>
              <a:t>  [Margin Amount],</a:t>
            </a:r>
          </a:p>
          <a:p>
            <a:pPr algn="l"/>
            <a:r>
              <a:rPr lang="en-US" sz="1200" dirty="0">
                <a:solidFill>
                  <a:srgbClr val="339933"/>
                </a:solidFill>
                <a:latin typeface="Courier New" pitchFamily="49" charset="0"/>
              </a:rPr>
              <a:t>  [Unit of Measure]</a:t>
            </a:r>
          </a:p>
          <a:p>
            <a:pPr algn="l"/>
            <a:r>
              <a:rPr lang="en-US" sz="1200" b="1" dirty="0">
                <a:solidFill>
                  <a:schemeClr val="accent2"/>
                </a:solidFill>
                <a:latin typeface="Courier New" pitchFamily="49" charset="0"/>
              </a:rPr>
              <a:t>FROM</a:t>
            </a:r>
            <a:r>
              <a:rPr lang="en-US" sz="1200" dirty="0">
                <a:solidFill>
                  <a:srgbClr val="339933"/>
                </a:solidFill>
                <a:latin typeface="Courier New" pitchFamily="49" charset="0"/>
              </a:rPr>
              <a:t> Sales;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3">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5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45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45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453">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500"/>
                                  </p:stCondLst>
                                  <p:childTnLst>
                                    <p:set>
                                      <p:cBhvr>
                                        <p:cTn id="21" dur="1" fill="hold">
                                          <p:stCondLst>
                                            <p:cond delay="0"/>
                                          </p:stCondLst>
                                        </p:cTn>
                                        <p:tgtEl>
                                          <p:spTgt spid="104453">
                                            <p:txEl>
                                              <p:pRg st="3" end="3"/>
                                            </p:txEl>
                                          </p:spTgt>
                                        </p:tgtEl>
                                        <p:attrNameLst>
                                          <p:attrName>style.visibility</p:attrName>
                                        </p:attrNameLst>
                                      </p:cBhvr>
                                      <p:to>
                                        <p:strVal val="visible"/>
                                      </p:to>
                                    </p:set>
                                  </p:childTnLst>
                                </p:cTn>
                              </p:par>
                              <p:par>
                                <p:cTn id="22" presetID="1" presetClass="entr" presetSubtype="0" fill="hold" nodeType="withEffect">
                                  <p:stCondLst>
                                    <p:cond delay="500"/>
                                  </p:stCondLst>
                                  <p:childTnLst>
                                    <p:set>
                                      <p:cBhvr>
                                        <p:cTn id="23" dur="1" fill="hold">
                                          <p:stCondLst>
                                            <p:cond delay="0"/>
                                          </p:stCondLst>
                                        </p:cTn>
                                        <p:tgtEl>
                                          <p:spTgt spid="104453">
                                            <p:txEl>
                                              <p:pRg st="4" end="4"/>
                                            </p:txEl>
                                          </p:spTgt>
                                        </p:tgtEl>
                                        <p:attrNameLst>
                                          <p:attrName>style.visibility</p:attrName>
                                        </p:attrNameLst>
                                      </p:cBhvr>
                                      <p:to>
                                        <p:strVal val="visible"/>
                                      </p:to>
                                    </p:set>
                                  </p:childTnLst>
                                </p:cTn>
                              </p:par>
                              <p:par>
                                <p:cTn id="24" presetID="1" presetClass="entr" presetSubtype="0" fill="hold" nodeType="withEffect">
                                  <p:stCondLst>
                                    <p:cond delay="500"/>
                                  </p:stCondLst>
                                  <p:childTnLst>
                                    <p:set>
                                      <p:cBhvr>
                                        <p:cTn id="25" dur="1" fill="hold">
                                          <p:stCondLst>
                                            <p:cond delay="0"/>
                                          </p:stCondLst>
                                        </p:cTn>
                                        <p:tgtEl>
                                          <p:spTgt spid="104453">
                                            <p:txEl>
                                              <p:pRg st="5" end="5"/>
                                            </p:txEl>
                                          </p:spTgt>
                                        </p:tgtEl>
                                        <p:attrNameLst>
                                          <p:attrName>style.visibility</p:attrName>
                                        </p:attrNameLst>
                                      </p:cBhvr>
                                      <p:to>
                                        <p:strVal val="visible"/>
                                      </p:to>
                                    </p:set>
                                  </p:childTnLst>
                                </p:cTn>
                              </p:par>
                              <p:par>
                                <p:cTn id="26" presetID="1" presetClass="entr" presetSubtype="0" fill="hold" nodeType="withEffect">
                                  <p:stCondLst>
                                    <p:cond delay="500"/>
                                  </p:stCondLst>
                                  <p:childTnLst>
                                    <p:set>
                                      <p:cBhvr>
                                        <p:cTn id="27" dur="1" fill="hold">
                                          <p:stCondLst>
                                            <p:cond delay="0"/>
                                          </p:stCondLst>
                                        </p:cTn>
                                        <p:tgtEl>
                                          <p:spTgt spid="104453">
                                            <p:txEl>
                                              <p:pRg st="6" end="6"/>
                                            </p:txEl>
                                          </p:spTgt>
                                        </p:tgtEl>
                                        <p:attrNameLst>
                                          <p:attrName>style.visibility</p:attrName>
                                        </p:attrNameLst>
                                      </p:cBhvr>
                                      <p:to>
                                        <p:strVal val="visible"/>
                                      </p:to>
                                    </p:set>
                                  </p:childTnLst>
                                </p:cTn>
                              </p:par>
                              <p:par>
                                <p:cTn id="28" presetID="1" presetClass="entr" presetSubtype="0" fill="hold" nodeType="withEffect">
                                  <p:stCondLst>
                                    <p:cond delay="500"/>
                                  </p:stCondLst>
                                  <p:childTnLst>
                                    <p:set>
                                      <p:cBhvr>
                                        <p:cTn id="29" dur="1" fill="hold">
                                          <p:stCondLst>
                                            <p:cond delay="0"/>
                                          </p:stCondLst>
                                        </p:cTn>
                                        <p:tgtEl>
                                          <p:spTgt spid="104453">
                                            <p:txEl>
                                              <p:pRg st="7" end="7"/>
                                            </p:txEl>
                                          </p:spTgt>
                                        </p:tgtEl>
                                        <p:attrNameLst>
                                          <p:attrName>style.visibility</p:attrName>
                                        </p:attrNameLst>
                                      </p:cBhvr>
                                      <p:to>
                                        <p:strVal val="visible"/>
                                      </p:to>
                                    </p:set>
                                  </p:childTnLst>
                                </p:cTn>
                              </p:par>
                              <p:par>
                                <p:cTn id="30" presetID="1" presetClass="entr" presetSubtype="0" fill="hold" nodeType="withEffect">
                                  <p:stCondLst>
                                    <p:cond delay="500"/>
                                  </p:stCondLst>
                                  <p:childTnLst>
                                    <p:set>
                                      <p:cBhvr>
                                        <p:cTn id="31" dur="1" fill="hold">
                                          <p:stCondLst>
                                            <p:cond delay="0"/>
                                          </p:stCondLst>
                                        </p:cTn>
                                        <p:tgtEl>
                                          <p:spTgt spid="104453">
                                            <p:txEl>
                                              <p:pRg st="8" end="8"/>
                                            </p:txEl>
                                          </p:spTgt>
                                        </p:tgtEl>
                                        <p:attrNameLst>
                                          <p:attrName>style.visibility</p:attrName>
                                        </p:attrNameLst>
                                      </p:cBhvr>
                                      <p:to>
                                        <p:strVal val="visible"/>
                                      </p:to>
                                    </p:set>
                                  </p:childTnLst>
                                </p:cTn>
                              </p:par>
                              <p:par>
                                <p:cTn id="32" presetID="1" presetClass="entr" presetSubtype="0" fill="hold" nodeType="withEffect">
                                  <p:stCondLst>
                                    <p:cond delay="500"/>
                                  </p:stCondLst>
                                  <p:childTnLst>
                                    <p:set>
                                      <p:cBhvr>
                                        <p:cTn id="33" dur="1" fill="hold">
                                          <p:stCondLst>
                                            <p:cond delay="0"/>
                                          </p:stCondLst>
                                        </p:cTn>
                                        <p:tgtEl>
                                          <p:spTgt spid="104453">
                                            <p:txEl>
                                              <p:pRg st="9" end="9"/>
                                            </p:txEl>
                                          </p:spTgt>
                                        </p:tgtEl>
                                        <p:attrNameLst>
                                          <p:attrName>style.visibility</p:attrName>
                                        </p:attrNameLst>
                                      </p:cBhvr>
                                      <p:to>
                                        <p:strVal val="visible"/>
                                      </p:to>
                                    </p:set>
                                  </p:childTnLst>
                                </p:cTn>
                              </p:par>
                              <p:par>
                                <p:cTn id="34" presetID="1" presetClass="entr" presetSubtype="0" fill="hold" nodeType="withEffect">
                                  <p:stCondLst>
                                    <p:cond delay="500"/>
                                  </p:stCondLst>
                                  <p:childTnLst>
                                    <p:set>
                                      <p:cBhvr>
                                        <p:cTn id="35" dur="1" fill="hold">
                                          <p:stCondLst>
                                            <p:cond delay="0"/>
                                          </p:stCondLst>
                                        </p:cTn>
                                        <p:tgtEl>
                                          <p:spTgt spid="104453">
                                            <p:txEl>
                                              <p:pRg st="10" end="10"/>
                                            </p:txEl>
                                          </p:spTgt>
                                        </p:tgtEl>
                                        <p:attrNameLst>
                                          <p:attrName>style.visibility</p:attrName>
                                        </p:attrNameLst>
                                      </p:cBhvr>
                                      <p:to>
                                        <p:strVal val="visible"/>
                                      </p:to>
                                    </p:set>
                                  </p:childTnLst>
                                </p:cTn>
                              </p:par>
                              <p:par>
                                <p:cTn id="36" presetID="1" presetClass="entr" presetSubtype="0" fill="hold" nodeType="withEffect">
                                  <p:stCondLst>
                                    <p:cond delay="500"/>
                                  </p:stCondLst>
                                  <p:childTnLst>
                                    <p:set>
                                      <p:cBhvr>
                                        <p:cTn id="37" dur="1" fill="hold">
                                          <p:stCondLst>
                                            <p:cond delay="0"/>
                                          </p:stCondLst>
                                        </p:cTn>
                                        <p:tgtEl>
                                          <p:spTgt spid="104453">
                                            <p:txEl>
                                              <p:pRg st="11" end="11"/>
                                            </p:txEl>
                                          </p:spTgt>
                                        </p:tgtEl>
                                        <p:attrNameLst>
                                          <p:attrName>style.visibility</p:attrName>
                                        </p:attrNameLst>
                                      </p:cBhvr>
                                      <p:to>
                                        <p:strVal val="visible"/>
                                      </p:to>
                                    </p:set>
                                  </p:childTnLst>
                                </p:cTn>
                              </p:par>
                              <p:par>
                                <p:cTn id="38" presetID="1" presetClass="entr" presetSubtype="0" fill="hold" nodeType="withEffect">
                                  <p:stCondLst>
                                    <p:cond delay="500"/>
                                  </p:stCondLst>
                                  <p:childTnLst>
                                    <p:set>
                                      <p:cBhvr>
                                        <p:cTn id="39" dur="1" fill="hold">
                                          <p:stCondLst>
                                            <p:cond delay="0"/>
                                          </p:stCondLst>
                                        </p:cTn>
                                        <p:tgtEl>
                                          <p:spTgt spid="104453">
                                            <p:txEl>
                                              <p:pRg st="12" end="12"/>
                                            </p:txEl>
                                          </p:spTgt>
                                        </p:tgtEl>
                                        <p:attrNameLst>
                                          <p:attrName>style.visibility</p:attrName>
                                        </p:attrNameLst>
                                      </p:cBhvr>
                                      <p:to>
                                        <p:strVal val="visible"/>
                                      </p:to>
                                    </p:set>
                                  </p:childTnLst>
                                </p:cTn>
                              </p:par>
                              <p:par>
                                <p:cTn id="40" presetID="1" presetClass="entr" presetSubtype="0" fill="hold" nodeType="withEffect">
                                  <p:stCondLst>
                                    <p:cond delay="500"/>
                                  </p:stCondLst>
                                  <p:childTnLst>
                                    <p:set>
                                      <p:cBhvr>
                                        <p:cTn id="41" dur="1" fill="hold">
                                          <p:stCondLst>
                                            <p:cond delay="0"/>
                                          </p:stCondLst>
                                        </p:cTn>
                                        <p:tgtEl>
                                          <p:spTgt spid="104453">
                                            <p:txEl>
                                              <p:pRg st="13" end="13"/>
                                            </p:txEl>
                                          </p:spTgt>
                                        </p:tgtEl>
                                        <p:attrNameLst>
                                          <p:attrName>style.visibility</p:attrName>
                                        </p:attrNameLst>
                                      </p:cBhvr>
                                      <p:to>
                                        <p:strVal val="visible"/>
                                      </p:to>
                                    </p:set>
                                  </p:childTnLst>
                                </p:cTn>
                              </p:par>
                              <p:par>
                                <p:cTn id="42" presetID="1" presetClass="entr" presetSubtype="0" fill="hold" nodeType="withEffect">
                                  <p:stCondLst>
                                    <p:cond delay="500"/>
                                  </p:stCondLst>
                                  <p:childTnLst>
                                    <p:set>
                                      <p:cBhvr>
                                        <p:cTn id="43" dur="1" fill="hold">
                                          <p:stCondLst>
                                            <p:cond delay="0"/>
                                          </p:stCondLst>
                                        </p:cTn>
                                        <p:tgtEl>
                                          <p:spTgt spid="104453">
                                            <p:txEl>
                                              <p:pRg st="14" end="14"/>
                                            </p:txEl>
                                          </p:spTgt>
                                        </p:tgtEl>
                                        <p:attrNameLst>
                                          <p:attrName>style.visibility</p:attrName>
                                        </p:attrNameLst>
                                      </p:cBhvr>
                                      <p:to>
                                        <p:strVal val="visible"/>
                                      </p:to>
                                    </p:set>
                                  </p:childTnLst>
                                </p:cTn>
                              </p:par>
                              <p:par>
                                <p:cTn id="44" presetID="1" presetClass="entr" presetSubtype="0" fill="hold" nodeType="withEffect">
                                  <p:stCondLst>
                                    <p:cond delay="500"/>
                                  </p:stCondLst>
                                  <p:childTnLst>
                                    <p:set>
                                      <p:cBhvr>
                                        <p:cTn id="45" dur="1" fill="hold">
                                          <p:stCondLst>
                                            <p:cond delay="0"/>
                                          </p:stCondLst>
                                        </p:cTn>
                                        <p:tgtEl>
                                          <p:spTgt spid="104453">
                                            <p:txEl>
                                              <p:pRg st="15" end="15"/>
                                            </p:txEl>
                                          </p:spTgt>
                                        </p:tgtEl>
                                        <p:attrNameLst>
                                          <p:attrName>style.visibility</p:attrName>
                                        </p:attrNameLst>
                                      </p:cBhvr>
                                      <p:to>
                                        <p:strVal val="visible"/>
                                      </p:to>
                                    </p:set>
                                  </p:childTnLst>
                                </p:cTn>
                              </p:par>
                              <p:par>
                                <p:cTn id="46" presetID="1" presetClass="entr" presetSubtype="0" fill="hold" nodeType="withEffect">
                                  <p:stCondLst>
                                    <p:cond delay="500"/>
                                  </p:stCondLst>
                                  <p:childTnLst>
                                    <p:set>
                                      <p:cBhvr>
                                        <p:cTn id="47" dur="1" fill="hold">
                                          <p:stCondLst>
                                            <p:cond delay="0"/>
                                          </p:stCondLst>
                                        </p:cTn>
                                        <p:tgtEl>
                                          <p:spTgt spid="10445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build="allAtOnce"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1472" y="0"/>
            <a:ext cx="7916862" cy="900113"/>
          </a:xfrm>
        </p:spPr>
        <p:txBody>
          <a:bodyPr/>
          <a:lstStyle/>
          <a:p>
            <a:r>
              <a:rPr lang="en-GB" dirty="0" smtClean="0"/>
              <a:t>How do I create a link table?</a:t>
            </a:r>
          </a:p>
        </p:txBody>
      </p:sp>
      <p:sp>
        <p:nvSpPr>
          <p:cNvPr id="38915" name="Rectangle 3"/>
          <p:cNvSpPr>
            <a:spLocks noGrp="1" noChangeArrowheads="1"/>
          </p:cNvSpPr>
          <p:nvPr>
            <p:ph type="body" idx="1"/>
          </p:nvPr>
        </p:nvSpPr>
        <p:spPr>
          <a:xfrm>
            <a:off x="642910" y="1214422"/>
            <a:ext cx="7772400" cy="806450"/>
          </a:xfrm>
        </p:spPr>
        <p:txBody>
          <a:bodyPr/>
          <a:lstStyle/>
          <a:p>
            <a:pPr marL="495300" indent="-495300">
              <a:spcBef>
                <a:spcPct val="0"/>
              </a:spcBef>
              <a:buFontTx/>
              <a:buAutoNum type="arabicPeriod" startAt="3"/>
            </a:pPr>
            <a:r>
              <a:rPr lang="en-GB" sz="2400" dirty="0" smtClean="0">
                <a:latin typeface="+mj-lt"/>
              </a:rPr>
              <a:t>Create a new table with the same key and the common fields separately</a:t>
            </a:r>
          </a:p>
          <a:p>
            <a:pPr marL="495300" indent="-495300" eaLnBrk="1" hangingPunct="1">
              <a:buFontTx/>
              <a:buAutoNum type="arabicPeriod" startAt="3"/>
            </a:pPr>
            <a:endParaRPr lang="en-GB" sz="2000" b="1" dirty="0" smtClean="0">
              <a:latin typeface="Georgia" pitchFamily="18" charset="0"/>
            </a:endParaRPr>
          </a:p>
        </p:txBody>
      </p:sp>
      <p:sp>
        <p:nvSpPr>
          <p:cNvPr id="105477" name="Text Box 5"/>
          <p:cNvSpPr txBox="1">
            <a:spLocks noChangeArrowheads="1"/>
          </p:cNvSpPr>
          <p:nvPr/>
        </p:nvSpPr>
        <p:spPr bwMode="auto">
          <a:xfrm>
            <a:off x="1154113" y="2660650"/>
            <a:ext cx="6759575" cy="1555750"/>
          </a:xfrm>
          <a:prstGeom prst="rect">
            <a:avLst/>
          </a:prstGeom>
          <a:noFill/>
          <a:ln w="3175" cap="rnd" algn="ctr">
            <a:solidFill>
              <a:schemeClr val="tx1"/>
            </a:solidFill>
            <a:prstDash val="sysDot"/>
            <a:miter lim="800000"/>
            <a:headEnd/>
            <a:tailEnd/>
          </a:ln>
        </p:spPr>
        <p:txBody>
          <a:bodyPr>
            <a:spAutoFit/>
          </a:bodyPr>
          <a:lstStyle/>
          <a:p>
            <a:pPr algn="l"/>
            <a:r>
              <a:rPr lang="en-US" sz="1200" i="1" dirty="0" err="1">
                <a:latin typeface="Courier New" pitchFamily="49" charset="0"/>
              </a:rPr>
              <a:t>LinkTable</a:t>
            </a:r>
            <a:r>
              <a:rPr lang="en-US" sz="1200" i="1" dirty="0">
                <a:latin typeface="Courier New" pitchFamily="49" charset="0"/>
              </a:rPr>
              <a:t>:</a:t>
            </a:r>
            <a:endParaRPr lang="en-US" sz="1200" dirty="0">
              <a:latin typeface="Courier New" pitchFamily="49" charset="0"/>
            </a:endParaRPr>
          </a:p>
          <a:p>
            <a:pPr algn="l"/>
            <a:r>
              <a:rPr lang="en-US" sz="1200" b="1" dirty="0">
                <a:solidFill>
                  <a:schemeClr val="accent2"/>
                </a:solidFill>
                <a:latin typeface="Courier New" pitchFamily="49" charset="0"/>
              </a:rPr>
              <a:t>Load DISTINCT</a:t>
            </a:r>
          </a:p>
          <a:p>
            <a:pPr algn="l"/>
            <a:r>
              <a:rPr lang="en-US" sz="1200" dirty="0">
                <a:solidFill>
                  <a:srgbClr val="339933"/>
                </a:solidFill>
                <a:latin typeface="Courier New" pitchFamily="49" charset="0"/>
              </a:rPr>
              <a:t>  Year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Month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Branch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[Item Number] </a:t>
            </a:r>
            <a:r>
              <a:rPr lang="en-US" sz="1200" b="1" dirty="0">
                <a:solidFill>
                  <a:schemeClr val="accent2"/>
                </a:solidFill>
                <a:latin typeface="Courier New" pitchFamily="49" charset="0"/>
              </a:rPr>
              <a:t>as</a:t>
            </a:r>
            <a:r>
              <a:rPr lang="en-US" sz="1200" dirty="0">
                <a:solidFill>
                  <a:srgbClr val="339933"/>
                </a:solidFill>
                <a:latin typeface="Courier New" pitchFamily="49" charset="0"/>
              </a:rPr>
              <a:t> Key,</a:t>
            </a:r>
          </a:p>
          <a:p>
            <a:pPr algn="l"/>
            <a:r>
              <a:rPr lang="en-US" sz="1200" dirty="0">
                <a:solidFill>
                  <a:srgbClr val="339933"/>
                </a:solidFill>
                <a:latin typeface="Courier New" pitchFamily="49" charset="0"/>
              </a:rPr>
              <a:t>  Year,</a:t>
            </a:r>
          </a:p>
          <a:p>
            <a:pPr algn="l"/>
            <a:r>
              <a:rPr lang="en-US" sz="1200" dirty="0">
                <a:solidFill>
                  <a:srgbClr val="339933"/>
                </a:solidFill>
                <a:latin typeface="Courier New" pitchFamily="49" charset="0"/>
              </a:rPr>
              <a:t>  Month,</a:t>
            </a:r>
          </a:p>
          <a:p>
            <a:pPr algn="l"/>
            <a:r>
              <a:rPr lang="en-US" sz="1200" dirty="0">
                <a:solidFill>
                  <a:srgbClr val="339933"/>
                </a:solidFill>
                <a:latin typeface="Courier New" pitchFamily="49" charset="0"/>
              </a:rPr>
              <a:t>  [Branch],</a:t>
            </a:r>
          </a:p>
          <a:p>
            <a:pPr algn="l"/>
            <a:r>
              <a:rPr lang="en-US" sz="1200" dirty="0">
                <a:solidFill>
                  <a:srgbClr val="339933"/>
                </a:solidFill>
                <a:latin typeface="Courier New" pitchFamily="49" charset="0"/>
              </a:rPr>
              <a:t>  [Item Number]</a:t>
            </a:r>
          </a:p>
          <a:p>
            <a:pPr algn="l"/>
            <a:r>
              <a:rPr lang="en-US" sz="1200" b="1" dirty="0" smtClean="0">
                <a:solidFill>
                  <a:schemeClr val="accent2"/>
                </a:solidFill>
                <a:latin typeface="Courier New" pitchFamily="49" charset="0"/>
              </a:rPr>
              <a:t>FROM </a:t>
            </a:r>
            <a:r>
              <a:rPr lang="en-US" sz="1200" dirty="0" smtClean="0">
                <a:solidFill>
                  <a:srgbClr val="339933"/>
                </a:solidFill>
                <a:latin typeface="Courier New" pitchFamily="49" charset="0"/>
              </a:rPr>
              <a:t>Sales</a:t>
            </a:r>
            <a:r>
              <a:rPr lang="en-US" sz="1200" dirty="0">
                <a:solidFill>
                  <a:srgbClr val="339933"/>
                </a:solidFill>
                <a:latin typeface="Courier New" pitchFamily="49" charset="0"/>
              </a:rPr>
              <a:t>;</a:t>
            </a:r>
            <a:r>
              <a:rPr lang="en-US" sz="1200" b="1" dirty="0">
                <a:solidFill>
                  <a:srgbClr val="CC0000"/>
                </a:solidFill>
                <a:latin typeface="Georgia" pitchFamily="18"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47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7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47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47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47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4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build="allAtOnce"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42910" y="0"/>
            <a:ext cx="7916862" cy="900113"/>
          </a:xfrm>
        </p:spPr>
        <p:txBody>
          <a:bodyPr/>
          <a:lstStyle/>
          <a:p>
            <a:r>
              <a:rPr lang="en-GB" dirty="0" smtClean="0"/>
              <a:t>How do I create a link table?</a:t>
            </a:r>
          </a:p>
        </p:txBody>
      </p:sp>
      <p:sp>
        <p:nvSpPr>
          <p:cNvPr id="39939" name="Rectangle 3"/>
          <p:cNvSpPr>
            <a:spLocks noGrp="1" noChangeArrowheads="1"/>
          </p:cNvSpPr>
          <p:nvPr>
            <p:ph type="body" idx="1"/>
          </p:nvPr>
        </p:nvSpPr>
        <p:spPr>
          <a:xfrm>
            <a:off x="714348" y="1142984"/>
            <a:ext cx="7772400" cy="806450"/>
          </a:xfrm>
        </p:spPr>
        <p:txBody>
          <a:bodyPr/>
          <a:lstStyle/>
          <a:p>
            <a:pPr marL="495300" indent="-495300">
              <a:spcBef>
                <a:spcPct val="0"/>
              </a:spcBef>
            </a:pPr>
            <a:r>
              <a:rPr lang="en-GB" sz="2400" dirty="0" smtClean="0">
                <a:latin typeface="+mj-lt"/>
              </a:rPr>
              <a:t>If all the tables do not share the exact same fields, </a:t>
            </a:r>
          </a:p>
        </p:txBody>
      </p:sp>
      <p:sp>
        <p:nvSpPr>
          <p:cNvPr id="101381" name="Text Box 5"/>
          <p:cNvSpPr txBox="1">
            <a:spLocks noChangeArrowheads="1"/>
          </p:cNvSpPr>
          <p:nvPr/>
        </p:nvSpPr>
        <p:spPr bwMode="auto">
          <a:xfrm>
            <a:off x="1154113" y="4773613"/>
            <a:ext cx="6759575" cy="1555750"/>
          </a:xfrm>
          <a:prstGeom prst="rect">
            <a:avLst/>
          </a:prstGeom>
          <a:noFill/>
          <a:ln w="3175" cap="rnd" algn="ctr">
            <a:solidFill>
              <a:schemeClr val="tx1"/>
            </a:solidFill>
            <a:prstDash val="sysDot"/>
            <a:miter lim="800000"/>
            <a:headEnd/>
            <a:tailEnd/>
          </a:ln>
        </p:spPr>
        <p:txBody>
          <a:bodyPr>
            <a:spAutoFit/>
          </a:bodyPr>
          <a:lstStyle/>
          <a:p>
            <a:pPr algn="l"/>
            <a:r>
              <a:rPr lang="en-US" sz="1200" i="1" dirty="0" err="1">
                <a:latin typeface="Courier New" pitchFamily="49" charset="0"/>
              </a:rPr>
              <a:t>LinkTable</a:t>
            </a:r>
            <a:r>
              <a:rPr lang="en-US" sz="1200" i="1" dirty="0">
                <a:latin typeface="Courier New" pitchFamily="49" charset="0"/>
              </a:rPr>
              <a:t>:</a:t>
            </a:r>
            <a:endParaRPr lang="en-US" sz="1200" dirty="0">
              <a:latin typeface="Courier New" pitchFamily="49" charset="0"/>
            </a:endParaRPr>
          </a:p>
          <a:p>
            <a:pPr algn="l"/>
            <a:r>
              <a:rPr lang="en-US" sz="1200" b="1" dirty="0">
                <a:solidFill>
                  <a:schemeClr val="accent2"/>
                </a:solidFill>
                <a:latin typeface="Courier New" pitchFamily="49" charset="0"/>
              </a:rPr>
              <a:t>Load DISTINCT</a:t>
            </a:r>
          </a:p>
          <a:p>
            <a:pPr algn="l"/>
            <a:r>
              <a:rPr lang="en-US" sz="1200" dirty="0">
                <a:solidFill>
                  <a:srgbClr val="339933"/>
                </a:solidFill>
                <a:latin typeface="Courier New" pitchFamily="49" charset="0"/>
              </a:rPr>
              <a:t>  Year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Month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Branch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[Item Number] </a:t>
            </a:r>
            <a:r>
              <a:rPr lang="en-US" sz="1200" b="1" dirty="0">
                <a:solidFill>
                  <a:schemeClr val="accent2"/>
                </a:solidFill>
                <a:latin typeface="Courier New" pitchFamily="49" charset="0"/>
              </a:rPr>
              <a:t>as</a:t>
            </a:r>
            <a:endParaRPr lang="en-US" sz="1200" dirty="0">
              <a:solidFill>
                <a:srgbClr val="339933"/>
              </a:solidFill>
              <a:latin typeface="Courier New" pitchFamily="49" charset="0"/>
            </a:endParaRPr>
          </a:p>
          <a:p>
            <a:pPr algn="l"/>
            <a:r>
              <a:rPr lang="en-US" sz="1200" dirty="0">
                <a:solidFill>
                  <a:srgbClr val="339933"/>
                </a:solidFill>
                <a:latin typeface="Courier New" pitchFamily="49" charset="0"/>
              </a:rPr>
              <a:t>  Year,</a:t>
            </a:r>
          </a:p>
          <a:p>
            <a:pPr algn="l"/>
            <a:r>
              <a:rPr lang="en-US" sz="1200" dirty="0">
                <a:solidFill>
                  <a:srgbClr val="339933"/>
                </a:solidFill>
                <a:latin typeface="Courier New" pitchFamily="49" charset="0"/>
              </a:rPr>
              <a:t>  Month,</a:t>
            </a:r>
          </a:p>
          <a:p>
            <a:pPr algn="l"/>
            <a:r>
              <a:rPr lang="en-US" sz="1200" dirty="0">
                <a:solidFill>
                  <a:srgbClr val="339933"/>
                </a:solidFill>
                <a:latin typeface="Courier New" pitchFamily="49" charset="0"/>
              </a:rPr>
              <a:t>  [Branch],</a:t>
            </a:r>
          </a:p>
          <a:p>
            <a:pPr algn="l"/>
            <a:r>
              <a:rPr lang="en-US" sz="1200" dirty="0">
                <a:solidFill>
                  <a:srgbClr val="339933"/>
                </a:solidFill>
                <a:latin typeface="Courier New" pitchFamily="49" charset="0"/>
              </a:rPr>
              <a:t>  [Item Number]</a:t>
            </a:r>
          </a:p>
          <a:p>
            <a:pPr algn="l"/>
            <a:r>
              <a:rPr lang="en-US" sz="1200" b="1" dirty="0">
                <a:solidFill>
                  <a:schemeClr val="accent2"/>
                </a:solidFill>
                <a:latin typeface="Courier New" pitchFamily="49" charset="0"/>
              </a:rPr>
              <a:t>FROM</a:t>
            </a:r>
            <a:r>
              <a:rPr lang="en-US" sz="1200" dirty="0">
                <a:solidFill>
                  <a:srgbClr val="339933"/>
                </a:solidFill>
                <a:latin typeface="Courier New" pitchFamily="49" charset="0"/>
              </a:rPr>
              <a:t> Sales;</a:t>
            </a:r>
            <a:r>
              <a:rPr lang="en-US" sz="1200" b="1" dirty="0">
                <a:solidFill>
                  <a:srgbClr val="CC0000"/>
                </a:solidFill>
                <a:latin typeface="Georgia" pitchFamily="18" charset="0"/>
              </a:rPr>
              <a:t> </a:t>
            </a:r>
          </a:p>
        </p:txBody>
      </p:sp>
      <p:sp>
        <p:nvSpPr>
          <p:cNvPr id="101385" name="Text Box 9"/>
          <p:cNvSpPr txBox="1">
            <a:spLocks noChangeArrowheads="1"/>
          </p:cNvSpPr>
          <p:nvPr/>
        </p:nvSpPr>
        <p:spPr bwMode="auto">
          <a:xfrm>
            <a:off x="6761163" y="5151438"/>
            <a:ext cx="1074737" cy="274637"/>
          </a:xfrm>
          <a:prstGeom prst="rect">
            <a:avLst/>
          </a:prstGeom>
          <a:noFill/>
          <a:ln w="3175" cap="rnd" algn="ctr">
            <a:noFill/>
            <a:prstDash val="sysDot"/>
            <a:miter lim="800000"/>
            <a:headEnd/>
            <a:tailEnd/>
          </a:ln>
        </p:spPr>
        <p:txBody>
          <a:bodyPr>
            <a:spAutoFit/>
          </a:bodyPr>
          <a:lstStyle/>
          <a:p>
            <a:pPr algn="l"/>
            <a:r>
              <a:rPr lang="en-US" sz="1200">
                <a:solidFill>
                  <a:srgbClr val="339933"/>
                </a:solidFill>
                <a:latin typeface="Courier New" pitchFamily="49" charset="0"/>
              </a:rPr>
              <a:t>Key,</a:t>
            </a:r>
          </a:p>
        </p:txBody>
      </p:sp>
      <p:sp>
        <p:nvSpPr>
          <p:cNvPr id="101386" name="Text Box 10"/>
          <p:cNvSpPr txBox="1">
            <a:spLocks noChangeArrowheads="1"/>
          </p:cNvSpPr>
          <p:nvPr/>
        </p:nvSpPr>
        <p:spPr bwMode="auto">
          <a:xfrm>
            <a:off x="6761163" y="5157788"/>
            <a:ext cx="1074737" cy="274637"/>
          </a:xfrm>
          <a:prstGeom prst="rect">
            <a:avLst/>
          </a:prstGeom>
          <a:noFill/>
          <a:ln w="3175" cap="rnd" algn="ctr">
            <a:noFill/>
            <a:prstDash val="sysDot"/>
            <a:miter lim="800000"/>
            <a:headEnd/>
            <a:tailEnd/>
          </a:ln>
        </p:spPr>
        <p:txBody>
          <a:bodyPr>
            <a:spAutoFit/>
          </a:bodyPr>
          <a:lstStyle/>
          <a:p>
            <a:pPr algn="l"/>
            <a:r>
              <a:rPr lang="en-US" sz="1200" dirty="0" err="1" smtClean="0">
                <a:solidFill>
                  <a:srgbClr val="339933"/>
                </a:solidFill>
                <a:latin typeface="Courier New" pitchFamily="49" charset="0"/>
              </a:rPr>
              <a:t>SalesKey</a:t>
            </a:r>
            <a:r>
              <a:rPr lang="en-US" sz="1200" dirty="0" smtClean="0">
                <a:solidFill>
                  <a:srgbClr val="339933"/>
                </a:solidFill>
                <a:latin typeface="Courier New" pitchFamily="49" charset="0"/>
              </a:rPr>
              <a:t>,</a:t>
            </a:r>
            <a:endParaRPr lang="en-US" sz="1200" dirty="0">
              <a:solidFill>
                <a:srgbClr val="339933"/>
              </a:solidFill>
              <a:latin typeface="Courier New" pitchFamily="49" charset="0"/>
            </a:endParaRPr>
          </a:p>
        </p:txBody>
      </p:sp>
      <p:sp>
        <p:nvSpPr>
          <p:cNvPr id="101387" name="Text Box 11"/>
          <p:cNvSpPr txBox="1">
            <a:spLocks noChangeArrowheads="1"/>
          </p:cNvSpPr>
          <p:nvPr/>
        </p:nvSpPr>
        <p:spPr bwMode="auto">
          <a:xfrm>
            <a:off x="1154113" y="2660650"/>
            <a:ext cx="6759575" cy="1738313"/>
          </a:xfrm>
          <a:prstGeom prst="rect">
            <a:avLst/>
          </a:prstGeom>
          <a:noFill/>
          <a:ln w="3175" cap="rnd" algn="ctr">
            <a:solidFill>
              <a:schemeClr val="tx1"/>
            </a:solidFill>
            <a:prstDash val="sysDot"/>
            <a:miter lim="800000"/>
            <a:headEnd/>
            <a:tailEnd/>
          </a:ln>
        </p:spPr>
        <p:txBody>
          <a:bodyPr>
            <a:spAutoFit/>
          </a:bodyPr>
          <a:lstStyle/>
          <a:p>
            <a:pPr algn="l"/>
            <a:r>
              <a:rPr lang="en-US" sz="1200" i="1" dirty="0">
                <a:latin typeface="Courier New" pitchFamily="49" charset="0"/>
              </a:rPr>
              <a:t>Sales:</a:t>
            </a:r>
            <a:endParaRPr lang="en-US" sz="1200" dirty="0">
              <a:latin typeface="Courier New" pitchFamily="49" charset="0"/>
            </a:endParaRPr>
          </a:p>
          <a:p>
            <a:pPr algn="l"/>
            <a:r>
              <a:rPr lang="en-US" sz="1200" b="1" dirty="0">
                <a:solidFill>
                  <a:schemeClr val="accent2"/>
                </a:solidFill>
                <a:latin typeface="Courier New" pitchFamily="49" charset="0"/>
              </a:rPr>
              <a:t>Load</a:t>
            </a:r>
            <a:r>
              <a:rPr lang="en-US" sz="1200" dirty="0">
                <a:solidFill>
                  <a:schemeClr val="accent2"/>
                </a:solidFill>
                <a:latin typeface="Courier New" pitchFamily="49" charset="0"/>
              </a:rPr>
              <a:t> </a:t>
            </a:r>
          </a:p>
          <a:p>
            <a:pPr algn="l"/>
            <a:r>
              <a:rPr lang="en-US" sz="1200" dirty="0">
                <a:solidFill>
                  <a:srgbClr val="339933"/>
                </a:solidFill>
                <a:latin typeface="Courier New" pitchFamily="49" charset="0"/>
              </a:rPr>
              <a:t>  Year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Month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Branch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[Item Number] </a:t>
            </a:r>
            <a:r>
              <a:rPr lang="en-US" sz="1200" b="1" dirty="0">
                <a:solidFill>
                  <a:schemeClr val="accent2"/>
                </a:solidFill>
                <a:latin typeface="Courier New" pitchFamily="49" charset="0"/>
              </a:rPr>
              <a:t>as</a:t>
            </a:r>
            <a:r>
              <a:rPr lang="en-US" sz="1200" dirty="0">
                <a:solidFill>
                  <a:srgbClr val="339933"/>
                </a:solidFill>
                <a:latin typeface="Courier New" pitchFamily="49" charset="0"/>
              </a:rPr>
              <a:t> </a:t>
            </a:r>
          </a:p>
          <a:p>
            <a:pPr algn="l"/>
            <a:r>
              <a:rPr lang="en-US" sz="1200" dirty="0">
                <a:solidFill>
                  <a:srgbClr val="339933"/>
                </a:solidFill>
                <a:latin typeface="Courier New" pitchFamily="49" charset="0"/>
              </a:rPr>
              <a:t>  [Customer Number],</a:t>
            </a:r>
            <a:endParaRPr lang="en-US" sz="1200" b="1" dirty="0">
              <a:solidFill>
                <a:srgbClr val="339933"/>
              </a:solidFill>
              <a:latin typeface="Courier New" pitchFamily="49" charset="0"/>
            </a:endParaRPr>
          </a:p>
          <a:p>
            <a:pPr algn="l"/>
            <a:r>
              <a:rPr lang="en-US" sz="1200" dirty="0">
                <a:solidFill>
                  <a:srgbClr val="339933"/>
                </a:solidFill>
                <a:latin typeface="Courier New" pitchFamily="49" charset="0"/>
              </a:rPr>
              <a:t>  [Invoice Number],</a:t>
            </a:r>
          </a:p>
          <a:p>
            <a:pPr algn="l"/>
            <a:r>
              <a:rPr lang="en-US" sz="1200" dirty="0">
                <a:solidFill>
                  <a:srgbClr val="339933"/>
                </a:solidFill>
                <a:latin typeface="Courier New" pitchFamily="49" charset="0"/>
              </a:rPr>
              <a:t>  …</a:t>
            </a:r>
          </a:p>
          <a:p>
            <a:pPr algn="l"/>
            <a:r>
              <a:rPr lang="en-US" sz="1200" dirty="0">
                <a:solidFill>
                  <a:srgbClr val="339933"/>
                </a:solidFill>
                <a:latin typeface="Courier New" pitchFamily="49" charset="0"/>
              </a:rPr>
              <a:t>  [Margin Amount],</a:t>
            </a:r>
          </a:p>
          <a:p>
            <a:pPr algn="l"/>
            <a:r>
              <a:rPr lang="en-US" sz="1200" dirty="0">
                <a:solidFill>
                  <a:srgbClr val="339933"/>
                </a:solidFill>
                <a:latin typeface="Courier New" pitchFamily="49" charset="0"/>
              </a:rPr>
              <a:t>  [Unit of Measure]</a:t>
            </a:r>
          </a:p>
          <a:p>
            <a:pPr algn="l"/>
            <a:r>
              <a:rPr lang="en-US" sz="1200" b="1" dirty="0">
                <a:solidFill>
                  <a:schemeClr val="accent2"/>
                </a:solidFill>
                <a:latin typeface="Courier New" pitchFamily="49" charset="0"/>
              </a:rPr>
              <a:t>FROM</a:t>
            </a:r>
            <a:r>
              <a:rPr lang="en-US" sz="1200" dirty="0">
                <a:solidFill>
                  <a:srgbClr val="339933"/>
                </a:solidFill>
                <a:latin typeface="Courier New" pitchFamily="49" charset="0"/>
              </a:rPr>
              <a:t> Sales;</a:t>
            </a:r>
          </a:p>
        </p:txBody>
      </p:sp>
      <p:sp>
        <p:nvSpPr>
          <p:cNvPr id="101388" name="Text Box 12"/>
          <p:cNvSpPr txBox="1">
            <a:spLocks noChangeArrowheads="1"/>
          </p:cNvSpPr>
          <p:nvPr/>
        </p:nvSpPr>
        <p:spPr bwMode="auto">
          <a:xfrm>
            <a:off x="6761163" y="3038475"/>
            <a:ext cx="1074737" cy="274638"/>
          </a:xfrm>
          <a:prstGeom prst="rect">
            <a:avLst/>
          </a:prstGeom>
          <a:noFill/>
          <a:ln w="3175" cap="rnd" algn="ctr">
            <a:noFill/>
            <a:prstDash val="sysDot"/>
            <a:miter lim="800000"/>
            <a:headEnd/>
            <a:tailEnd/>
          </a:ln>
        </p:spPr>
        <p:txBody>
          <a:bodyPr>
            <a:spAutoFit/>
          </a:bodyPr>
          <a:lstStyle/>
          <a:p>
            <a:pPr algn="l"/>
            <a:r>
              <a:rPr lang="en-US" sz="1200">
                <a:solidFill>
                  <a:srgbClr val="339933"/>
                </a:solidFill>
                <a:latin typeface="Courier New" pitchFamily="49" charset="0"/>
              </a:rPr>
              <a:t>Key,</a:t>
            </a:r>
          </a:p>
        </p:txBody>
      </p:sp>
      <p:sp>
        <p:nvSpPr>
          <p:cNvPr id="101389" name="Text Box 13"/>
          <p:cNvSpPr txBox="1">
            <a:spLocks noChangeArrowheads="1"/>
          </p:cNvSpPr>
          <p:nvPr/>
        </p:nvSpPr>
        <p:spPr bwMode="auto">
          <a:xfrm>
            <a:off x="6761163" y="3044825"/>
            <a:ext cx="1074737" cy="274638"/>
          </a:xfrm>
          <a:prstGeom prst="rect">
            <a:avLst/>
          </a:prstGeom>
          <a:noFill/>
          <a:ln w="3175" cap="rnd" algn="ctr">
            <a:noFill/>
            <a:prstDash val="sysDot"/>
            <a:miter lim="800000"/>
            <a:headEnd/>
            <a:tailEnd/>
          </a:ln>
        </p:spPr>
        <p:txBody>
          <a:bodyPr>
            <a:spAutoFit/>
          </a:bodyPr>
          <a:lstStyle/>
          <a:p>
            <a:pPr algn="l"/>
            <a:r>
              <a:rPr lang="en-US" sz="1200" dirty="0" err="1">
                <a:solidFill>
                  <a:srgbClr val="339933"/>
                </a:solidFill>
                <a:latin typeface="Courier New" pitchFamily="49" charset="0"/>
              </a:rPr>
              <a:t>SalesKey</a:t>
            </a:r>
            <a:r>
              <a:rPr lang="en-US" sz="1200" dirty="0">
                <a:solidFill>
                  <a:srgbClr val="339933"/>
                </a:solidFill>
                <a:latin typeface="Courier New" pitchFamily="49" charset="0"/>
              </a:rPr>
              <a:t>,</a:t>
            </a:r>
          </a:p>
        </p:txBody>
      </p:sp>
      <p:sp>
        <p:nvSpPr>
          <p:cNvPr id="101390" name="Rectangle 14"/>
          <p:cNvSpPr>
            <a:spLocks noChangeArrowheads="1"/>
          </p:cNvSpPr>
          <p:nvPr/>
        </p:nvSpPr>
        <p:spPr bwMode="auto">
          <a:xfrm>
            <a:off x="1142976" y="1428736"/>
            <a:ext cx="7181850" cy="384175"/>
          </a:xfrm>
          <a:prstGeom prst="rect">
            <a:avLst/>
          </a:prstGeom>
          <a:noFill/>
          <a:ln w="9525">
            <a:noFill/>
            <a:miter lim="800000"/>
            <a:headEnd/>
            <a:tailEnd/>
          </a:ln>
        </p:spPr>
        <p:txBody>
          <a:bodyPr/>
          <a:lstStyle/>
          <a:p>
            <a:pPr marL="495300" indent="-495300" algn="l"/>
            <a:r>
              <a:rPr lang="en-GB" dirty="0" smtClean="0">
                <a:solidFill>
                  <a:srgbClr val="FF0000"/>
                </a:solidFill>
                <a:latin typeface="+mj-lt"/>
                <a:cs typeface="ＭＳ Ｐゴシック" pitchFamily="-106" charset="-128"/>
              </a:rPr>
              <a:t>create separate keys for each table in the link table</a:t>
            </a:r>
          </a:p>
          <a:p>
            <a:pPr marL="495300" indent="-495300" algn="l">
              <a:buFontTx/>
              <a:buChar char="•"/>
            </a:pPr>
            <a:endParaRPr lang="en-GB" sz="2000" b="1" dirty="0">
              <a:solidFill>
                <a:srgbClr val="CC0000"/>
              </a:solidFill>
              <a:latin typeface="Georgia" pitchFamily="18" charset="0"/>
            </a:endParaRPr>
          </a:p>
          <a:p>
            <a:pPr marL="495300" indent="-495300" algn="l">
              <a:spcBef>
                <a:spcPct val="20000"/>
              </a:spcBef>
              <a:buFontTx/>
              <a:buAutoNum type="arabicPeriod" startAt="3"/>
            </a:pPr>
            <a:endParaRPr lang="en-GB" sz="2000" b="1" dirty="0">
              <a:solidFill>
                <a:srgbClr val="2B376E"/>
              </a:solidFill>
              <a:latin typeface="Georgia" pitchFamily="18" charset="0"/>
            </a:endParaRPr>
          </a:p>
        </p:txBody>
      </p:sp>
      <p:sp>
        <p:nvSpPr>
          <p:cNvPr id="101391" name="Rectangle 15"/>
          <p:cNvSpPr>
            <a:spLocks noChangeArrowheads="1"/>
          </p:cNvSpPr>
          <p:nvPr/>
        </p:nvSpPr>
        <p:spPr bwMode="auto">
          <a:xfrm>
            <a:off x="1137798" y="1425226"/>
            <a:ext cx="7234238" cy="384175"/>
          </a:xfrm>
          <a:prstGeom prst="rect">
            <a:avLst/>
          </a:prstGeom>
          <a:noFill/>
          <a:ln w="9525">
            <a:noFill/>
            <a:miter lim="800000"/>
            <a:headEnd/>
            <a:tailEnd/>
          </a:ln>
        </p:spPr>
        <p:txBody>
          <a:bodyPr/>
          <a:lstStyle/>
          <a:p>
            <a:pPr marL="495300" indent="-495300" eaLnBrk="0" hangingPunct="0"/>
            <a:r>
              <a:rPr lang="en-GB" dirty="0" smtClean="0">
                <a:solidFill>
                  <a:schemeClr val="tx2"/>
                </a:solidFill>
                <a:latin typeface="+mj-lt"/>
                <a:cs typeface="ＭＳ Ｐゴシック" pitchFamily="-106" charset="-128"/>
              </a:rPr>
              <a:t>create separate keys for each table in the link table</a:t>
            </a:r>
          </a:p>
          <a:p>
            <a:pPr marL="495300" indent="-495300" algn="l">
              <a:buFontTx/>
              <a:buChar char="•"/>
            </a:pPr>
            <a:endParaRPr lang="en-GB" sz="2000" b="1" dirty="0">
              <a:solidFill>
                <a:srgbClr val="CC0000"/>
              </a:solidFill>
              <a:latin typeface="Georgia" pitchFamily="18" charset="0"/>
            </a:endParaRPr>
          </a:p>
          <a:p>
            <a:pPr marL="495300" indent="-495300" algn="l">
              <a:spcBef>
                <a:spcPct val="20000"/>
              </a:spcBef>
              <a:buFontTx/>
              <a:buAutoNum type="arabicPeriod" startAt="3"/>
            </a:pPr>
            <a:endParaRPr lang="en-GB" sz="2000" b="1" dirty="0">
              <a:solidFill>
                <a:srgbClr val="2B376E"/>
              </a:solidFill>
              <a:latin typeface="Georgia"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8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38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38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38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38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38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38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38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1387">
                                            <p:bg/>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38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8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8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387">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1387">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1387">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1387">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1387">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1387">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13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138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1390"/>
                                        </p:tgtEl>
                                        <p:attrNameLst>
                                          <p:attrName>style.visibility</p:attrName>
                                        </p:attrNameLst>
                                      </p:cBhvr>
                                      <p:to>
                                        <p:strVal val="visible"/>
                                      </p:to>
                                    </p:set>
                                  </p:childTnLst>
                                </p:cTn>
                              </p:par>
                              <p:par>
                                <p:cTn id="51" presetID="1" presetClass="exit" presetSubtype="0" fill="hold" grpId="0" nodeType="withEffect">
                                  <p:stCondLst>
                                    <p:cond delay="0"/>
                                  </p:stCondLst>
                                  <p:childTnLst>
                                    <p:set>
                                      <p:cBhvr>
                                        <p:cTn id="52" dur="1" fill="hold">
                                          <p:stCondLst>
                                            <p:cond delay="0"/>
                                          </p:stCondLst>
                                        </p:cTn>
                                        <p:tgtEl>
                                          <p:spTgt spid="101391"/>
                                        </p:tgtEl>
                                        <p:attrNameLst>
                                          <p:attrName>style.visibility</p:attrName>
                                        </p:attrNameLst>
                                      </p:cBhvr>
                                      <p:to>
                                        <p:strVal val="hidden"/>
                                      </p:to>
                                    </p:set>
                                  </p:childTnLst>
                                </p:cTn>
                              </p:par>
                            </p:childTnLst>
                          </p:cTn>
                        </p:par>
                        <p:par>
                          <p:cTn id="53" fill="hold">
                            <p:stCondLst>
                              <p:cond delay="0"/>
                            </p:stCondLst>
                            <p:childTnLst>
                              <p:par>
                                <p:cTn id="54" presetID="35" presetClass="emph" presetSubtype="0" repeatCount="2000" fill="hold" grpId="1" nodeType="afterEffect">
                                  <p:stCondLst>
                                    <p:cond delay="0"/>
                                  </p:stCondLst>
                                  <p:childTnLst>
                                    <p:anim calcmode="discrete" valueType="str">
                                      <p:cBhvr>
                                        <p:cTn id="55" dur="1000" fill="hold"/>
                                        <p:tgtEl>
                                          <p:spTgt spid="101390"/>
                                        </p:tgtEl>
                                        <p:attrNameLst>
                                          <p:attrName>style.visibility</p:attrName>
                                        </p:attrNameLst>
                                      </p:cBhvr>
                                      <p:tavLst>
                                        <p:tav tm="0">
                                          <p:val>
                                            <p:strVal val="hidden"/>
                                          </p:val>
                                        </p:tav>
                                        <p:tav tm="50000">
                                          <p:val>
                                            <p:strVal val="visible"/>
                                          </p:val>
                                        </p:tav>
                                      </p:tavLst>
                                    </p:anim>
                                  </p:childTnLst>
                                </p:cTn>
                              </p:par>
                            </p:childTnLst>
                          </p:cTn>
                        </p:par>
                        <p:par>
                          <p:cTn id="56" fill="hold">
                            <p:stCondLst>
                              <p:cond delay="2000"/>
                            </p:stCondLst>
                            <p:childTnLst>
                              <p:par>
                                <p:cTn id="57" presetID="2" presetClass="exit" presetSubtype="4" fill="hold" grpId="1" nodeType="afterEffect">
                                  <p:stCondLst>
                                    <p:cond delay="0"/>
                                  </p:stCondLst>
                                  <p:childTnLst>
                                    <p:anim calcmode="lin" valueType="num">
                                      <p:cBhvr additive="base">
                                        <p:cTn id="58" dur="500"/>
                                        <p:tgtEl>
                                          <p:spTgt spid="101385"/>
                                        </p:tgtEl>
                                        <p:attrNameLst>
                                          <p:attrName>ppt_x</p:attrName>
                                        </p:attrNameLst>
                                      </p:cBhvr>
                                      <p:tavLst>
                                        <p:tav tm="0">
                                          <p:val>
                                            <p:strVal val="ppt_x"/>
                                          </p:val>
                                        </p:tav>
                                        <p:tav tm="100000">
                                          <p:val>
                                            <p:strVal val="ppt_x"/>
                                          </p:val>
                                        </p:tav>
                                      </p:tavLst>
                                    </p:anim>
                                    <p:anim calcmode="lin" valueType="num">
                                      <p:cBhvr additive="base">
                                        <p:cTn id="59" dur="500"/>
                                        <p:tgtEl>
                                          <p:spTgt spid="101385"/>
                                        </p:tgtEl>
                                        <p:attrNameLst>
                                          <p:attrName>ppt_y</p:attrName>
                                        </p:attrNameLst>
                                      </p:cBhvr>
                                      <p:tavLst>
                                        <p:tav tm="0">
                                          <p:val>
                                            <p:strVal val="ppt_y"/>
                                          </p:val>
                                        </p:tav>
                                        <p:tav tm="100000">
                                          <p:val>
                                            <p:strVal val="1+ppt_h/2"/>
                                          </p:val>
                                        </p:tav>
                                      </p:tavLst>
                                    </p:anim>
                                    <p:set>
                                      <p:cBhvr>
                                        <p:cTn id="60" dur="1" fill="hold">
                                          <p:stCondLst>
                                            <p:cond delay="499"/>
                                          </p:stCondLst>
                                        </p:cTn>
                                        <p:tgtEl>
                                          <p:spTgt spid="101385"/>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500"/>
                                        <p:tgtEl>
                                          <p:spTgt spid="101388"/>
                                        </p:tgtEl>
                                        <p:attrNameLst>
                                          <p:attrName>ppt_x</p:attrName>
                                        </p:attrNameLst>
                                      </p:cBhvr>
                                      <p:tavLst>
                                        <p:tav tm="0">
                                          <p:val>
                                            <p:strVal val="ppt_x"/>
                                          </p:val>
                                        </p:tav>
                                        <p:tav tm="100000">
                                          <p:val>
                                            <p:strVal val="ppt_x"/>
                                          </p:val>
                                        </p:tav>
                                      </p:tavLst>
                                    </p:anim>
                                    <p:anim calcmode="lin" valueType="num">
                                      <p:cBhvr additive="base">
                                        <p:cTn id="63" dur="500"/>
                                        <p:tgtEl>
                                          <p:spTgt spid="101388"/>
                                        </p:tgtEl>
                                        <p:attrNameLst>
                                          <p:attrName>ppt_y</p:attrName>
                                        </p:attrNameLst>
                                      </p:cBhvr>
                                      <p:tavLst>
                                        <p:tav tm="0">
                                          <p:val>
                                            <p:strVal val="ppt_y"/>
                                          </p:val>
                                        </p:tav>
                                        <p:tav tm="100000">
                                          <p:val>
                                            <p:strVal val="1+ppt_h/2"/>
                                          </p:val>
                                        </p:tav>
                                      </p:tavLst>
                                    </p:anim>
                                    <p:set>
                                      <p:cBhvr>
                                        <p:cTn id="64" dur="1" fill="hold">
                                          <p:stCondLst>
                                            <p:cond delay="499"/>
                                          </p:stCondLst>
                                        </p:cTn>
                                        <p:tgtEl>
                                          <p:spTgt spid="101388"/>
                                        </p:tgtEl>
                                        <p:attrNameLst>
                                          <p:attrName>style.visibility</p:attrName>
                                        </p:attrNameLst>
                                      </p:cBhvr>
                                      <p:to>
                                        <p:strVal val="hidden"/>
                                      </p:to>
                                    </p:set>
                                  </p:childTnLst>
                                </p:cTn>
                              </p:par>
                              <p:par>
                                <p:cTn id="65" presetID="2" presetClass="entr" presetSubtype="4" fill="hold" grpId="0" nodeType="withEffect">
                                  <p:stCondLst>
                                    <p:cond delay="0"/>
                                  </p:stCondLst>
                                  <p:childTnLst>
                                    <p:set>
                                      <p:cBhvr>
                                        <p:cTn id="66" dur="1" fill="hold">
                                          <p:stCondLst>
                                            <p:cond delay="0"/>
                                          </p:stCondLst>
                                        </p:cTn>
                                        <p:tgtEl>
                                          <p:spTgt spid="101389"/>
                                        </p:tgtEl>
                                        <p:attrNameLst>
                                          <p:attrName>style.visibility</p:attrName>
                                        </p:attrNameLst>
                                      </p:cBhvr>
                                      <p:to>
                                        <p:strVal val="visible"/>
                                      </p:to>
                                    </p:set>
                                    <p:anim calcmode="lin" valueType="num">
                                      <p:cBhvr additive="base">
                                        <p:cTn id="67" dur="500" fill="hold"/>
                                        <p:tgtEl>
                                          <p:spTgt spid="101389"/>
                                        </p:tgtEl>
                                        <p:attrNameLst>
                                          <p:attrName>ppt_x</p:attrName>
                                        </p:attrNameLst>
                                      </p:cBhvr>
                                      <p:tavLst>
                                        <p:tav tm="0">
                                          <p:val>
                                            <p:strVal val="#ppt_x"/>
                                          </p:val>
                                        </p:tav>
                                        <p:tav tm="100000">
                                          <p:val>
                                            <p:strVal val="#ppt_x"/>
                                          </p:val>
                                        </p:tav>
                                      </p:tavLst>
                                    </p:anim>
                                    <p:anim calcmode="lin" valueType="num">
                                      <p:cBhvr additive="base">
                                        <p:cTn id="68" dur="500" fill="hold"/>
                                        <p:tgtEl>
                                          <p:spTgt spid="10138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01386"/>
                                        </p:tgtEl>
                                        <p:attrNameLst>
                                          <p:attrName>style.visibility</p:attrName>
                                        </p:attrNameLst>
                                      </p:cBhvr>
                                      <p:to>
                                        <p:strVal val="visible"/>
                                      </p:to>
                                    </p:set>
                                    <p:anim calcmode="lin" valueType="num">
                                      <p:cBhvr additive="base">
                                        <p:cTn id="71" dur="500" fill="hold"/>
                                        <p:tgtEl>
                                          <p:spTgt spid="101386"/>
                                        </p:tgtEl>
                                        <p:attrNameLst>
                                          <p:attrName>ppt_x</p:attrName>
                                        </p:attrNameLst>
                                      </p:cBhvr>
                                      <p:tavLst>
                                        <p:tav tm="0">
                                          <p:val>
                                            <p:strVal val="#ppt_x"/>
                                          </p:val>
                                        </p:tav>
                                        <p:tav tm="100000">
                                          <p:val>
                                            <p:strVal val="#ppt_x"/>
                                          </p:val>
                                        </p:tav>
                                      </p:tavLst>
                                    </p:anim>
                                    <p:anim calcmode="lin" valueType="num">
                                      <p:cBhvr additive="base">
                                        <p:cTn id="72" dur="500" fill="hold"/>
                                        <p:tgtEl>
                                          <p:spTgt spid="101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build="allAtOnce" animBg="1"/>
      <p:bldP spid="101385" grpId="0"/>
      <p:bldP spid="101385" grpId="1"/>
      <p:bldP spid="101386" grpId="0"/>
      <p:bldP spid="101387" grpId="0" build="allAtOnce" animBg="1"/>
      <p:bldP spid="101388" grpId="0"/>
      <p:bldP spid="101388" grpId="1"/>
      <p:bldP spid="101389" grpId="0"/>
      <p:bldP spid="101390" grpId="0"/>
      <p:bldP spid="101390" grpId="1"/>
      <p:bldP spid="10139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42910" y="0"/>
            <a:ext cx="7916862" cy="900113"/>
          </a:xfrm>
        </p:spPr>
        <p:txBody>
          <a:bodyPr/>
          <a:lstStyle/>
          <a:p>
            <a:r>
              <a:rPr lang="en-GB" dirty="0" smtClean="0"/>
              <a:t>How do I create a link table?</a:t>
            </a:r>
          </a:p>
        </p:txBody>
      </p:sp>
      <p:sp>
        <p:nvSpPr>
          <p:cNvPr id="109573" name="Text Box 5"/>
          <p:cNvSpPr txBox="1">
            <a:spLocks noChangeArrowheads="1"/>
          </p:cNvSpPr>
          <p:nvPr/>
        </p:nvSpPr>
        <p:spPr bwMode="auto">
          <a:xfrm>
            <a:off x="1154113" y="3946525"/>
            <a:ext cx="6759575" cy="1555750"/>
          </a:xfrm>
          <a:prstGeom prst="rect">
            <a:avLst/>
          </a:prstGeom>
          <a:noFill/>
          <a:ln w="3175" cap="rnd" algn="ctr">
            <a:solidFill>
              <a:schemeClr val="tx1"/>
            </a:solidFill>
            <a:prstDash val="sysDot"/>
            <a:miter lim="800000"/>
            <a:headEnd/>
            <a:tailEnd/>
          </a:ln>
        </p:spPr>
        <p:txBody>
          <a:bodyPr>
            <a:spAutoFit/>
          </a:bodyPr>
          <a:lstStyle/>
          <a:p>
            <a:pPr algn="l"/>
            <a:r>
              <a:rPr lang="en-US" sz="1200" i="1">
                <a:latin typeface="Courier New" pitchFamily="49" charset="0"/>
              </a:rPr>
              <a:t>LinkTable:</a:t>
            </a:r>
            <a:endParaRPr lang="en-US" sz="1200">
              <a:latin typeface="Courier New" pitchFamily="49" charset="0"/>
            </a:endParaRPr>
          </a:p>
          <a:p>
            <a:pPr algn="l"/>
            <a:r>
              <a:rPr lang="en-US" sz="1200" b="1">
                <a:solidFill>
                  <a:schemeClr val="accent2"/>
                </a:solidFill>
                <a:latin typeface="Courier New" pitchFamily="49" charset="0"/>
              </a:rPr>
              <a:t>Load DISTINCT</a:t>
            </a:r>
          </a:p>
          <a:p>
            <a:pPr algn="l"/>
            <a:r>
              <a:rPr lang="en-US" sz="1200">
                <a:solidFill>
                  <a:srgbClr val="339933"/>
                </a:solidFill>
                <a:latin typeface="Courier New" pitchFamily="49" charset="0"/>
              </a:rPr>
              <a:t>  Year </a:t>
            </a:r>
            <a:r>
              <a:rPr lang="en-US" sz="1200">
                <a:latin typeface="Courier New" pitchFamily="49" charset="0"/>
              </a:rPr>
              <a:t>&amp;</a:t>
            </a:r>
            <a:r>
              <a:rPr lang="en-US" sz="1200">
                <a:solidFill>
                  <a:srgbClr val="339933"/>
                </a:solidFill>
                <a:latin typeface="Courier New" pitchFamily="49" charset="0"/>
              </a:rPr>
              <a:t> </a:t>
            </a:r>
            <a:r>
              <a:rPr lang="en-US" sz="1200">
                <a:solidFill>
                  <a:schemeClr val="accent2"/>
                </a:solidFill>
                <a:latin typeface="Courier New" pitchFamily="49" charset="0"/>
              </a:rPr>
              <a:t>‘_’</a:t>
            </a:r>
            <a:r>
              <a:rPr lang="en-US" sz="1200">
                <a:solidFill>
                  <a:srgbClr val="339933"/>
                </a:solidFill>
                <a:latin typeface="Courier New" pitchFamily="49" charset="0"/>
              </a:rPr>
              <a:t> </a:t>
            </a:r>
            <a:r>
              <a:rPr lang="en-US" sz="1200">
                <a:latin typeface="Courier New" pitchFamily="49" charset="0"/>
              </a:rPr>
              <a:t>&amp;</a:t>
            </a:r>
            <a:r>
              <a:rPr lang="en-US" sz="1200">
                <a:solidFill>
                  <a:srgbClr val="339933"/>
                </a:solidFill>
                <a:latin typeface="Courier New" pitchFamily="49" charset="0"/>
              </a:rPr>
              <a:t> Month </a:t>
            </a:r>
            <a:r>
              <a:rPr lang="en-US" sz="1200">
                <a:latin typeface="Courier New" pitchFamily="49" charset="0"/>
              </a:rPr>
              <a:t>&amp;</a:t>
            </a:r>
            <a:r>
              <a:rPr lang="en-US" sz="1200">
                <a:solidFill>
                  <a:srgbClr val="339933"/>
                </a:solidFill>
                <a:latin typeface="Courier New" pitchFamily="49" charset="0"/>
              </a:rPr>
              <a:t> </a:t>
            </a:r>
            <a:r>
              <a:rPr lang="en-US" sz="1200">
                <a:solidFill>
                  <a:schemeClr val="accent2"/>
                </a:solidFill>
                <a:latin typeface="Courier New" pitchFamily="49" charset="0"/>
              </a:rPr>
              <a:t>‘_’</a:t>
            </a:r>
            <a:r>
              <a:rPr lang="en-US" sz="1200">
                <a:solidFill>
                  <a:srgbClr val="339933"/>
                </a:solidFill>
                <a:latin typeface="Courier New" pitchFamily="49" charset="0"/>
              </a:rPr>
              <a:t> </a:t>
            </a:r>
            <a:r>
              <a:rPr lang="en-US" sz="1200">
                <a:latin typeface="Courier New" pitchFamily="49" charset="0"/>
              </a:rPr>
              <a:t>&amp;</a:t>
            </a:r>
            <a:r>
              <a:rPr lang="en-US" sz="1200">
                <a:solidFill>
                  <a:srgbClr val="339933"/>
                </a:solidFill>
                <a:latin typeface="Courier New" pitchFamily="49" charset="0"/>
              </a:rPr>
              <a:t> Branch </a:t>
            </a:r>
            <a:r>
              <a:rPr lang="en-US" sz="1200">
                <a:latin typeface="Courier New" pitchFamily="49" charset="0"/>
              </a:rPr>
              <a:t>&amp;</a:t>
            </a:r>
            <a:r>
              <a:rPr lang="en-US" sz="1200">
                <a:solidFill>
                  <a:srgbClr val="339933"/>
                </a:solidFill>
                <a:latin typeface="Courier New" pitchFamily="49" charset="0"/>
              </a:rPr>
              <a:t> </a:t>
            </a:r>
            <a:r>
              <a:rPr lang="en-US" sz="1200">
                <a:solidFill>
                  <a:schemeClr val="accent2"/>
                </a:solidFill>
                <a:latin typeface="Courier New" pitchFamily="49" charset="0"/>
              </a:rPr>
              <a:t>‘_’</a:t>
            </a:r>
            <a:r>
              <a:rPr lang="en-US" sz="1200">
                <a:solidFill>
                  <a:srgbClr val="339933"/>
                </a:solidFill>
                <a:latin typeface="Courier New" pitchFamily="49" charset="0"/>
              </a:rPr>
              <a:t> </a:t>
            </a:r>
            <a:r>
              <a:rPr lang="en-US" sz="1200">
                <a:latin typeface="Courier New" pitchFamily="49" charset="0"/>
              </a:rPr>
              <a:t>&amp;</a:t>
            </a:r>
            <a:r>
              <a:rPr lang="en-US" sz="1200">
                <a:solidFill>
                  <a:srgbClr val="339933"/>
                </a:solidFill>
                <a:latin typeface="Courier New" pitchFamily="49" charset="0"/>
              </a:rPr>
              <a:t> [Item Number] </a:t>
            </a:r>
            <a:r>
              <a:rPr lang="en-US" sz="1200" b="1">
                <a:solidFill>
                  <a:schemeClr val="accent2"/>
                </a:solidFill>
                <a:latin typeface="Courier New" pitchFamily="49" charset="0"/>
              </a:rPr>
              <a:t>as</a:t>
            </a:r>
            <a:r>
              <a:rPr lang="en-US" sz="1200">
                <a:solidFill>
                  <a:srgbClr val="339933"/>
                </a:solidFill>
                <a:latin typeface="Courier New" pitchFamily="49" charset="0"/>
              </a:rPr>
              <a:t> SalesKey,</a:t>
            </a:r>
          </a:p>
          <a:p>
            <a:pPr algn="l"/>
            <a:r>
              <a:rPr lang="en-US" sz="1200">
                <a:solidFill>
                  <a:srgbClr val="339933"/>
                </a:solidFill>
                <a:latin typeface="Courier New" pitchFamily="49" charset="0"/>
              </a:rPr>
              <a:t>  Year,</a:t>
            </a:r>
          </a:p>
          <a:p>
            <a:pPr algn="l"/>
            <a:r>
              <a:rPr lang="en-US" sz="1200">
                <a:solidFill>
                  <a:srgbClr val="339933"/>
                </a:solidFill>
                <a:latin typeface="Courier New" pitchFamily="49" charset="0"/>
              </a:rPr>
              <a:t>  Month,</a:t>
            </a:r>
          </a:p>
          <a:p>
            <a:pPr algn="l"/>
            <a:r>
              <a:rPr lang="en-US" sz="1200">
                <a:solidFill>
                  <a:srgbClr val="339933"/>
                </a:solidFill>
                <a:latin typeface="Courier New" pitchFamily="49" charset="0"/>
              </a:rPr>
              <a:t>  [Branch],</a:t>
            </a:r>
          </a:p>
          <a:p>
            <a:pPr algn="l"/>
            <a:r>
              <a:rPr lang="en-US" sz="1200">
                <a:solidFill>
                  <a:srgbClr val="339933"/>
                </a:solidFill>
                <a:latin typeface="Courier New" pitchFamily="49" charset="0"/>
              </a:rPr>
              <a:t>  [Item Number]</a:t>
            </a:r>
          </a:p>
          <a:p>
            <a:pPr algn="l"/>
            <a:r>
              <a:rPr lang="en-US" sz="1200" b="1">
                <a:solidFill>
                  <a:schemeClr val="accent2"/>
                </a:solidFill>
                <a:latin typeface="Courier New" pitchFamily="49" charset="0"/>
              </a:rPr>
              <a:t>FROM</a:t>
            </a:r>
            <a:r>
              <a:rPr lang="en-US" sz="1200">
                <a:solidFill>
                  <a:srgbClr val="339933"/>
                </a:solidFill>
                <a:latin typeface="Courier New" pitchFamily="49" charset="0"/>
              </a:rPr>
              <a:t> Sales;</a:t>
            </a:r>
            <a:r>
              <a:rPr lang="en-US" sz="1200" b="1">
                <a:solidFill>
                  <a:srgbClr val="CC0000"/>
                </a:solidFill>
                <a:latin typeface="Georgia" pitchFamily="18" charset="0"/>
              </a:rPr>
              <a:t> </a:t>
            </a:r>
          </a:p>
        </p:txBody>
      </p:sp>
      <p:sp>
        <p:nvSpPr>
          <p:cNvPr id="40965" name="Text Box 8"/>
          <p:cNvSpPr txBox="1">
            <a:spLocks noChangeArrowheads="1"/>
          </p:cNvSpPr>
          <p:nvPr/>
        </p:nvSpPr>
        <p:spPr bwMode="auto">
          <a:xfrm>
            <a:off x="1154113" y="1833563"/>
            <a:ext cx="6759575" cy="1738312"/>
          </a:xfrm>
          <a:prstGeom prst="rect">
            <a:avLst/>
          </a:prstGeom>
          <a:noFill/>
          <a:ln w="3175" cap="rnd" algn="ctr">
            <a:solidFill>
              <a:schemeClr val="tx1"/>
            </a:solidFill>
            <a:prstDash val="sysDot"/>
            <a:miter lim="800000"/>
            <a:headEnd/>
            <a:tailEnd/>
          </a:ln>
        </p:spPr>
        <p:txBody>
          <a:bodyPr>
            <a:spAutoFit/>
          </a:bodyPr>
          <a:lstStyle/>
          <a:p>
            <a:pPr algn="l"/>
            <a:r>
              <a:rPr lang="en-US" sz="1200" i="1">
                <a:latin typeface="Courier New" pitchFamily="49" charset="0"/>
              </a:rPr>
              <a:t>Sales:</a:t>
            </a:r>
            <a:endParaRPr lang="en-US" sz="1200">
              <a:latin typeface="Courier New" pitchFamily="49" charset="0"/>
            </a:endParaRPr>
          </a:p>
          <a:p>
            <a:pPr algn="l"/>
            <a:r>
              <a:rPr lang="en-US" sz="1200" b="1">
                <a:solidFill>
                  <a:schemeClr val="accent2"/>
                </a:solidFill>
                <a:latin typeface="Courier New" pitchFamily="49" charset="0"/>
              </a:rPr>
              <a:t>Load</a:t>
            </a:r>
            <a:r>
              <a:rPr lang="en-US" sz="1200">
                <a:solidFill>
                  <a:schemeClr val="accent2"/>
                </a:solidFill>
                <a:latin typeface="Courier New" pitchFamily="49" charset="0"/>
              </a:rPr>
              <a:t> </a:t>
            </a:r>
          </a:p>
          <a:p>
            <a:pPr algn="l"/>
            <a:r>
              <a:rPr lang="en-US" sz="1200">
                <a:solidFill>
                  <a:srgbClr val="339933"/>
                </a:solidFill>
                <a:latin typeface="Courier New" pitchFamily="49" charset="0"/>
              </a:rPr>
              <a:t>  Year </a:t>
            </a:r>
            <a:r>
              <a:rPr lang="en-US" sz="1200">
                <a:latin typeface="Courier New" pitchFamily="49" charset="0"/>
              </a:rPr>
              <a:t>&amp;</a:t>
            </a:r>
            <a:r>
              <a:rPr lang="en-US" sz="1200">
                <a:solidFill>
                  <a:srgbClr val="339933"/>
                </a:solidFill>
                <a:latin typeface="Courier New" pitchFamily="49" charset="0"/>
              </a:rPr>
              <a:t> </a:t>
            </a:r>
            <a:r>
              <a:rPr lang="en-US" sz="1200">
                <a:solidFill>
                  <a:schemeClr val="accent2"/>
                </a:solidFill>
                <a:latin typeface="Courier New" pitchFamily="49" charset="0"/>
              </a:rPr>
              <a:t>‘_’</a:t>
            </a:r>
            <a:r>
              <a:rPr lang="en-US" sz="1200">
                <a:solidFill>
                  <a:srgbClr val="339933"/>
                </a:solidFill>
                <a:latin typeface="Courier New" pitchFamily="49" charset="0"/>
              </a:rPr>
              <a:t> </a:t>
            </a:r>
            <a:r>
              <a:rPr lang="en-US" sz="1200">
                <a:latin typeface="Courier New" pitchFamily="49" charset="0"/>
              </a:rPr>
              <a:t>&amp;</a:t>
            </a:r>
            <a:r>
              <a:rPr lang="en-US" sz="1200">
                <a:solidFill>
                  <a:srgbClr val="339933"/>
                </a:solidFill>
                <a:latin typeface="Courier New" pitchFamily="49" charset="0"/>
              </a:rPr>
              <a:t> Month </a:t>
            </a:r>
            <a:r>
              <a:rPr lang="en-US" sz="1200">
                <a:latin typeface="Courier New" pitchFamily="49" charset="0"/>
              </a:rPr>
              <a:t>&amp;</a:t>
            </a:r>
            <a:r>
              <a:rPr lang="en-US" sz="1200">
                <a:solidFill>
                  <a:srgbClr val="339933"/>
                </a:solidFill>
                <a:latin typeface="Courier New" pitchFamily="49" charset="0"/>
              </a:rPr>
              <a:t> </a:t>
            </a:r>
            <a:r>
              <a:rPr lang="en-US" sz="1200">
                <a:solidFill>
                  <a:schemeClr val="accent2"/>
                </a:solidFill>
                <a:latin typeface="Courier New" pitchFamily="49" charset="0"/>
              </a:rPr>
              <a:t>‘_’</a:t>
            </a:r>
            <a:r>
              <a:rPr lang="en-US" sz="1200">
                <a:solidFill>
                  <a:srgbClr val="339933"/>
                </a:solidFill>
                <a:latin typeface="Courier New" pitchFamily="49" charset="0"/>
              </a:rPr>
              <a:t> </a:t>
            </a:r>
            <a:r>
              <a:rPr lang="en-US" sz="1200">
                <a:latin typeface="Courier New" pitchFamily="49" charset="0"/>
              </a:rPr>
              <a:t>&amp;</a:t>
            </a:r>
            <a:r>
              <a:rPr lang="en-US" sz="1200">
                <a:solidFill>
                  <a:srgbClr val="339933"/>
                </a:solidFill>
                <a:latin typeface="Courier New" pitchFamily="49" charset="0"/>
              </a:rPr>
              <a:t> Branch </a:t>
            </a:r>
            <a:r>
              <a:rPr lang="en-US" sz="1200">
                <a:latin typeface="Courier New" pitchFamily="49" charset="0"/>
              </a:rPr>
              <a:t>&amp;</a:t>
            </a:r>
            <a:r>
              <a:rPr lang="en-US" sz="1200">
                <a:solidFill>
                  <a:srgbClr val="339933"/>
                </a:solidFill>
                <a:latin typeface="Courier New" pitchFamily="49" charset="0"/>
              </a:rPr>
              <a:t> </a:t>
            </a:r>
            <a:r>
              <a:rPr lang="en-US" sz="1200">
                <a:solidFill>
                  <a:schemeClr val="accent2"/>
                </a:solidFill>
                <a:latin typeface="Courier New" pitchFamily="49" charset="0"/>
              </a:rPr>
              <a:t>‘_’</a:t>
            </a:r>
            <a:r>
              <a:rPr lang="en-US" sz="1200">
                <a:solidFill>
                  <a:srgbClr val="339933"/>
                </a:solidFill>
                <a:latin typeface="Courier New" pitchFamily="49" charset="0"/>
              </a:rPr>
              <a:t> </a:t>
            </a:r>
            <a:r>
              <a:rPr lang="en-US" sz="1200">
                <a:latin typeface="Courier New" pitchFamily="49" charset="0"/>
              </a:rPr>
              <a:t>&amp;</a:t>
            </a:r>
            <a:r>
              <a:rPr lang="en-US" sz="1200">
                <a:solidFill>
                  <a:srgbClr val="339933"/>
                </a:solidFill>
                <a:latin typeface="Courier New" pitchFamily="49" charset="0"/>
              </a:rPr>
              <a:t> [Item Number] </a:t>
            </a:r>
            <a:r>
              <a:rPr lang="en-US" sz="1200" b="1">
                <a:solidFill>
                  <a:schemeClr val="accent2"/>
                </a:solidFill>
                <a:latin typeface="Courier New" pitchFamily="49" charset="0"/>
              </a:rPr>
              <a:t>as</a:t>
            </a:r>
            <a:r>
              <a:rPr lang="en-US" sz="1200">
                <a:solidFill>
                  <a:srgbClr val="339933"/>
                </a:solidFill>
                <a:latin typeface="Courier New" pitchFamily="49" charset="0"/>
              </a:rPr>
              <a:t> SalesKey,</a:t>
            </a:r>
          </a:p>
          <a:p>
            <a:pPr algn="l"/>
            <a:r>
              <a:rPr lang="en-US" sz="1200">
                <a:solidFill>
                  <a:srgbClr val="339933"/>
                </a:solidFill>
                <a:latin typeface="Courier New" pitchFamily="49" charset="0"/>
              </a:rPr>
              <a:t>  [Customer Number],</a:t>
            </a:r>
            <a:endParaRPr lang="en-US" sz="1200" b="1">
              <a:solidFill>
                <a:srgbClr val="339933"/>
              </a:solidFill>
              <a:latin typeface="Courier New" pitchFamily="49" charset="0"/>
            </a:endParaRPr>
          </a:p>
          <a:p>
            <a:pPr algn="l"/>
            <a:r>
              <a:rPr lang="en-US" sz="1200">
                <a:solidFill>
                  <a:srgbClr val="339933"/>
                </a:solidFill>
                <a:latin typeface="Courier New" pitchFamily="49" charset="0"/>
              </a:rPr>
              <a:t>  [Invoice Number],</a:t>
            </a:r>
          </a:p>
          <a:p>
            <a:pPr algn="l"/>
            <a:r>
              <a:rPr lang="en-US" sz="1200">
                <a:solidFill>
                  <a:srgbClr val="339933"/>
                </a:solidFill>
                <a:latin typeface="Courier New" pitchFamily="49" charset="0"/>
              </a:rPr>
              <a:t>  …</a:t>
            </a:r>
          </a:p>
          <a:p>
            <a:pPr algn="l"/>
            <a:r>
              <a:rPr lang="en-US" sz="1200">
                <a:solidFill>
                  <a:srgbClr val="339933"/>
                </a:solidFill>
                <a:latin typeface="Courier New" pitchFamily="49" charset="0"/>
              </a:rPr>
              <a:t>  [Margin Amount],</a:t>
            </a:r>
          </a:p>
          <a:p>
            <a:pPr algn="l"/>
            <a:r>
              <a:rPr lang="en-US" sz="1200">
                <a:solidFill>
                  <a:srgbClr val="339933"/>
                </a:solidFill>
                <a:latin typeface="Courier New" pitchFamily="49" charset="0"/>
              </a:rPr>
              <a:t>  [Unit of Measure]</a:t>
            </a:r>
          </a:p>
          <a:p>
            <a:pPr algn="l"/>
            <a:r>
              <a:rPr lang="en-US" sz="1200" b="1">
                <a:solidFill>
                  <a:schemeClr val="accent2"/>
                </a:solidFill>
                <a:latin typeface="Courier New" pitchFamily="49" charset="0"/>
              </a:rPr>
              <a:t>FROM</a:t>
            </a:r>
            <a:r>
              <a:rPr lang="en-US" sz="1200">
                <a:solidFill>
                  <a:srgbClr val="339933"/>
                </a:solidFill>
                <a:latin typeface="Courier New" pitchFamily="49" charset="0"/>
              </a:rPr>
              <a:t> Sales;</a:t>
            </a:r>
          </a:p>
        </p:txBody>
      </p:sp>
      <p:sp>
        <p:nvSpPr>
          <p:cNvPr id="109582" name="Text Box 14"/>
          <p:cNvSpPr txBox="1">
            <a:spLocks noChangeArrowheads="1"/>
          </p:cNvSpPr>
          <p:nvPr/>
        </p:nvSpPr>
        <p:spPr bwMode="auto">
          <a:xfrm>
            <a:off x="1154113" y="3929063"/>
            <a:ext cx="6759575" cy="1920875"/>
          </a:xfrm>
          <a:prstGeom prst="rect">
            <a:avLst/>
          </a:prstGeom>
          <a:noFill/>
          <a:ln w="3175" cap="rnd" algn="ctr">
            <a:solidFill>
              <a:schemeClr val="tx1"/>
            </a:solidFill>
            <a:prstDash val="sysDot"/>
            <a:miter lim="800000"/>
            <a:headEnd/>
            <a:tailEnd/>
          </a:ln>
        </p:spPr>
        <p:txBody>
          <a:bodyPr>
            <a:spAutoFit/>
          </a:bodyPr>
          <a:lstStyle/>
          <a:p>
            <a:pPr algn="l"/>
            <a:r>
              <a:rPr lang="en-US" sz="1200" i="1" dirty="0" err="1">
                <a:latin typeface="Courier New" pitchFamily="49" charset="0"/>
              </a:rPr>
              <a:t>LinkTable</a:t>
            </a:r>
            <a:r>
              <a:rPr lang="en-US" sz="1200" i="1" dirty="0">
                <a:latin typeface="Courier New" pitchFamily="49" charset="0"/>
              </a:rPr>
              <a:t>:</a:t>
            </a:r>
            <a:endParaRPr lang="en-US" sz="1200" dirty="0">
              <a:latin typeface="Courier New" pitchFamily="49" charset="0"/>
            </a:endParaRPr>
          </a:p>
          <a:p>
            <a:pPr algn="l"/>
            <a:r>
              <a:rPr lang="en-US" sz="1200" b="1" dirty="0">
                <a:solidFill>
                  <a:schemeClr val="accent2"/>
                </a:solidFill>
                <a:latin typeface="Courier New" pitchFamily="49" charset="0"/>
              </a:rPr>
              <a:t>Load DISTINCT</a:t>
            </a:r>
          </a:p>
          <a:p>
            <a:pPr algn="l"/>
            <a:r>
              <a:rPr lang="en-US" sz="1200" dirty="0">
                <a:solidFill>
                  <a:srgbClr val="339933"/>
                </a:solidFill>
                <a:latin typeface="Courier New" pitchFamily="49" charset="0"/>
              </a:rPr>
              <a:t>  Year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Month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Branch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[Item Number] </a:t>
            </a:r>
            <a:r>
              <a:rPr lang="en-US" sz="1200" b="1" dirty="0">
                <a:solidFill>
                  <a:schemeClr val="accent2"/>
                </a:solidFill>
                <a:latin typeface="Courier New" pitchFamily="49" charset="0"/>
              </a:rPr>
              <a:t>as</a:t>
            </a:r>
            <a:r>
              <a:rPr lang="en-US" sz="1200" dirty="0">
                <a:solidFill>
                  <a:srgbClr val="339933"/>
                </a:solidFill>
                <a:latin typeface="Courier New" pitchFamily="49" charset="0"/>
              </a:rPr>
              <a:t> </a:t>
            </a:r>
            <a:r>
              <a:rPr lang="en-US" sz="1200" dirty="0" err="1">
                <a:solidFill>
                  <a:srgbClr val="339933"/>
                </a:solidFill>
                <a:latin typeface="Courier New" pitchFamily="49" charset="0"/>
              </a:rPr>
              <a:t>SalesKey</a:t>
            </a:r>
            <a:r>
              <a:rPr lang="en-US" sz="1200" dirty="0">
                <a:solidFill>
                  <a:srgbClr val="339933"/>
                </a:solidFill>
                <a:latin typeface="Courier New" pitchFamily="49" charset="0"/>
              </a:rPr>
              <a:t>,</a:t>
            </a:r>
          </a:p>
          <a:p>
            <a:pPr algn="l"/>
            <a:r>
              <a:rPr lang="en-US" sz="1200" dirty="0">
                <a:solidFill>
                  <a:srgbClr val="339933"/>
                </a:solidFill>
                <a:latin typeface="Courier New" pitchFamily="49" charset="0"/>
              </a:rPr>
              <a:t>  Branch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[Item Number] </a:t>
            </a:r>
            <a:r>
              <a:rPr lang="en-US" sz="1200" b="1" dirty="0">
                <a:solidFill>
                  <a:schemeClr val="accent2"/>
                </a:solidFill>
                <a:latin typeface="Courier New" pitchFamily="49" charset="0"/>
              </a:rPr>
              <a:t>as</a:t>
            </a:r>
            <a:r>
              <a:rPr lang="en-US" sz="1200" dirty="0">
                <a:solidFill>
                  <a:srgbClr val="339933"/>
                </a:solidFill>
                <a:latin typeface="Courier New" pitchFamily="49" charset="0"/>
              </a:rPr>
              <a:t> </a:t>
            </a:r>
            <a:r>
              <a:rPr lang="en-US" sz="1200" dirty="0" err="1">
                <a:solidFill>
                  <a:srgbClr val="339933"/>
                </a:solidFill>
                <a:latin typeface="Courier New" pitchFamily="49" charset="0"/>
              </a:rPr>
              <a:t>InvKey</a:t>
            </a:r>
            <a:r>
              <a:rPr lang="en-US" sz="1200" dirty="0">
                <a:solidFill>
                  <a:srgbClr val="339933"/>
                </a:solidFill>
                <a:latin typeface="Courier New" pitchFamily="49" charset="0"/>
              </a:rPr>
              <a:t>,</a:t>
            </a:r>
          </a:p>
          <a:p>
            <a:pPr algn="l"/>
            <a:r>
              <a:rPr lang="en-US" sz="1200" dirty="0">
                <a:solidFill>
                  <a:srgbClr val="339933"/>
                </a:solidFill>
                <a:latin typeface="Courier New" pitchFamily="49" charset="0"/>
              </a:rPr>
              <a:t>  Year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Month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Branch </a:t>
            </a:r>
            <a:r>
              <a:rPr lang="en-US" sz="1200" dirty="0">
                <a:latin typeface="Courier New" pitchFamily="49" charset="0"/>
              </a:rPr>
              <a:t>&amp;</a:t>
            </a:r>
            <a:r>
              <a:rPr lang="en-US" sz="1200" dirty="0">
                <a:solidFill>
                  <a:srgbClr val="339933"/>
                </a:solidFill>
                <a:latin typeface="Courier New" pitchFamily="49" charset="0"/>
              </a:rPr>
              <a:t> </a:t>
            </a:r>
            <a:r>
              <a:rPr lang="en-US" sz="1200" dirty="0">
                <a:solidFill>
                  <a:schemeClr val="accent2"/>
                </a:solidFill>
                <a:latin typeface="Courier New" pitchFamily="49" charset="0"/>
              </a:rPr>
              <a:t>‘_’</a:t>
            </a:r>
            <a:r>
              <a:rPr lang="en-US" sz="1200" dirty="0">
                <a:solidFill>
                  <a:srgbClr val="339933"/>
                </a:solidFill>
                <a:latin typeface="Courier New" pitchFamily="49" charset="0"/>
              </a:rPr>
              <a:t> </a:t>
            </a:r>
            <a:r>
              <a:rPr lang="en-US" sz="1200" dirty="0">
                <a:latin typeface="Courier New" pitchFamily="49" charset="0"/>
              </a:rPr>
              <a:t>&amp;</a:t>
            </a:r>
            <a:r>
              <a:rPr lang="en-US" sz="1200" dirty="0">
                <a:solidFill>
                  <a:srgbClr val="339933"/>
                </a:solidFill>
                <a:latin typeface="Courier New" pitchFamily="49" charset="0"/>
              </a:rPr>
              <a:t> [Item Number] </a:t>
            </a:r>
            <a:r>
              <a:rPr lang="en-US" sz="1200" b="1" dirty="0">
                <a:solidFill>
                  <a:schemeClr val="accent2"/>
                </a:solidFill>
                <a:latin typeface="Courier New" pitchFamily="49" charset="0"/>
              </a:rPr>
              <a:t>as</a:t>
            </a:r>
            <a:r>
              <a:rPr lang="en-US" sz="1200" dirty="0">
                <a:solidFill>
                  <a:srgbClr val="339933"/>
                </a:solidFill>
                <a:latin typeface="Courier New" pitchFamily="49" charset="0"/>
              </a:rPr>
              <a:t> </a:t>
            </a:r>
            <a:r>
              <a:rPr lang="en-US" sz="1200" dirty="0" err="1">
                <a:solidFill>
                  <a:srgbClr val="339933"/>
                </a:solidFill>
                <a:latin typeface="Courier New" pitchFamily="49" charset="0"/>
              </a:rPr>
              <a:t>POKey</a:t>
            </a:r>
            <a:r>
              <a:rPr lang="en-US" sz="1200" dirty="0">
                <a:solidFill>
                  <a:srgbClr val="339933"/>
                </a:solidFill>
                <a:latin typeface="Courier New" pitchFamily="49" charset="0"/>
              </a:rPr>
              <a:t>, </a:t>
            </a:r>
          </a:p>
          <a:p>
            <a:pPr algn="l"/>
            <a:r>
              <a:rPr lang="en-US" sz="1200" dirty="0">
                <a:solidFill>
                  <a:srgbClr val="339933"/>
                </a:solidFill>
                <a:latin typeface="Courier New" pitchFamily="49" charset="0"/>
              </a:rPr>
              <a:t>  Year,</a:t>
            </a:r>
          </a:p>
          <a:p>
            <a:pPr algn="l"/>
            <a:r>
              <a:rPr lang="en-US" sz="1200" dirty="0">
                <a:solidFill>
                  <a:srgbClr val="339933"/>
                </a:solidFill>
                <a:latin typeface="Courier New" pitchFamily="49" charset="0"/>
              </a:rPr>
              <a:t>  Month,</a:t>
            </a:r>
          </a:p>
          <a:p>
            <a:pPr algn="l"/>
            <a:r>
              <a:rPr lang="en-US" sz="1200" dirty="0">
                <a:solidFill>
                  <a:srgbClr val="339933"/>
                </a:solidFill>
                <a:latin typeface="Courier New" pitchFamily="49" charset="0"/>
              </a:rPr>
              <a:t>  [Branch],</a:t>
            </a:r>
          </a:p>
          <a:p>
            <a:pPr algn="l"/>
            <a:r>
              <a:rPr lang="en-US" sz="1200" dirty="0">
                <a:solidFill>
                  <a:srgbClr val="339933"/>
                </a:solidFill>
                <a:latin typeface="Courier New" pitchFamily="49" charset="0"/>
              </a:rPr>
              <a:t>  [Item Number]</a:t>
            </a:r>
          </a:p>
          <a:p>
            <a:pPr algn="l"/>
            <a:r>
              <a:rPr lang="en-US" sz="1200" b="1" dirty="0">
                <a:solidFill>
                  <a:schemeClr val="accent2"/>
                </a:solidFill>
                <a:latin typeface="Courier New" pitchFamily="49" charset="0"/>
              </a:rPr>
              <a:t>FROM</a:t>
            </a:r>
            <a:r>
              <a:rPr lang="en-US" sz="1200" dirty="0">
                <a:solidFill>
                  <a:srgbClr val="339933"/>
                </a:solidFill>
                <a:latin typeface="Courier New" pitchFamily="49" charset="0"/>
              </a:rPr>
              <a:t> Sales;</a:t>
            </a:r>
            <a:r>
              <a:rPr lang="en-US" sz="1200" b="1" dirty="0">
                <a:solidFill>
                  <a:srgbClr val="CC0000"/>
                </a:solidFill>
                <a:latin typeface="Georgia" pitchFamily="18"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09573"/>
                                        </p:tgtEl>
                                        <p:attrNameLst>
                                          <p:attrName>ppt_x</p:attrName>
                                        </p:attrNameLst>
                                      </p:cBhvr>
                                      <p:tavLst>
                                        <p:tav tm="0">
                                          <p:val>
                                            <p:strVal val="ppt_x"/>
                                          </p:val>
                                        </p:tav>
                                        <p:tav tm="100000">
                                          <p:val>
                                            <p:strVal val="ppt_x"/>
                                          </p:val>
                                        </p:tav>
                                      </p:tavLst>
                                    </p:anim>
                                    <p:anim calcmode="lin" valueType="num">
                                      <p:cBhvr additive="base">
                                        <p:cTn id="7" dur="500"/>
                                        <p:tgtEl>
                                          <p:spTgt spid="109573"/>
                                        </p:tgtEl>
                                        <p:attrNameLst>
                                          <p:attrName>ppt_y</p:attrName>
                                        </p:attrNameLst>
                                      </p:cBhvr>
                                      <p:tavLst>
                                        <p:tav tm="0">
                                          <p:val>
                                            <p:strVal val="ppt_y"/>
                                          </p:val>
                                        </p:tav>
                                        <p:tav tm="100000">
                                          <p:val>
                                            <p:strVal val="1+ppt_h/2"/>
                                          </p:val>
                                        </p:tav>
                                      </p:tavLst>
                                    </p:anim>
                                    <p:set>
                                      <p:cBhvr>
                                        <p:cTn id="8" dur="1" fill="hold">
                                          <p:stCondLst>
                                            <p:cond delay="499"/>
                                          </p:stCondLst>
                                        </p:cTn>
                                        <p:tgtEl>
                                          <p:spTgt spid="109573"/>
                                        </p:tgtEl>
                                        <p:attrNameLst>
                                          <p:attrName>style.visibility</p:attrName>
                                        </p:attrNameLst>
                                      </p:cBhvr>
                                      <p:to>
                                        <p:strVal val="hidden"/>
                                      </p:to>
                                    </p:se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9582">
                                            <p:bg/>
                                          </p:spTgt>
                                        </p:tgtEl>
                                        <p:attrNameLst>
                                          <p:attrName>style.visibility</p:attrName>
                                        </p:attrNameLst>
                                      </p:cBhvr>
                                      <p:to>
                                        <p:strVal val="visible"/>
                                      </p:to>
                                    </p:set>
                                    <p:anim calcmode="lin" valueType="num">
                                      <p:cBhvr additive="base">
                                        <p:cTn id="12" dur="500" fill="hold"/>
                                        <p:tgtEl>
                                          <p:spTgt spid="109582">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109582">
                                            <p:bg/>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9582">
                                            <p:txEl>
                                              <p:pRg st="0" end="0"/>
                                            </p:txEl>
                                          </p:spTgt>
                                        </p:tgtEl>
                                        <p:attrNameLst>
                                          <p:attrName>style.visibility</p:attrName>
                                        </p:attrNameLst>
                                      </p:cBhvr>
                                      <p:to>
                                        <p:strVal val="visible"/>
                                      </p:to>
                                    </p:set>
                                    <p:anim calcmode="lin" valueType="num">
                                      <p:cBhvr additive="base">
                                        <p:cTn id="16" dur="500" fill="hold"/>
                                        <p:tgtEl>
                                          <p:spTgt spid="109582">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9582">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9582">
                                            <p:txEl>
                                              <p:pRg st="1" end="1"/>
                                            </p:txEl>
                                          </p:spTgt>
                                        </p:tgtEl>
                                        <p:attrNameLst>
                                          <p:attrName>style.visibility</p:attrName>
                                        </p:attrNameLst>
                                      </p:cBhvr>
                                      <p:to>
                                        <p:strVal val="visible"/>
                                      </p:to>
                                    </p:set>
                                    <p:anim calcmode="lin" valueType="num">
                                      <p:cBhvr additive="base">
                                        <p:cTn id="20" dur="500" fill="hold"/>
                                        <p:tgtEl>
                                          <p:spTgt spid="10958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9582">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09582">
                                            <p:txEl>
                                              <p:pRg st="2" end="2"/>
                                            </p:txEl>
                                          </p:spTgt>
                                        </p:tgtEl>
                                        <p:attrNameLst>
                                          <p:attrName>style.visibility</p:attrName>
                                        </p:attrNameLst>
                                      </p:cBhvr>
                                      <p:to>
                                        <p:strVal val="visible"/>
                                      </p:to>
                                    </p:set>
                                    <p:anim calcmode="lin" valueType="num">
                                      <p:cBhvr additive="base">
                                        <p:cTn id="24" dur="500" fill="hold"/>
                                        <p:tgtEl>
                                          <p:spTgt spid="10958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9582">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iterate type="lt">
                                    <p:tmPct val="0"/>
                                  </p:iterate>
                                  <p:childTnLst>
                                    <p:set>
                                      <p:cBhvr>
                                        <p:cTn id="27" dur="1" fill="hold">
                                          <p:stCondLst>
                                            <p:cond delay="0"/>
                                          </p:stCondLst>
                                        </p:cTn>
                                        <p:tgtEl>
                                          <p:spTgt spid="109582">
                                            <p:txEl>
                                              <p:pRg st="3" end="3"/>
                                            </p:txEl>
                                          </p:spTgt>
                                        </p:tgtEl>
                                        <p:attrNameLst>
                                          <p:attrName>style.visibility</p:attrName>
                                        </p:attrNameLst>
                                      </p:cBhvr>
                                      <p:to>
                                        <p:strVal val="visible"/>
                                      </p:to>
                                    </p:set>
                                    <p:anim calcmode="lin" valueType="num">
                                      <p:cBhvr additive="base">
                                        <p:cTn id="28" dur="500" fill="hold"/>
                                        <p:tgtEl>
                                          <p:spTgt spid="109582">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9582">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9582">
                                            <p:txEl>
                                              <p:pRg st="4" end="4"/>
                                            </p:txEl>
                                          </p:spTgt>
                                        </p:tgtEl>
                                        <p:attrNameLst>
                                          <p:attrName>style.visibility</p:attrName>
                                        </p:attrNameLst>
                                      </p:cBhvr>
                                      <p:to>
                                        <p:strVal val="visible"/>
                                      </p:to>
                                    </p:set>
                                    <p:anim calcmode="lin" valueType="num">
                                      <p:cBhvr additive="base">
                                        <p:cTn id="32" dur="500" fill="hold"/>
                                        <p:tgtEl>
                                          <p:spTgt spid="10958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9582">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9582">
                                            <p:txEl>
                                              <p:pRg st="5" end="5"/>
                                            </p:txEl>
                                          </p:spTgt>
                                        </p:tgtEl>
                                        <p:attrNameLst>
                                          <p:attrName>style.visibility</p:attrName>
                                        </p:attrNameLst>
                                      </p:cBhvr>
                                      <p:to>
                                        <p:strVal val="visible"/>
                                      </p:to>
                                    </p:set>
                                    <p:anim calcmode="lin" valueType="num">
                                      <p:cBhvr additive="base">
                                        <p:cTn id="36" dur="500" fill="hold"/>
                                        <p:tgtEl>
                                          <p:spTgt spid="109582">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9582">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09582">
                                            <p:txEl>
                                              <p:pRg st="6" end="6"/>
                                            </p:txEl>
                                          </p:spTgt>
                                        </p:tgtEl>
                                        <p:attrNameLst>
                                          <p:attrName>style.visibility</p:attrName>
                                        </p:attrNameLst>
                                      </p:cBhvr>
                                      <p:to>
                                        <p:strVal val="visible"/>
                                      </p:to>
                                    </p:set>
                                    <p:anim calcmode="lin" valueType="num">
                                      <p:cBhvr additive="base">
                                        <p:cTn id="40" dur="500" fill="hold"/>
                                        <p:tgtEl>
                                          <p:spTgt spid="109582">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09582">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09582">
                                            <p:txEl>
                                              <p:pRg st="7" end="7"/>
                                            </p:txEl>
                                          </p:spTgt>
                                        </p:tgtEl>
                                        <p:attrNameLst>
                                          <p:attrName>style.visibility</p:attrName>
                                        </p:attrNameLst>
                                      </p:cBhvr>
                                      <p:to>
                                        <p:strVal val="visible"/>
                                      </p:to>
                                    </p:set>
                                    <p:anim calcmode="lin" valueType="num">
                                      <p:cBhvr additive="base">
                                        <p:cTn id="44" dur="500" fill="hold"/>
                                        <p:tgtEl>
                                          <p:spTgt spid="109582">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9582">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9582">
                                            <p:txEl>
                                              <p:pRg st="8" end="8"/>
                                            </p:txEl>
                                          </p:spTgt>
                                        </p:tgtEl>
                                        <p:attrNameLst>
                                          <p:attrName>style.visibility</p:attrName>
                                        </p:attrNameLst>
                                      </p:cBhvr>
                                      <p:to>
                                        <p:strVal val="visible"/>
                                      </p:to>
                                    </p:set>
                                    <p:anim calcmode="lin" valueType="num">
                                      <p:cBhvr additive="base">
                                        <p:cTn id="48" dur="500" fill="hold"/>
                                        <p:tgtEl>
                                          <p:spTgt spid="109582">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9582">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09582">
                                            <p:txEl>
                                              <p:pRg st="9" end="9"/>
                                            </p:txEl>
                                          </p:spTgt>
                                        </p:tgtEl>
                                        <p:attrNameLst>
                                          <p:attrName>style.visibility</p:attrName>
                                        </p:attrNameLst>
                                      </p:cBhvr>
                                      <p:to>
                                        <p:strVal val="visible"/>
                                      </p:to>
                                    </p:set>
                                    <p:anim calcmode="lin" valueType="num">
                                      <p:cBhvr additive="base">
                                        <p:cTn id="52" dur="500" fill="hold"/>
                                        <p:tgtEl>
                                          <p:spTgt spid="109582">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0958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5" presetClass="emph" presetSubtype="0" nodeType="clickEffect">
                                  <p:stCondLst>
                                    <p:cond delay="0"/>
                                  </p:stCondLst>
                                  <p:iterate type="lt">
                                    <p:tmAbs val="25"/>
                                  </p:iterate>
                                  <p:childTnLst>
                                    <p:set>
                                      <p:cBhvr override="childStyle">
                                        <p:cTn id="57" dur="indefinite"/>
                                        <p:tgtEl>
                                          <p:spTgt spid="109582">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nimBg="1"/>
      <p:bldP spid="109582" grpId="0" build="allAtOnce"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42910" y="0"/>
            <a:ext cx="7381875" cy="762000"/>
          </a:xfrm>
        </p:spPr>
        <p:txBody>
          <a:bodyPr/>
          <a:lstStyle/>
          <a:p>
            <a:r>
              <a:rPr lang="en-GB" dirty="0" smtClean="0"/>
              <a:t>How do I create a link table? - Final Scripts</a:t>
            </a:r>
          </a:p>
        </p:txBody>
      </p:sp>
      <p:sp>
        <p:nvSpPr>
          <p:cNvPr id="41988" name="Text Box 5"/>
          <p:cNvSpPr txBox="1">
            <a:spLocks noChangeArrowheads="1"/>
          </p:cNvSpPr>
          <p:nvPr/>
        </p:nvSpPr>
        <p:spPr bwMode="auto">
          <a:xfrm>
            <a:off x="1154113" y="1508125"/>
            <a:ext cx="6759575" cy="4862870"/>
          </a:xfrm>
          <a:prstGeom prst="rect">
            <a:avLst/>
          </a:prstGeom>
          <a:noFill/>
          <a:ln w="3175" cap="rnd" algn="ctr">
            <a:solidFill>
              <a:schemeClr val="tx1"/>
            </a:solidFill>
            <a:prstDash val="sysDot"/>
            <a:miter lim="800000"/>
            <a:headEnd/>
            <a:tailEnd/>
          </a:ln>
        </p:spPr>
        <p:txBody>
          <a:bodyPr>
            <a:spAutoFit/>
          </a:bodyPr>
          <a:lstStyle/>
          <a:p>
            <a:pPr algn="l"/>
            <a:r>
              <a:rPr lang="en-US" sz="1000" i="1" dirty="0">
                <a:latin typeface="Courier New" pitchFamily="49" charset="0"/>
              </a:rPr>
              <a:t>Sales:</a:t>
            </a:r>
            <a:endParaRPr lang="en-US" sz="1000" dirty="0">
              <a:latin typeface="Courier New" pitchFamily="49" charset="0"/>
            </a:endParaRPr>
          </a:p>
          <a:p>
            <a:pPr algn="l"/>
            <a:r>
              <a:rPr lang="en-US" sz="1000" b="1" dirty="0">
                <a:solidFill>
                  <a:schemeClr val="accent2"/>
                </a:solidFill>
                <a:latin typeface="Courier New" pitchFamily="49" charset="0"/>
              </a:rPr>
              <a:t>Load</a:t>
            </a:r>
            <a:r>
              <a:rPr lang="en-US" sz="1000" dirty="0">
                <a:solidFill>
                  <a:schemeClr val="accent2"/>
                </a:solidFill>
                <a:latin typeface="Courier New" pitchFamily="49" charset="0"/>
              </a:rPr>
              <a:t> </a:t>
            </a:r>
          </a:p>
          <a:p>
            <a:pPr algn="l"/>
            <a:r>
              <a:rPr lang="en-US" sz="1000" dirty="0">
                <a:solidFill>
                  <a:srgbClr val="339933"/>
                </a:solidFill>
                <a:latin typeface="Courier New" pitchFamily="49" charset="0"/>
              </a:rPr>
              <a:t>  Year </a:t>
            </a:r>
            <a:r>
              <a:rPr lang="en-US" sz="1000" dirty="0">
                <a:latin typeface="Courier New" pitchFamily="49" charset="0"/>
              </a:rPr>
              <a:t>&amp;</a:t>
            </a:r>
            <a:r>
              <a:rPr lang="en-US" sz="1000" dirty="0">
                <a:solidFill>
                  <a:srgbClr val="339933"/>
                </a:solidFill>
                <a:latin typeface="Courier New" pitchFamily="49" charset="0"/>
              </a:rPr>
              <a:t> </a:t>
            </a:r>
            <a:r>
              <a:rPr lang="en-US" sz="1000" dirty="0">
                <a:solidFill>
                  <a:schemeClr val="accent2"/>
                </a:solidFill>
                <a:latin typeface="Courier New" pitchFamily="49" charset="0"/>
              </a:rPr>
              <a:t>‘_’</a:t>
            </a:r>
            <a:r>
              <a:rPr lang="en-US" sz="1000" dirty="0">
                <a:solidFill>
                  <a:srgbClr val="339933"/>
                </a:solidFill>
                <a:latin typeface="Courier New" pitchFamily="49" charset="0"/>
              </a:rPr>
              <a:t> </a:t>
            </a:r>
            <a:r>
              <a:rPr lang="en-US" sz="1000" dirty="0">
                <a:latin typeface="Courier New" pitchFamily="49" charset="0"/>
              </a:rPr>
              <a:t>&amp;</a:t>
            </a:r>
            <a:r>
              <a:rPr lang="en-US" sz="1000" dirty="0">
                <a:solidFill>
                  <a:srgbClr val="339933"/>
                </a:solidFill>
                <a:latin typeface="Courier New" pitchFamily="49" charset="0"/>
              </a:rPr>
              <a:t> Month </a:t>
            </a:r>
            <a:r>
              <a:rPr lang="en-US" sz="1000" dirty="0">
                <a:latin typeface="Courier New" pitchFamily="49" charset="0"/>
              </a:rPr>
              <a:t>&amp;</a:t>
            </a:r>
            <a:r>
              <a:rPr lang="en-US" sz="1000" dirty="0">
                <a:solidFill>
                  <a:srgbClr val="339933"/>
                </a:solidFill>
                <a:latin typeface="Courier New" pitchFamily="49" charset="0"/>
              </a:rPr>
              <a:t> </a:t>
            </a:r>
            <a:r>
              <a:rPr lang="en-US" sz="1000" dirty="0">
                <a:solidFill>
                  <a:schemeClr val="accent2"/>
                </a:solidFill>
                <a:latin typeface="Courier New" pitchFamily="49" charset="0"/>
              </a:rPr>
              <a:t>‘_’</a:t>
            </a:r>
            <a:r>
              <a:rPr lang="en-US" sz="1000" dirty="0">
                <a:solidFill>
                  <a:srgbClr val="339933"/>
                </a:solidFill>
                <a:latin typeface="Courier New" pitchFamily="49" charset="0"/>
              </a:rPr>
              <a:t> </a:t>
            </a:r>
            <a:r>
              <a:rPr lang="en-US" sz="1000" dirty="0">
                <a:latin typeface="Courier New" pitchFamily="49" charset="0"/>
              </a:rPr>
              <a:t>&amp;</a:t>
            </a:r>
            <a:r>
              <a:rPr lang="en-US" sz="1000" dirty="0">
                <a:solidFill>
                  <a:srgbClr val="339933"/>
                </a:solidFill>
                <a:latin typeface="Courier New" pitchFamily="49" charset="0"/>
              </a:rPr>
              <a:t> Branch </a:t>
            </a:r>
            <a:r>
              <a:rPr lang="en-US" sz="1000" dirty="0">
                <a:latin typeface="Courier New" pitchFamily="49" charset="0"/>
              </a:rPr>
              <a:t>&amp;</a:t>
            </a:r>
            <a:r>
              <a:rPr lang="en-US" sz="1000" dirty="0">
                <a:solidFill>
                  <a:srgbClr val="339933"/>
                </a:solidFill>
                <a:latin typeface="Courier New" pitchFamily="49" charset="0"/>
              </a:rPr>
              <a:t> </a:t>
            </a:r>
            <a:r>
              <a:rPr lang="en-US" sz="1000" dirty="0">
                <a:solidFill>
                  <a:schemeClr val="accent2"/>
                </a:solidFill>
                <a:latin typeface="Courier New" pitchFamily="49" charset="0"/>
              </a:rPr>
              <a:t>‘_’</a:t>
            </a:r>
            <a:r>
              <a:rPr lang="en-US" sz="1000" dirty="0">
                <a:solidFill>
                  <a:srgbClr val="339933"/>
                </a:solidFill>
                <a:latin typeface="Courier New" pitchFamily="49" charset="0"/>
              </a:rPr>
              <a:t> </a:t>
            </a:r>
            <a:r>
              <a:rPr lang="en-US" sz="1000" dirty="0">
                <a:latin typeface="Courier New" pitchFamily="49" charset="0"/>
              </a:rPr>
              <a:t>&amp;</a:t>
            </a:r>
            <a:r>
              <a:rPr lang="en-US" sz="1000" dirty="0">
                <a:solidFill>
                  <a:srgbClr val="339933"/>
                </a:solidFill>
                <a:latin typeface="Courier New" pitchFamily="49" charset="0"/>
              </a:rPr>
              <a:t> [Item Number] </a:t>
            </a:r>
            <a:r>
              <a:rPr lang="en-US" sz="1000" b="1" dirty="0">
                <a:solidFill>
                  <a:schemeClr val="accent2"/>
                </a:solidFill>
                <a:latin typeface="Courier New" pitchFamily="49" charset="0"/>
              </a:rPr>
              <a:t>as</a:t>
            </a:r>
            <a:r>
              <a:rPr lang="en-US" sz="1000" dirty="0">
                <a:solidFill>
                  <a:srgbClr val="339933"/>
                </a:solidFill>
                <a:latin typeface="Courier New" pitchFamily="49" charset="0"/>
              </a:rPr>
              <a:t> </a:t>
            </a:r>
            <a:r>
              <a:rPr lang="en-US" sz="1000" dirty="0" err="1">
                <a:solidFill>
                  <a:srgbClr val="339933"/>
                </a:solidFill>
                <a:latin typeface="Courier New" pitchFamily="49" charset="0"/>
              </a:rPr>
              <a:t>SalesKey</a:t>
            </a:r>
            <a:r>
              <a:rPr lang="en-US" sz="1000" dirty="0">
                <a:solidFill>
                  <a:srgbClr val="339933"/>
                </a:solidFill>
                <a:latin typeface="Courier New" pitchFamily="49" charset="0"/>
              </a:rPr>
              <a:t>,</a:t>
            </a:r>
          </a:p>
          <a:p>
            <a:pPr algn="l"/>
            <a:r>
              <a:rPr lang="en-US" sz="1000" dirty="0">
                <a:solidFill>
                  <a:srgbClr val="339933"/>
                </a:solidFill>
                <a:latin typeface="Courier New" pitchFamily="49" charset="0"/>
              </a:rPr>
              <a:t>  [Customer Number],</a:t>
            </a:r>
            <a:endParaRPr lang="en-US" sz="1000" b="1" dirty="0">
              <a:solidFill>
                <a:srgbClr val="339933"/>
              </a:solidFill>
              <a:latin typeface="Courier New" pitchFamily="49" charset="0"/>
            </a:endParaRPr>
          </a:p>
          <a:p>
            <a:pPr algn="l"/>
            <a:r>
              <a:rPr lang="en-US" sz="1000" dirty="0">
                <a:solidFill>
                  <a:srgbClr val="339933"/>
                </a:solidFill>
                <a:latin typeface="Courier New" pitchFamily="49" charset="0"/>
              </a:rPr>
              <a:t>  [Invoice Number],</a:t>
            </a:r>
          </a:p>
          <a:p>
            <a:pPr algn="l"/>
            <a:r>
              <a:rPr lang="en-US" sz="1000" dirty="0">
                <a:solidFill>
                  <a:srgbClr val="339933"/>
                </a:solidFill>
                <a:latin typeface="Courier New" pitchFamily="49" charset="0"/>
              </a:rPr>
              <a:t>  [Order Number],</a:t>
            </a:r>
          </a:p>
          <a:p>
            <a:pPr algn="l"/>
            <a:r>
              <a:rPr lang="en-US" sz="1000" dirty="0">
                <a:solidFill>
                  <a:srgbClr val="339933"/>
                </a:solidFill>
                <a:latin typeface="Courier New" pitchFamily="49" charset="0"/>
              </a:rPr>
              <a:t>  [Salesman Number],</a:t>
            </a:r>
          </a:p>
          <a:p>
            <a:pPr algn="l"/>
            <a:r>
              <a:rPr lang="en-US" sz="1000" dirty="0">
                <a:solidFill>
                  <a:srgbClr val="339933"/>
                </a:solidFill>
                <a:latin typeface="Courier New" pitchFamily="49" charset="0"/>
              </a:rPr>
              <a:t>  [Invoice Date],</a:t>
            </a:r>
          </a:p>
          <a:p>
            <a:pPr algn="l"/>
            <a:r>
              <a:rPr lang="en-US" sz="1000" dirty="0">
                <a:solidFill>
                  <a:srgbClr val="339933"/>
                </a:solidFill>
                <a:latin typeface="Courier New" pitchFamily="49" charset="0"/>
              </a:rPr>
              <a:t>  [Sales Amount],</a:t>
            </a:r>
          </a:p>
          <a:p>
            <a:pPr algn="l"/>
            <a:r>
              <a:rPr lang="en-US" sz="1000" dirty="0">
                <a:solidFill>
                  <a:srgbClr val="339933"/>
                </a:solidFill>
                <a:latin typeface="Courier New" pitchFamily="49" charset="0"/>
              </a:rPr>
              <a:t>  [Sales Qty],</a:t>
            </a:r>
          </a:p>
          <a:p>
            <a:pPr algn="l"/>
            <a:r>
              <a:rPr lang="en-US" sz="1000" dirty="0">
                <a:solidFill>
                  <a:srgbClr val="339933"/>
                </a:solidFill>
                <a:latin typeface="Courier New" pitchFamily="49" charset="0"/>
              </a:rPr>
              <a:t>  [Cost Amount],</a:t>
            </a:r>
          </a:p>
          <a:p>
            <a:pPr algn="l"/>
            <a:r>
              <a:rPr lang="en-US" sz="1000" dirty="0">
                <a:solidFill>
                  <a:srgbClr val="339933"/>
                </a:solidFill>
                <a:latin typeface="Courier New" pitchFamily="49" charset="0"/>
              </a:rPr>
              <a:t>  [Margin Amount],</a:t>
            </a:r>
          </a:p>
          <a:p>
            <a:pPr algn="l"/>
            <a:r>
              <a:rPr lang="en-US" sz="1000" dirty="0">
                <a:solidFill>
                  <a:srgbClr val="339933"/>
                </a:solidFill>
                <a:latin typeface="Courier New" pitchFamily="49" charset="0"/>
              </a:rPr>
              <a:t>  [Unit of Measure]</a:t>
            </a:r>
          </a:p>
          <a:p>
            <a:pPr algn="l"/>
            <a:r>
              <a:rPr lang="en-US" sz="1000" b="1" dirty="0">
                <a:solidFill>
                  <a:schemeClr val="accent2"/>
                </a:solidFill>
                <a:latin typeface="Courier New" pitchFamily="49" charset="0"/>
              </a:rPr>
              <a:t>FROM</a:t>
            </a:r>
            <a:r>
              <a:rPr lang="en-US" sz="1000" dirty="0">
                <a:solidFill>
                  <a:srgbClr val="339933"/>
                </a:solidFill>
                <a:latin typeface="Courier New" pitchFamily="49" charset="0"/>
              </a:rPr>
              <a:t> Sales;</a:t>
            </a:r>
          </a:p>
          <a:p>
            <a:pPr algn="l"/>
            <a:endParaRPr lang="en-US" sz="1000" dirty="0">
              <a:solidFill>
                <a:srgbClr val="339933"/>
              </a:solidFill>
              <a:latin typeface="Courier New" pitchFamily="49" charset="0"/>
            </a:endParaRPr>
          </a:p>
          <a:p>
            <a:pPr algn="l"/>
            <a:r>
              <a:rPr lang="en-US" sz="1000" i="1" dirty="0">
                <a:latin typeface="Courier New" pitchFamily="49" charset="0"/>
              </a:rPr>
              <a:t>Inventory:</a:t>
            </a:r>
            <a:endParaRPr lang="en-US" sz="1000" dirty="0">
              <a:latin typeface="Courier New" pitchFamily="49" charset="0"/>
            </a:endParaRPr>
          </a:p>
          <a:p>
            <a:pPr algn="l"/>
            <a:r>
              <a:rPr lang="en-US" sz="1000" b="1" dirty="0">
                <a:solidFill>
                  <a:schemeClr val="accent2"/>
                </a:solidFill>
                <a:latin typeface="Courier New" pitchFamily="49" charset="0"/>
              </a:rPr>
              <a:t>Load</a:t>
            </a:r>
            <a:r>
              <a:rPr lang="en-US" sz="1000" dirty="0">
                <a:solidFill>
                  <a:schemeClr val="accent2"/>
                </a:solidFill>
                <a:latin typeface="Courier New" pitchFamily="49" charset="0"/>
              </a:rPr>
              <a:t> </a:t>
            </a:r>
          </a:p>
          <a:p>
            <a:pPr algn="l"/>
            <a:r>
              <a:rPr lang="en-US" sz="1000" dirty="0">
                <a:solidFill>
                  <a:srgbClr val="339933"/>
                </a:solidFill>
                <a:latin typeface="Courier New" pitchFamily="49" charset="0"/>
              </a:rPr>
              <a:t>  Branch </a:t>
            </a:r>
            <a:r>
              <a:rPr lang="en-US" sz="1000" dirty="0">
                <a:latin typeface="Courier New" pitchFamily="49" charset="0"/>
              </a:rPr>
              <a:t>&amp;</a:t>
            </a:r>
            <a:r>
              <a:rPr lang="en-US" sz="1000" dirty="0">
                <a:solidFill>
                  <a:srgbClr val="339933"/>
                </a:solidFill>
                <a:latin typeface="Courier New" pitchFamily="49" charset="0"/>
              </a:rPr>
              <a:t> </a:t>
            </a:r>
            <a:r>
              <a:rPr lang="en-US" sz="1000" dirty="0">
                <a:solidFill>
                  <a:schemeClr val="accent2"/>
                </a:solidFill>
                <a:latin typeface="Courier New" pitchFamily="49" charset="0"/>
              </a:rPr>
              <a:t>‘_’</a:t>
            </a:r>
            <a:r>
              <a:rPr lang="en-US" sz="1000" dirty="0">
                <a:solidFill>
                  <a:srgbClr val="339933"/>
                </a:solidFill>
                <a:latin typeface="Courier New" pitchFamily="49" charset="0"/>
              </a:rPr>
              <a:t> </a:t>
            </a:r>
            <a:r>
              <a:rPr lang="en-US" sz="1000" dirty="0">
                <a:latin typeface="Courier New" pitchFamily="49" charset="0"/>
              </a:rPr>
              <a:t>&amp;</a:t>
            </a:r>
            <a:r>
              <a:rPr lang="en-US" sz="1000" dirty="0">
                <a:solidFill>
                  <a:srgbClr val="339933"/>
                </a:solidFill>
                <a:latin typeface="Courier New" pitchFamily="49" charset="0"/>
              </a:rPr>
              <a:t> [Item Number] </a:t>
            </a:r>
            <a:r>
              <a:rPr lang="en-US" sz="1000" b="1" dirty="0">
                <a:solidFill>
                  <a:schemeClr val="accent2"/>
                </a:solidFill>
                <a:latin typeface="Courier New" pitchFamily="49" charset="0"/>
              </a:rPr>
              <a:t>as</a:t>
            </a:r>
            <a:r>
              <a:rPr lang="en-US" sz="1000" dirty="0">
                <a:solidFill>
                  <a:srgbClr val="339933"/>
                </a:solidFill>
                <a:latin typeface="Courier New" pitchFamily="49" charset="0"/>
              </a:rPr>
              <a:t> </a:t>
            </a:r>
            <a:r>
              <a:rPr lang="en-US" sz="1000" dirty="0" err="1">
                <a:solidFill>
                  <a:srgbClr val="339933"/>
                </a:solidFill>
                <a:latin typeface="Courier New" pitchFamily="49" charset="0"/>
              </a:rPr>
              <a:t>InvKey</a:t>
            </a:r>
            <a:r>
              <a:rPr lang="en-US" sz="1000" dirty="0">
                <a:solidFill>
                  <a:srgbClr val="339933"/>
                </a:solidFill>
                <a:latin typeface="Courier New" pitchFamily="49" charset="0"/>
              </a:rPr>
              <a:t>,</a:t>
            </a:r>
          </a:p>
          <a:p>
            <a:pPr algn="l"/>
            <a:r>
              <a:rPr lang="en-US" sz="1000" dirty="0">
                <a:solidFill>
                  <a:srgbClr val="339933"/>
                </a:solidFill>
                <a:latin typeface="Courier New" pitchFamily="49" charset="0"/>
              </a:rPr>
              <a:t>  [On Hand Qty] </a:t>
            </a:r>
          </a:p>
          <a:p>
            <a:pPr algn="l"/>
            <a:r>
              <a:rPr lang="en-US" sz="1000" b="1" dirty="0">
                <a:solidFill>
                  <a:schemeClr val="accent2"/>
                </a:solidFill>
                <a:latin typeface="Courier New" pitchFamily="49" charset="0"/>
              </a:rPr>
              <a:t>FROM</a:t>
            </a:r>
            <a:r>
              <a:rPr lang="en-US" sz="1000" dirty="0">
                <a:solidFill>
                  <a:srgbClr val="339933"/>
                </a:solidFill>
                <a:latin typeface="Courier New" pitchFamily="49" charset="0"/>
              </a:rPr>
              <a:t> Inventory;</a:t>
            </a:r>
          </a:p>
          <a:p>
            <a:pPr algn="l"/>
            <a:endParaRPr lang="en-US" sz="1000" dirty="0">
              <a:solidFill>
                <a:srgbClr val="339933"/>
              </a:solidFill>
              <a:latin typeface="Courier New" pitchFamily="49" charset="0"/>
            </a:endParaRPr>
          </a:p>
          <a:p>
            <a:pPr algn="l"/>
            <a:r>
              <a:rPr lang="en-US" sz="1000" i="1" dirty="0">
                <a:latin typeface="Courier New" pitchFamily="49" charset="0"/>
              </a:rPr>
              <a:t>Purchasing:</a:t>
            </a:r>
            <a:endParaRPr lang="en-US" sz="1000" dirty="0">
              <a:latin typeface="Courier New" pitchFamily="49" charset="0"/>
            </a:endParaRPr>
          </a:p>
          <a:p>
            <a:pPr algn="l"/>
            <a:r>
              <a:rPr lang="en-US" sz="1000" b="1" dirty="0">
                <a:solidFill>
                  <a:schemeClr val="accent2"/>
                </a:solidFill>
                <a:latin typeface="Courier New" pitchFamily="49" charset="0"/>
              </a:rPr>
              <a:t>Load</a:t>
            </a:r>
            <a:r>
              <a:rPr lang="en-US" sz="1000" dirty="0">
                <a:solidFill>
                  <a:schemeClr val="accent2"/>
                </a:solidFill>
                <a:latin typeface="Courier New" pitchFamily="49" charset="0"/>
              </a:rPr>
              <a:t> </a:t>
            </a:r>
          </a:p>
          <a:p>
            <a:pPr algn="l"/>
            <a:r>
              <a:rPr lang="en-US" sz="1000" dirty="0">
                <a:solidFill>
                  <a:srgbClr val="339933"/>
                </a:solidFill>
                <a:latin typeface="Courier New" pitchFamily="49" charset="0"/>
              </a:rPr>
              <a:t>  Year </a:t>
            </a:r>
            <a:r>
              <a:rPr lang="en-US" sz="1000" dirty="0">
                <a:latin typeface="Courier New" pitchFamily="49" charset="0"/>
              </a:rPr>
              <a:t>&amp;</a:t>
            </a:r>
            <a:r>
              <a:rPr lang="en-US" sz="1000" dirty="0">
                <a:solidFill>
                  <a:srgbClr val="339933"/>
                </a:solidFill>
                <a:latin typeface="Courier New" pitchFamily="49" charset="0"/>
              </a:rPr>
              <a:t> </a:t>
            </a:r>
            <a:r>
              <a:rPr lang="en-US" sz="1000" dirty="0">
                <a:solidFill>
                  <a:schemeClr val="accent2"/>
                </a:solidFill>
                <a:latin typeface="Courier New" pitchFamily="49" charset="0"/>
              </a:rPr>
              <a:t>‘_’</a:t>
            </a:r>
            <a:r>
              <a:rPr lang="en-US" sz="1000" dirty="0">
                <a:solidFill>
                  <a:srgbClr val="339933"/>
                </a:solidFill>
                <a:latin typeface="Courier New" pitchFamily="49" charset="0"/>
              </a:rPr>
              <a:t> </a:t>
            </a:r>
            <a:r>
              <a:rPr lang="en-US" sz="1000" dirty="0">
                <a:latin typeface="Courier New" pitchFamily="49" charset="0"/>
              </a:rPr>
              <a:t>&amp;</a:t>
            </a:r>
            <a:r>
              <a:rPr lang="en-US" sz="1000" dirty="0">
                <a:solidFill>
                  <a:srgbClr val="339933"/>
                </a:solidFill>
                <a:latin typeface="Courier New" pitchFamily="49" charset="0"/>
              </a:rPr>
              <a:t> Month </a:t>
            </a:r>
            <a:r>
              <a:rPr lang="en-US" sz="1000" dirty="0">
                <a:latin typeface="Courier New" pitchFamily="49" charset="0"/>
              </a:rPr>
              <a:t>&amp;</a:t>
            </a:r>
            <a:r>
              <a:rPr lang="en-US" sz="1000" dirty="0">
                <a:solidFill>
                  <a:srgbClr val="339933"/>
                </a:solidFill>
                <a:latin typeface="Courier New" pitchFamily="49" charset="0"/>
              </a:rPr>
              <a:t> </a:t>
            </a:r>
            <a:r>
              <a:rPr lang="en-US" sz="1000" dirty="0">
                <a:solidFill>
                  <a:schemeClr val="accent2"/>
                </a:solidFill>
                <a:latin typeface="Courier New" pitchFamily="49" charset="0"/>
              </a:rPr>
              <a:t>‘_’</a:t>
            </a:r>
            <a:r>
              <a:rPr lang="en-US" sz="1000" dirty="0">
                <a:solidFill>
                  <a:srgbClr val="339933"/>
                </a:solidFill>
                <a:latin typeface="Courier New" pitchFamily="49" charset="0"/>
              </a:rPr>
              <a:t> </a:t>
            </a:r>
            <a:r>
              <a:rPr lang="en-US" sz="1000" dirty="0">
                <a:latin typeface="Courier New" pitchFamily="49" charset="0"/>
              </a:rPr>
              <a:t>&amp;</a:t>
            </a:r>
            <a:r>
              <a:rPr lang="en-US" sz="1000" dirty="0">
                <a:solidFill>
                  <a:srgbClr val="339933"/>
                </a:solidFill>
                <a:latin typeface="Courier New" pitchFamily="49" charset="0"/>
              </a:rPr>
              <a:t> Branch </a:t>
            </a:r>
            <a:r>
              <a:rPr lang="en-US" sz="1000" dirty="0">
                <a:latin typeface="Courier New" pitchFamily="49" charset="0"/>
              </a:rPr>
              <a:t>&amp;</a:t>
            </a:r>
            <a:r>
              <a:rPr lang="en-US" sz="1000" dirty="0">
                <a:solidFill>
                  <a:srgbClr val="339933"/>
                </a:solidFill>
                <a:latin typeface="Courier New" pitchFamily="49" charset="0"/>
              </a:rPr>
              <a:t> </a:t>
            </a:r>
            <a:r>
              <a:rPr lang="en-US" sz="1000" dirty="0">
                <a:solidFill>
                  <a:schemeClr val="accent2"/>
                </a:solidFill>
                <a:latin typeface="Courier New" pitchFamily="49" charset="0"/>
              </a:rPr>
              <a:t>‘_’</a:t>
            </a:r>
            <a:r>
              <a:rPr lang="en-US" sz="1000" dirty="0">
                <a:solidFill>
                  <a:srgbClr val="339933"/>
                </a:solidFill>
                <a:latin typeface="Courier New" pitchFamily="49" charset="0"/>
              </a:rPr>
              <a:t> </a:t>
            </a:r>
            <a:r>
              <a:rPr lang="en-US" sz="1000" dirty="0">
                <a:latin typeface="Courier New" pitchFamily="49" charset="0"/>
              </a:rPr>
              <a:t>&amp;</a:t>
            </a:r>
            <a:r>
              <a:rPr lang="en-US" sz="1000" dirty="0">
                <a:solidFill>
                  <a:srgbClr val="339933"/>
                </a:solidFill>
                <a:latin typeface="Courier New" pitchFamily="49" charset="0"/>
              </a:rPr>
              <a:t> [Item Number] </a:t>
            </a:r>
            <a:r>
              <a:rPr lang="en-US" sz="1000" b="1" dirty="0">
                <a:solidFill>
                  <a:schemeClr val="accent2"/>
                </a:solidFill>
                <a:latin typeface="Courier New" pitchFamily="49" charset="0"/>
              </a:rPr>
              <a:t>as</a:t>
            </a:r>
            <a:r>
              <a:rPr lang="en-US" sz="1000" dirty="0">
                <a:solidFill>
                  <a:srgbClr val="339933"/>
                </a:solidFill>
                <a:latin typeface="Courier New" pitchFamily="49" charset="0"/>
              </a:rPr>
              <a:t> </a:t>
            </a:r>
            <a:r>
              <a:rPr lang="en-US" sz="1000" dirty="0" err="1">
                <a:solidFill>
                  <a:srgbClr val="339933"/>
                </a:solidFill>
                <a:latin typeface="Courier New" pitchFamily="49" charset="0"/>
              </a:rPr>
              <a:t>POKey</a:t>
            </a:r>
            <a:r>
              <a:rPr lang="en-US" sz="1000" dirty="0">
                <a:solidFill>
                  <a:srgbClr val="339933"/>
                </a:solidFill>
                <a:latin typeface="Courier New" pitchFamily="49" charset="0"/>
              </a:rPr>
              <a:t>,</a:t>
            </a:r>
          </a:p>
          <a:p>
            <a:pPr algn="l"/>
            <a:r>
              <a:rPr lang="en-US" sz="1000" dirty="0">
                <a:latin typeface="Courier New" pitchFamily="49" charset="0"/>
              </a:rPr>
              <a:t>  </a:t>
            </a:r>
            <a:r>
              <a:rPr lang="en-US" sz="1000" dirty="0">
                <a:solidFill>
                  <a:srgbClr val="339933"/>
                </a:solidFill>
                <a:latin typeface="Courier New" pitchFamily="49" charset="0"/>
              </a:rPr>
              <a:t>[PO Number],</a:t>
            </a:r>
          </a:p>
          <a:p>
            <a:pPr algn="l"/>
            <a:r>
              <a:rPr lang="en-US" sz="1000" dirty="0">
                <a:solidFill>
                  <a:srgbClr val="339933"/>
                </a:solidFill>
                <a:latin typeface="Courier New" pitchFamily="49" charset="0"/>
              </a:rPr>
              <a:t>  [</a:t>
            </a:r>
            <a:r>
              <a:rPr lang="en-US" sz="1000" dirty="0" err="1">
                <a:solidFill>
                  <a:srgbClr val="339933"/>
                </a:solidFill>
                <a:latin typeface="Courier New" pitchFamily="49" charset="0"/>
              </a:rPr>
              <a:t>Req</a:t>
            </a:r>
            <a:r>
              <a:rPr lang="en-US" sz="1000" dirty="0">
                <a:solidFill>
                  <a:srgbClr val="339933"/>
                </a:solidFill>
                <a:latin typeface="Courier New" pitchFamily="49" charset="0"/>
              </a:rPr>
              <a:t> </a:t>
            </a:r>
            <a:r>
              <a:rPr lang="en-US" sz="1000" dirty="0" err="1">
                <a:solidFill>
                  <a:srgbClr val="339933"/>
                </a:solidFill>
                <a:latin typeface="Courier New" pitchFamily="49" charset="0"/>
              </a:rPr>
              <a:t>Delv</a:t>
            </a:r>
            <a:r>
              <a:rPr lang="en-US" sz="1000" dirty="0">
                <a:solidFill>
                  <a:srgbClr val="339933"/>
                </a:solidFill>
                <a:latin typeface="Courier New" pitchFamily="49" charset="0"/>
              </a:rPr>
              <a:t> Date],</a:t>
            </a:r>
          </a:p>
          <a:p>
            <a:pPr algn="l"/>
            <a:r>
              <a:rPr lang="en-US" sz="1000" dirty="0">
                <a:solidFill>
                  <a:srgbClr val="339933"/>
                </a:solidFill>
                <a:latin typeface="Courier New" pitchFamily="49" charset="0"/>
              </a:rPr>
              <a:t>  [PO Amount],</a:t>
            </a:r>
          </a:p>
          <a:p>
            <a:pPr algn="l"/>
            <a:r>
              <a:rPr lang="en-US" sz="1000" dirty="0">
                <a:solidFill>
                  <a:srgbClr val="339933"/>
                </a:solidFill>
                <a:latin typeface="Courier New" pitchFamily="49" charset="0"/>
              </a:rPr>
              <a:t>  [Ordered Qty]</a:t>
            </a:r>
          </a:p>
          <a:p>
            <a:pPr algn="l"/>
            <a:r>
              <a:rPr lang="en-US" sz="1000" b="1">
                <a:solidFill>
                  <a:schemeClr val="accent2"/>
                </a:solidFill>
                <a:latin typeface="Courier New" pitchFamily="49" charset="0"/>
              </a:rPr>
              <a:t>FROM</a:t>
            </a:r>
            <a:r>
              <a:rPr lang="en-US" sz="1000">
                <a:solidFill>
                  <a:srgbClr val="339933"/>
                </a:solidFill>
                <a:latin typeface="Courier New" pitchFamily="49" charset="0"/>
              </a:rPr>
              <a:t> </a:t>
            </a:r>
            <a:r>
              <a:rPr lang="en-US" sz="1000" smtClean="0">
                <a:solidFill>
                  <a:srgbClr val="339933"/>
                </a:solidFill>
                <a:latin typeface="Courier New" pitchFamily="49" charset="0"/>
              </a:rPr>
              <a:t>Purchasing</a:t>
            </a:r>
            <a:r>
              <a:rPr lang="en-US" sz="1000" smtClean="0">
                <a:solidFill>
                  <a:srgbClr val="339933"/>
                </a:solidFill>
                <a:latin typeface="Courier New" pitchFamily="49" charset="0"/>
              </a:rPr>
              <a:t>;</a:t>
            </a:r>
            <a:endParaRPr lang="en-US" sz="1000">
              <a:solidFill>
                <a:srgbClr val="339933"/>
              </a:solidFill>
              <a:latin typeface="Courier New" pitchFamily="49" charset="0"/>
            </a:endParaRPr>
          </a:p>
          <a:p>
            <a:pPr algn="l"/>
            <a:endParaRPr lang="en-US" sz="1000" dirty="0">
              <a:solidFill>
                <a:srgbClr val="339933"/>
              </a:solidFill>
              <a:latin typeface="Courier New" pitchFamily="49"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0"/>
            <a:ext cx="5905500" cy="1500174"/>
          </a:xfrm>
        </p:spPr>
        <p:txBody>
          <a:bodyPr/>
          <a:lstStyle/>
          <a:p>
            <a:r>
              <a:rPr lang="en-US" dirty="0" smtClean="0"/>
              <a:t>What do we mean by Data Model?</a:t>
            </a:r>
            <a:br>
              <a:rPr lang="en-US" dirty="0" smtClean="0"/>
            </a:br>
            <a:r>
              <a:rPr lang="en-US" dirty="0" smtClean="0"/>
              <a:t/>
            </a:r>
            <a:br>
              <a:rPr lang="en-US" dirty="0" smtClean="0"/>
            </a:br>
            <a:r>
              <a:rPr lang="en-US" dirty="0" smtClean="0"/>
              <a:t>Traditional definition:</a:t>
            </a:r>
            <a:endParaRPr lang="en-US" dirty="0"/>
          </a:p>
        </p:txBody>
      </p:sp>
      <p:sp>
        <p:nvSpPr>
          <p:cNvPr id="3" name="Text Placeholder 2"/>
          <p:cNvSpPr>
            <a:spLocks noGrp="1"/>
          </p:cNvSpPr>
          <p:nvPr>
            <p:ph type="body" sz="half" idx="1"/>
          </p:nvPr>
        </p:nvSpPr>
        <p:spPr>
          <a:xfrm>
            <a:off x="611188" y="2000241"/>
            <a:ext cx="4675192" cy="4251334"/>
          </a:xfrm>
        </p:spPr>
        <p:txBody>
          <a:bodyPr/>
          <a:lstStyle/>
          <a:p>
            <a:r>
              <a:rPr lang="en-US" dirty="0" smtClean="0"/>
              <a:t>A traditional data model is a </a:t>
            </a:r>
            <a:r>
              <a:rPr lang="en-US" b="1" dirty="0" smtClean="0">
                <a:solidFill>
                  <a:schemeClr val="accent6"/>
                </a:solidFill>
              </a:rPr>
              <a:t>visual representation</a:t>
            </a:r>
            <a:r>
              <a:rPr lang="en-US" dirty="0" smtClean="0"/>
              <a:t> of the people, places and </a:t>
            </a:r>
            <a:r>
              <a:rPr lang="en-US" b="1" dirty="0" smtClean="0">
                <a:solidFill>
                  <a:schemeClr val="accent6"/>
                </a:solidFill>
              </a:rPr>
              <a:t>things of interest to a business </a:t>
            </a:r>
            <a:r>
              <a:rPr lang="en-US" dirty="0" smtClean="0"/>
              <a:t>and is composed of </a:t>
            </a:r>
            <a:r>
              <a:rPr lang="en-US" b="1" dirty="0" smtClean="0">
                <a:solidFill>
                  <a:schemeClr val="accent6"/>
                </a:solidFill>
              </a:rPr>
              <a:t>symbols that represent the concepts and their business rules</a:t>
            </a:r>
            <a:r>
              <a:rPr lang="en-US" dirty="0" smtClean="0"/>
              <a:t>. </a:t>
            </a:r>
          </a:p>
          <a:p>
            <a:endParaRPr lang="en-US" dirty="0" smtClean="0"/>
          </a:p>
          <a:p>
            <a:r>
              <a:rPr lang="en-US" dirty="0" smtClean="0"/>
              <a:t>Like a building architect, who creates a series of diagrams or blueprints from which a house can be constructed, a data modeler/architect creates </a:t>
            </a:r>
            <a:r>
              <a:rPr lang="en-US" b="1" dirty="0" smtClean="0">
                <a:solidFill>
                  <a:schemeClr val="accent6"/>
                </a:solidFill>
              </a:rPr>
              <a:t>diagrams from which a database may be built</a:t>
            </a:r>
            <a:r>
              <a:rPr lang="en-US" dirty="0" smtClean="0"/>
              <a:t>. </a:t>
            </a:r>
          </a:p>
          <a:p>
            <a:endParaRPr lang="en-US" dirty="0" smtClean="0"/>
          </a:p>
          <a:p>
            <a:r>
              <a:rPr lang="en-US" dirty="0" smtClean="0"/>
              <a:t>This will </a:t>
            </a:r>
            <a:r>
              <a:rPr lang="en-US" b="1" i="1" dirty="0" smtClean="0">
                <a:solidFill>
                  <a:schemeClr val="accent6"/>
                </a:solidFill>
              </a:rPr>
              <a:t>NOT</a:t>
            </a:r>
            <a:r>
              <a:rPr lang="en-US" dirty="0" smtClean="0"/>
              <a:t> be the topic of our discussion today.</a:t>
            </a:r>
          </a:p>
          <a:p>
            <a:endParaRPr lang="en-US" dirty="0" smtClean="0"/>
          </a:p>
        </p:txBody>
      </p:sp>
      <p:pic>
        <p:nvPicPr>
          <p:cNvPr id="4100" name="Picture 4" descr="http://www.jpmensah.com/ITEC485/images/er_diagram.gif"/>
          <p:cNvPicPr>
            <a:picLocks noChangeAspect="1" noChangeArrowheads="1"/>
          </p:cNvPicPr>
          <p:nvPr/>
        </p:nvPicPr>
        <p:blipFill>
          <a:blip r:embed="rId3"/>
          <a:srcRect/>
          <a:stretch>
            <a:fillRect/>
          </a:stretch>
        </p:blipFill>
        <p:spPr bwMode="auto">
          <a:xfrm>
            <a:off x="5715008" y="1428736"/>
            <a:ext cx="2757912" cy="250033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14348" y="0"/>
            <a:ext cx="7381875" cy="762000"/>
          </a:xfrm>
        </p:spPr>
        <p:txBody>
          <a:bodyPr/>
          <a:lstStyle/>
          <a:p>
            <a:r>
              <a:rPr lang="en-GB" dirty="0" smtClean="0"/>
              <a:t>How do I create a link table? - Final Scripts</a:t>
            </a:r>
          </a:p>
        </p:txBody>
      </p:sp>
      <p:sp>
        <p:nvSpPr>
          <p:cNvPr id="111620" name="Text Box 4"/>
          <p:cNvSpPr txBox="1">
            <a:spLocks noChangeArrowheads="1"/>
          </p:cNvSpPr>
          <p:nvPr/>
        </p:nvSpPr>
        <p:spPr bwMode="auto">
          <a:xfrm>
            <a:off x="1154113" y="1508125"/>
            <a:ext cx="6759575" cy="4972050"/>
          </a:xfrm>
          <a:prstGeom prst="rect">
            <a:avLst/>
          </a:prstGeom>
          <a:noFill/>
          <a:ln w="3175" cap="rnd" algn="ctr">
            <a:solidFill>
              <a:schemeClr val="tx1"/>
            </a:solidFill>
            <a:prstDash val="sysDot"/>
            <a:miter lim="800000"/>
            <a:headEnd/>
            <a:tailEnd/>
          </a:ln>
        </p:spPr>
        <p:txBody>
          <a:bodyPr>
            <a:spAutoFit/>
          </a:bodyPr>
          <a:lstStyle/>
          <a:p>
            <a:pPr algn="l"/>
            <a:r>
              <a:rPr lang="en-US" sz="1000" i="1">
                <a:latin typeface="Courier New" pitchFamily="49" charset="0"/>
              </a:rPr>
              <a:t>LinkTable:</a:t>
            </a:r>
            <a:endParaRPr lang="en-US" sz="1000">
              <a:latin typeface="Courier New" pitchFamily="49" charset="0"/>
            </a:endParaRPr>
          </a:p>
          <a:p>
            <a:pPr algn="l"/>
            <a:r>
              <a:rPr lang="en-US" sz="1000" b="1">
                <a:solidFill>
                  <a:schemeClr val="accent2"/>
                </a:solidFill>
                <a:latin typeface="Courier New" pitchFamily="49" charset="0"/>
              </a:rPr>
              <a:t>Load DISTINCT</a:t>
            </a:r>
          </a:p>
          <a:p>
            <a:pPr algn="l"/>
            <a:r>
              <a:rPr lang="en-US" sz="1000">
                <a:solidFill>
                  <a:srgbClr val="339933"/>
                </a:solidFill>
                <a:latin typeface="Courier New" pitchFamily="49" charset="0"/>
              </a:rPr>
              <a:t>  Year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Month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Branch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[Item Number] </a:t>
            </a:r>
            <a:r>
              <a:rPr lang="en-US" sz="1000" b="1">
                <a:solidFill>
                  <a:schemeClr val="accent2"/>
                </a:solidFill>
                <a:latin typeface="Courier New" pitchFamily="49" charset="0"/>
              </a:rPr>
              <a:t>as</a:t>
            </a:r>
            <a:r>
              <a:rPr lang="en-US" sz="1000">
                <a:solidFill>
                  <a:srgbClr val="339933"/>
                </a:solidFill>
                <a:latin typeface="Courier New" pitchFamily="49" charset="0"/>
              </a:rPr>
              <a:t> SalesKey,</a:t>
            </a:r>
          </a:p>
          <a:p>
            <a:pPr algn="l"/>
            <a:r>
              <a:rPr lang="en-US" sz="1000">
                <a:solidFill>
                  <a:srgbClr val="CC0000"/>
                </a:solidFill>
                <a:latin typeface="Courier New" pitchFamily="49" charset="0"/>
                <a:sym typeface="Wingdings" pitchFamily="2" charset="2"/>
              </a:rPr>
              <a:t></a:t>
            </a:r>
            <a:r>
              <a:rPr lang="en-US" sz="1000">
                <a:solidFill>
                  <a:srgbClr val="339933"/>
                </a:solidFill>
                <a:latin typeface="Courier New" pitchFamily="49" charset="0"/>
              </a:rPr>
              <a:t>Branch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[Item Number] </a:t>
            </a:r>
            <a:r>
              <a:rPr lang="en-US" sz="1000" b="1">
                <a:solidFill>
                  <a:schemeClr val="accent2"/>
                </a:solidFill>
                <a:latin typeface="Courier New" pitchFamily="49" charset="0"/>
              </a:rPr>
              <a:t>as</a:t>
            </a:r>
            <a:r>
              <a:rPr lang="en-US" sz="1000">
                <a:solidFill>
                  <a:srgbClr val="339933"/>
                </a:solidFill>
                <a:latin typeface="Courier New" pitchFamily="49" charset="0"/>
              </a:rPr>
              <a:t> InvKey,</a:t>
            </a:r>
          </a:p>
          <a:p>
            <a:pPr algn="l"/>
            <a:r>
              <a:rPr lang="en-US" sz="1000">
                <a:solidFill>
                  <a:srgbClr val="339933"/>
                </a:solidFill>
                <a:latin typeface="Courier New" pitchFamily="49" charset="0"/>
              </a:rPr>
              <a:t>  Year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Month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Branch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[Item Number] </a:t>
            </a:r>
            <a:r>
              <a:rPr lang="en-US" sz="1000" b="1">
                <a:solidFill>
                  <a:schemeClr val="accent2"/>
                </a:solidFill>
                <a:latin typeface="Courier New" pitchFamily="49" charset="0"/>
              </a:rPr>
              <a:t>as</a:t>
            </a:r>
            <a:r>
              <a:rPr lang="en-US" sz="1000">
                <a:solidFill>
                  <a:srgbClr val="339933"/>
                </a:solidFill>
                <a:latin typeface="Courier New" pitchFamily="49" charset="0"/>
              </a:rPr>
              <a:t> POKey, </a:t>
            </a:r>
          </a:p>
          <a:p>
            <a:pPr algn="l"/>
            <a:r>
              <a:rPr lang="en-US" sz="1000">
                <a:solidFill>
                  <a:srgbClr val="339933"/>
                </a:solidFill>
                <a:latin typeface="Courier New" pitchFamily="49" charset="0"/>
              </a:rPr>
              <a:t>  Year,</a:t>
            </a:r>
          </a:p>
          <a:p>
            <a:pPr algn="l"/>
            <a:r>
              <a:rPr lang="en-US" sz="1000">
                <a:solidFill>
                  <a:srgbClr val="339933"/>
                </a:solidFill>
                <a:latin typeface="Courier New" pitchFamily="49" charset="0"/>
              </a:rPr>
              <a:t>  Month,</a:t>
            </a:r>
          </a:p>
          <a:p>
            <a:pPr algn="l"/>
            <a:r>
              <a:rPr lang="en-US" sz="1000">
                <a:solidFill>
                  <a:srgbClr val="339933"/>
                </a:solidFill>
                <a:latin typeface="Courier New" pitchFamily="49" charset="0"/>
              </a:rPr>
              <a:t>  [Branch],</a:t>
            </a:r>
          </a:p>
          <a:p>
            <a:pPr algn="l"/>
            <a:r>
              <a:rPr lang="en-US" sz="1000">
                <a:solidFill>
                  <a:srgbClr val="339933"/>
                </a:solidFill>
                <a:latin typeface="Courier New" pitchFamily="49" charset="0"/>
              </a:rPr>
              <a:t>  [Item Number]</a:t>
            </a:r>
          </a:p>
          <a:p>
            <a:pPr algn="l"/>
            <a:r>
              <a:rPr lang="en-US" sz="1000" b="1">
                <a:solidFill>
                  <a:schemeClr val="accent2"/>
                </a:solidFill>
                <a:latin typeface="Courier New" pitchFamily="49" charset="0"/>
              </a:rPr>
              <a:t>FROM</a:t>
            </a:r>
            <a:r>
              <a:rPr lang="en-US" sz="1000">
                <a:solidFill>
                  <a:srgbClr val="339933"/>
                </a:solidFill>
                <a:latin typeface="Courier New" pitchFamily="49" charset="0"/>
              </a:rPr>
              <a:t> Sales;</a:t>
            </a:r>
            <a:r>
              <a:rPr lang="en-US" sz="1000" b="1">
                <a:solidFill>
                  <a:srgbClr val="CC0000"/>
                </a:solidFill>
                <a:latin typeface="Courier New" pitchFamily="49" charset="0"/>
              </a:rPr>
              <a:t> </a:t>
            </a:r>
          </a:p>
          <a:p>
            <a:pPr algn="l"/>
            <a:endParaRPr lang="en-US" sz="1000">
              <a:solidFill>
                <a:srgbClr val="339933"/>
              </a:solidFill>
              <a:latin typeface="Courier New" pitchFamily="49" charset="0"/>
            </a:endParaRPr>
          </a:p>
          <a:p>
            <a:pPr algn="l"/>
            <a:r>
              <a:rPr lang="en-US" sz="1000" i="1">
                <a:latin typeface="Courier New" pitchFamily="49" charset="0"/>
              </a:rPr>
              <a:t>LinkTable:</a:t>
            </a:r>
            <a:endParaRPr lang="en-US" sz="1000">
              <a:latin typeface="Courier New" pitchFamily="49" charset="0"/>
            </a:endParaRPr>
          </a:p>
          <a:p>
            <a:pPr algn="l"/>
            <a:r>
              <a:rPr lang="en-US" sz="1000" b="1">
                <a:solidFill>
                  <a:schemeClr val="accent2"/>
                </a:solidFill>
                <a:latin typeface="Courier New" pitchFamily="49" charset="0"/>
              </a:rPr>
              <a:t>Load DISTINCT</a:t>
            </a:r>
          </a:p>
          <a:p>
            <a:pPr algn="l"/>
            <a:r>
              <a:rPr lang="en-US" sz="1000">
                <a:solidFill>
                  <a:srgbClr val="CC0000"/>
                </a:solidFill>
                <a:latin typeface="Courier New" pitchFamily="49" charset="0"/>
                <a:sym typeface="Wingdings" pitchFamily="2" charset="2"/>
              </a:rPr>
              <a:t></a:t>
            </a:r>
            <a:r>
              <a:rPr lang="en-US" sz="1000">
                <a:solidFill>
                  <a:srgbClr val="660033"/>
                </a:solidFill>
                <a:latin typeface="Courier New" pitchFamily="49" charset="0"/>
              </a:rPr>
              <a:t>Null</a:t>
            </a:r>
            <a:r>
              <a:rPr lang="en-US" sz="1000">
                <a:latin typeface="Courier New" pitchFamily="49" charset="0"/>
              </a:rPr>
              <a:t>() &amp;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 </a:t>
            </a:r>
            <a:r>
              <a:rPr lang="en-US" sz="1000">
                <a:solidFill>
                  <a:srgbClr val="660033"/>
                </a:solidFill>
                <a:latin typeface="Courier New" pitchFamily="49" charset="0"/>
              </a:rPr>
              <a:t>Null</a:t>
            </a:r>
            <a:r>
              <a:rPr lang="en-US" sz="1000">
                <a:latin typeface="Courier New" pitchFamily="49" charset="0"/>
              </a:rPr>
              <a:t>() &amp; </a:t>
            </a:r>
            <a:r>
              <a:rPr lang="en-US" sz="1000">
                <a:solidFill>
                  <a:srgbClr val="339933"/>
                </a:solidFill>
                <a:latin typeface="Courier New" pitchFamily="49" charset="0"/>
              </a:rPr>
              <a:t>Branch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[Item Number] </a:t>
            </a:r>
            <a:r>
              <a:rPr lang="en-US" sz="1000" b="1">
                <a:solidFill>
                  <a:schemeClr val="accent2"/>
                </a:solidFill>
                <a:latin typeface="Courier New" pitchFamily="49" charset="0"/>
              </a:rPr>
              <a:t>as</a:t>
            </a:r>
            <a:r>
              <a:rPr lang="en-US" sz="1000">
                <a:solidFill>
                  <a:srgbClr val="339933"/>
                </a:solidFill>
                <a:latin typeface="Courier New" pitchFamily="49" charset="0"/>
              </a:rPr>
              <a:t> SalesKey,</a:t>
            </a:r>
          </a:p>
          <a:p>
            <a:pPr algn="l"/>
            <a:r>
              <a:rPr lang="en-US" sz="1000">
                <a:solidFill>
                  <a:srgbClr val="CC0000"/>
                </a:solidFill>
                <a:latin typeface="Courier New" pitchFamily="49" charset="0"/>
                <a:sym typeface="Wingdings" pitchFamily="2" charset="2"/>
              </a:rPr>
              <a:t></a:t>
            </a:r>
            <a:r>
              <a:rPr lang="en-US" sz="1000">
                <a:solidFill>
                  <a:srgbClr val="339933"/>
                </a:solidFill>
                <a:latin typeface="Courier New" pitchFamily="49" charset="0"/>
              </a:rPr>
              <a:t>Branch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[Item Number] </a:t>
            </a:r>
            <a:r>
              <a:rPr lang="en-US" sz="1000" b="1">
                <a:solidFill>
                  <a:schemeClr val="accent2"/>
                </a:solidFill>
                <a:latin typeface="Courier New" pitchFamily="49" charset="0"/>
              </a:rPr>
              <a:t>as</a:t>
            </a:r>
            <a:r>
              <a:rPr lang="en-US" sz="1000">
                <a:solidFill>
                  <a:srgbClr val="339933"/>
                </a:solidFill>
                <a:latin typeface="Courier New" pitchFamily="49" charset="0"/>
              </a:rPr>
              <a:t> InvKey,</a:t>
            </a:r>
          </a:p>
          <a:p>
            <a:pPr algn="l"/>
            <a:r>
              <a:rPr lang="en-US" sz="1000">
                <a:solidFill>
                  <a:srgbClr val="CC0000"/>
                </a:solidFill>
                <a:latin typeface="Courier New" pitchFamily="49" charset="0"/>
                <a:sym typeface="Wingdings" pitchFamily="2" charset="2"/>
              </a:rPr>
              <a:t></a:t>
            </a:r>
            <a:r>
              <a:rPr lang="en-US" sz="1000">
                <a:solidFill>
                  <a:srgbClr val="660033"/>
                </a:solidFill>
                <a:latin typeface="Courier New" pitchFamily="49" charset="0"/>
              </a:rPr>
              <a:t>Null</a:t>
            </a:r>
            <a:r>
              <a:rPr lang="en-US" sz="1000">
                <a:latin typeface="Courier New" pitchFamily="49" charset="0"/>
              </a:rPr>
              <a:t>() &amp;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 </a:t>
            </a:r>
            <a:r>
              <a:rPr lang="en-US" sz="1000">
                <a:solidFill>
                  <a:srgbClr val="660033"/>
                </a:solidFill>
                <a:latin typeface="Courier New" pitchFamily="49" charset="0"/>
              </a:rPr>
              <a:t>Null</a:t>
            </a:r>
            <a:r>
              <a:rPr lang="en-US" sz="1000">
                <a:latin typeface="Courier New" pitchFamily="49" charset="0"/>
              </a:rPr>
              <a:t>() &amp; </a:t>
            </a:r>
            <a:r>
              <a:rPr lang="en-US" sz="1000">
                <a:solidFill>
                  <a:srgbClr val="339933"/>
                </a:solidFill>
                <a:latin typeface="Courier New" pitchFamily="49" charset="0"/>
              </a:rPr>
              <a:t>Branch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[Item Number] </a:t>
            </a:r>
            <a:r>
              <a:rPr lang="en-US" sz="1000" b="1">
                <a:solidFill>
                  <a:schemeClr val="accent2"/>
                </a:solidFill>
                <a:latin typeface="Courier New" pitchFamily="49" charset="0"/>
              </a:rPr>
              <a:t>as</a:t>
            </a:r>
            <a:r>
              <a:rPr lang="en-US" sz="1000">
                <a:solidFill>
                  <a:srgbClr val="339933"/>
                </a:solidFill>
                <a:latin typeface="Courier New" pitchFamily="49" charset="0"/>
              </a:rPr>
              <a:t> POKey, </a:t>
            </a:r>
          </a:p>
          <a:p>
            <a:pPr algn="l"/>
            <a:r>
              <a:rPr lang="en-US" sz="1000">
                <a:solidFill>
                  <a:srgbClr val="CC0000"/>
                </a:solidFill>
                <a:latin typeface="Courier New" pitchFamily="49" charset="0"/>
                <a:sym typeface="Wingdings" pitchFamily="2" charset="2"/>
              </a:rPr>
              <a:t></a:t>
            </a:r>
            <a:r>
              <a:rPr lang="en-US" sz="1000">
                <a:solidFill>
                  <a:srgbClr val="660033"/>
                </a:solidFill>
                <a:latin typeface="Courier New" pitchFamily="49" charset="0"/>
              </a:rPr>
              <a:t>Null</a:t>
            </a:r>
            <a:r>
              <a:rPr lang="en-US" sz="1000">
                <a:latin typeface="Courier New" pitchFamily="49" charset="0"/>
              </a:rPr>
              <a:t>() </a:t>
            </a:r>
            <a:r>
              <a:rPr lang="en-US" sz="1000">
                <a:solidFill>
                  <a:schemeClr val="accent2"/>
                </a:solidFill>
                <a:latin typeface="Courier New" pitchFamily="49" charset="0"/>
              </a:rPr>
              <a:t>as</a:t>
            </a:r>
            <a:r>
              <a:rPr lang="en-US" sz="1000">
                <a:latin typeface="Courier New" pitchFamily="49" charset="0"/>
              </a:rPr>
              <a:t> </a:t>
            </a:r>
            <a:r>
              <a:rPr lang="en-US" sz="1000">
                <a:solidFill>
                  <a:srgbClr val="339933"/>
                </a:solidFill>
                <a:latin typeface="Courier New" pitchFamily="49" charset="0"/>
              </a:rPr>
              <a:t>Year,</a:t>
            </a:r>
          </a:p>
          <a:p>
            <a:pPr algn="l"/>
            <a:r>
              <a:rPr lang="en-US" sz="1000">
                <a:solidFill>
                  <a:srgbClr val="CC0000"/>
                </a:solidFill>
                <a:latin typeface="Courier New" pitchFamily="49" charset="0"/>
                <a:sym typeface="Wingdings" pitchFamily="2" charset="2"/>
              </a:rPr>
              <a:t></a:t>
            </a:r>
            <a:r>
              <a:rPr lang="en-US" sz="1000">
                <a:solidFill>
                  <a:srgbClr val="660033"/>
                </a:solidFill>
                <a:latin typeface="Courier New" pitchFamily="49" charset="0"/>
              </a:rPr>
              <a:t>Null</a:t>
            </a:r>
            <a:r>
              <a:rPr lang="en-US" sz="1000">
                <a:latin typeface="Courier New" pitchFamily="49" charset="0"/>
              </a:rPr>
              <a:t>() </a:t>
            </a:r>
            <a:r>
              <a:rPr lang="en-US" sz="1000">
                <a:solidFill>
                  <a:schemeClr val="accent2"/>
                </a:solidFill>
                <a:latin typeface="Courier New" pitchFamily="49" charset="0"/>
              </a:rPr>
              <a:t>as</a:t>
            </a:r>
            <a:r>
              <a:rPr lang="en-US" sz="1000">
                <a:latin typeface="Courier New" pitchFamily="49" charset="0"/>
              </a:rPr>
              <a:t> </a:t>
            </a:r>
            <a:r>
              <a:rPr lang="en-US" sz="1000">
                <a:solidFill>
                  <a:srgbClr val="339933"/>
                </a:solidFill>
                <a:latin typeface="Courier New" pitchFamily="49" charset="0"/>
              </a:rPr>
              <a:t>Month,</a:t>
            </a:r>
          </a:p>
          <a:p>
            <a:pPr algn="l"/>
            <a:r>
              <a:rPr lang="en-US" sz="1000">
                <a:solidFill>
                  <a:srgbClr val="339933"/>
                </a:solidFill>
                <a:latin typeface="Courier New" pitchFamily="49" charset="0"/>
              </a:rPr>
              <a:t>  [Branch],</a:t>
            </a:r>
          </a:p>
          <a:p>
            <a:pPr algn="l"/>
            <a:r>
              <a:rPr lang="en-US" sz="1000">
                <a:solidFill>
                  <a:srgbClr val="339933"/>
                </a:solidFill>
                <a:latin typeface="Courier New" pitchFamily="49" charset="0"/>
              </a:rPr>
              <a:t>  [Item Number]</a:t>
            </a:r>
          </a:p>
          <a:p>
            <a:pPr algn="l"/>
            <a:r>
              <a:rPr lang="en-US" sz="1000" b="1">
                <a:solidFill>
                  <a:schemeClr val="accent2"/>
                </a:solidFill>
                <a:latin typeface="Courier New" pitchFamily="49" charset="0"/>
              </a:rPr>
              <a:t>FROM</a:t>
            </a:r>
            <a:r>
              <a:rPr lang="en-US" sz="1000">
                <a:solidFill>
                  <a:srgbClr val="339933"/>
                </a:solidFill>
                <a:latin typeface="Courier New" pitchFamily="49" charset="0"/>
              </a:rPr>
              <a:t> Inventory;</a:t>
            </a:r>
          </a:p>
          <a:p>
            <a:pPr algn="l"/>
            <a:endParaRPr lang="en-US" sz="1000">
              <a:solidFill>
                <a:srgbClr val="339933"/>
              </a:solidFill>
              <a:latin typeface="Courier New" pitchFamily="49" charset="0"/>
            </a:endParaRPr>
          </a:p>
          <a:p>
            <a:pPr algn="l"/>
            <a:r>
              <a:rPr lang="en-US" sz="1000" i="1">
                <a:latin typeface="Courier New" pitchFamily="49" charset="0"/>
              </a:rPr>
              <a:t>LinkTable:</a:t>
            </a:r>
            <a:endParaRPr lang="en-US" sz="1000">
              <a:latin typeface="Courier New" pitchFamily="49" charset="0"/>
            </a:endParaRPr>
          </a:p>
          <a:p>
            <a:pPr algn="l"/>
            <a:r>
              <a:rPr lang="en-US" sz="1000" b="1">
                <a:solidFill>
                  <a:schemeClr val="accent2"/>
                </a:solidFill>
                <a:latin typeface="Courier New" pitchFamily="49" charset="0"/>
              </a:rPr>
              <a:t>Load DISTINCT</a:t>
            </a:r>
          </a:p>
          <a:p>
            <a:pPr algn="l"/>
            <a:r>
              <a:rPr lang="en-US" sz="1000">
                <a:solidFill>
                  <a:srgbClr val="339933"/>
                </a:solidFill>
                <a:latin typeface="Courier New" pitchFamily="49" charset="0"/>
              </a:rPr>
              <a:t>  Year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Month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Branch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[Item Number] </a:t>
            </a:r>
            <a:r>
              <a:rPr lang="en-US" sz="1000" b="1">
                <a:solidFill>
                  <a:schemeClr val="accent2"/>
                </a:solidFill>
                <a:latin typeface="Courier New" pitchFamily="49" charset="0"/>
              </a:rPr>
              <a:t>as</a:t>
            </a:r>
            <a:r>
              <a:rPr lang="en-US" sz="1000">
                <a:solidFill>
                  <a:srgbClr val="339933"/>
                </a:solidFill>
                <a:latin typeface="Courier New" pitchFamily="49" charset="0"/>
              </a:rPr>
              <a:t> SalesKey,</a:t>
            </a:r>
          </a:p>
          <a:p>
            <a:pPr algn="l"/>
            <a:r>
              <a:rPr lang="en-US" sz="1000">
                <a:solidFill>
                  <a:srgbClr val="CC0000"/>
                </a:solidFill>
                <a:latin typeface="Courier New" pitchFamily="49" charset="0"/>
                <a:sym typeface="Wingdings" pitchFamily="2" charset="2"/>
              </a:rPr>
              <a:t></a:t>
            </a:r>
            <a:r>
              <a:rPr lang="en-US" sz="1000">
                <a:solidFill>
                  <a:srgbClr val="339933"/>
                </a:solidFill>
                <a:latin typeface="Courier New" pitchFamily="49" charset="0"/>
              </a:rPr>
              <a:t>Branch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[Item Number] </a:t>
            </a:r>
            <a:r>
              <a:rPr lang="en-US" sz="1000" b="1">
                <a:solidFill>
                  <a:schemeClr val="accent2"/>
                </a:solidFill>
                <a:latin typeface="Courier New" pitchFamily="49" charset="0"/>
              </a:rPr>
              <a:t>as</a:t>
            </a:r>
            <a:r>
              <a:rPr lang="en-US" sz="1000">
                <a:solidFill>
                  <a:srgbClr val="339933"/>
                </a:solidFill>
                <a:latin typeface="Courier New" pitchFamily="49" charset="0"/>
              </a:rPr>
              <a:t> InvKey,</a:t>
            </a:r>
          </a:p>
          <a:p>
            <a:pPr algn="l"/>
            <a:r>
              <a:rPr lang="en-US" sz="1000">
                <a:solidFill>
                  <a:srgbClr val="339933"/>
                </a:solidFill>
                <a:latin typeface="Courier New" pitchFamily="49" charset="0"/>
              </a:rPr>
              <a:t>  Year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Month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Branch </a:t>
            </a:r>
            <a:r>
              <a:rPr lang="en-US" sz="1000">
                <a:latin typeface="Courier New" pitchFamily="49" charset="0"/>
              </a:rPr>
              <a:t>&amp;</a:t>
            </a:r>
            <a:r>
              <a:rPr lang="en-US" sz="1000">
                <a:solidFill>
                  <a:srgbClr val="339933"/>
                </a:solidFill>
                <a:latin typeface="Courier New" pitchFamily="49" charset="0"/>
              </a:rPr>
              <a:t> </a:t>
            </a:r>
            <a:r>
              <a:rPr lang="en-US" sz="1000">
                <a:solidFill>
                  <a:schemeClr val="accent2"/>
                </a:solidFill>
                <a:latin typeface="Courier New" pitchFamily="49" charset="0"/>
              </a:rPr>
              <a:t>‘_’</a:t>
            </a:r>
            <a:r>
              <a:rPr lang="en-US" sz="1000">
                <a:solidFill>
                  <a:srgbClr val="339933"/>
                </a:solidFill>
                <a:latin typeface="Courier New" pitchFamily="49" charset="0"/>
              </a:rPr>
              <a:t> </a:t>
            </a:r>
            <a:r>
              <a:rPr lang="en-US" sz="1000">
                <a:latin typeface="Courier New" pitchFamily="49" charset="0"/>
              </a:rPr>
              <a:t>&amp;</a:t>
            </a:r>
            <a:r>
              <a:rPr lang="en-US" sz="1000">
                <a:solidFill>
                  <a:srgbClr val="339933"/>
                </a:solidFill>
                <a:latin typeface="Courier New" pitchFamily="49" charset="0"/>
              </a:rPr>
              <a:t> [Item Number] </a:t>
            </a:r>
            <a:r>
              <a:rPr lang="en-US" sz="1000" b="1">
                <a:solidFill>
                  <a:schemeClr val="accent2"/>
                </a:solidFill>
                <a:latin typeface="Courier New" pitchFamily="49" charset="0"/>
              </a:rPr>
              <a:t>as</a:t>
            </a:r>
            <a:r>
              <a:rPr lang="en-US" sz="1000">
                <a:solidFill>
                  <a:srgbClr val="339933"/>
                </a:solidFill>
                <a:latin typeface="Courier New" pitchFamily="49" charset="0"/>
              </a:rPr>
              <a:t> POKey, </a:t>
            </a:r>
          </a:p>
          <a:p>
            <a:pPr algn="l"/>
            <a:r>
              <a:rPr lang="en-US" sz="1000">
                <a:solidFill>
                  <a:srgbClr val="339933"/>
                </a:solidFill>
                <a:latin typeface="Courier New" pitchFamily="49" charset="0"/>
              </a:rPr>
              <a:t>  Year,</a:t>
            </a:r>
          </a:p>
          <a:p>
            <a:pPr algn="l"/>
            <a:r>
              <a:rPr lang="en-US" sz="1000">
                <a:solidFill>
                  <a:srgbClr val="339933"/>
                </a:solidFill>
                <a:latin typeface="Courier New" pitchFamily="49" charset="0"/>
              </a:rPr>
              <a:t>  Month,</a:t>
            </a:r>
          </a:p>
          <a:p>
            <a:pPr algn="l"/>
            <a:r>
              <a:rPr lang="en-US" sz="1000">
                <a:solidFill>
                  <a:srgbClr val="339933"/>
                </a:solidFill>
                <a:latin typeface="Courier New" pitchFamily="49" charset="0"/>
              </a:rPr>
              <a:t>  [Branch],</a:t>
            </a:r>
          </a:p>
          <a:p>
            <a:pPr algn="l"/>
            <a:r>
              <a:rPr lang="en-US" sz="1000">
                <a:solidFill>
                  <a:srgbClr val="339933"/>
                </a:solidFill>
                <a:latin typeface="Courier New" pitchFamily="49" charset="0"/>
              </a:rPr>
              <a:t>  [Item Number]</a:t>
            </a:r>
          </a:p>
          <a:p>
            <a:pPr algn="l"/>
            <a:r>
              <a:rPr lang="en-US" sz="1000" b="1">
                <a:solidFill>
                  <a:schemeClr val="accent2"/>
                </a:solidFill>
                <a:latin typeface="Courier New" pitchFamily="49" charset="0"/>
              </a:rPr>
              <a:t>FROM</a:t>
            </a:r>
            <a:r>
              <a:rPr lang="en-US" sz="1000">
                <a:solidFill>
                  <a:srgbClr val="339933"/>
                </a:solidFill>
                <a:latin typeface="Courier New" pitchFamily="49" charset="0"/>
              </a:rPr>
              <a:t> Purchasing;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nodeType="clickEffect">
                                  <p:stCondLst>
                                    <p:cond delay="0"/>
                                  </p:stCondLst>
                                  <p:childTnLst>
                                    <p:anim calcmode="discrete" valueType="str">
                                      <p:cBhvr>
                                        <p:cTn id="6" dur="1000" fill="hold"/>
                                        <p:tgtEl>
                                          <p:spTgt spid="111620">
                                            <p:txEl>
                                              <p:pRg st="3" end="3"/>
                                            </p:txEl>
                                          </p:spTgt>
                                        </p:tgtEl>
                                        <p:attrNameLst>
                                          <p:attrName>style.visibility</p:attrName>
                                        </p:attrNameLst>
                                      </p:cBhvr>
                                      <p:tavLst>
                                        <p:tav tm="0">
                                          <p:val>
                                            <p:strVal val="hidden"/>
                                          </p:val>
                                        </p:tav>
                                        <p:tav tm="50000">
                                          <p:val>
                                            <p:strVal val="visible"/>
                                          </p:val>
                                        </p:tav>
                                      </p:tavLst>
                                    </p:anim>
                                  </p:childTnLst>
                                </p:cTn>
                              </p:par>
                              <p:par>
                                <p:cTn id="7" presetID="35" presetClass="emph" presetSubtype="0" repeatCount="2000" fill="hold" nodeType="withEffect">
                                  <p:stCondLst>
                                    <p:cond delay="0"/>
                                  </p:stCondLst>
                                  <p:childTnLst>
                                    <p:anim calcmode="discrete" valueType="str">
                                      <p:cBhvr>
                                        <p:cTn id="8" dur="1000" fill="hold"/>
                                        <p:tgtEl>
                                          <p:spTgt spid="111620">
                                            <p:txEl>
                                              <p:pRg st="14" end="14"/>
                                            </p:txEl>
                                          </p:spTgt>
                                        </p:tgtEl>
                                        <p:attrNameLst>
                                          <p:attrName>style.visibility</p:attrName>
                                        </p:attrNameLst>
                                      </p:cBhvr>
                                      <p:tavLst>
                                        <p:tav tm="0">
                                          <p:val>
                                            <p:strVal val="hidden"/>
                                          </p:val>
                                        </p:tav>
                                        <p:tav tm="50000">
                                          <p:val>
                                            <p:strVal val="visible"/>
                                          </p:val>
                                        </p:tav>
                                      </p:tavLst>
                                    </p:anim>
                                  </p:childTnLst>
                                </p:cTn>
                              </p:par>
                              <p:par>
                                <p:cTn id="9" presetID="35" presetClass="emph" presetSubtype="0" repeatCount="2000" fill="hold" nodeType="withEffect">
                                  <p:stCondLst>
                                    <p:cond delay="0"/>
                                  </p:stCondLst>
                                  <p:childTnLst>
                                    <p:anim calcmode="discrete" valueType="str">
                                      <p:cBhvr>
                                        <p:cTn id="10" dur="1000" fill="hold"/>
                                        <p:tgtEl>
                                          <p:spTgt spid="111620">
                                            <p:txEl>
                                              <p:pRg st="25" end="25"/>
                                            </p:txEl>
                                          </p:spTgt>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2000" fill="hold" nodeType="clickEffect">
                                  <p:stCondLst>
                                    <p:cond delay="0"/>
                                  </p:stCondLst>
                                  <p:childTnLst>
                                    <p:anim calcmode="discrete" valueType="str">
                                      <p:cBhvr>
                                        <p:cTn id="14" dur="1000" fill="hold"/>
                                        <p:tgtEl>
                                          <p:spTgt spid="111620">
                                            <p:txEl>
                                              <p:pRg st="16" end="16"/>
                                            </p:txEl>
                                          </p:spTgt>
                                        </p:tgtEl>
                                        <p:attrNameLst>
                                          <p:attrName>style.visibility</p:attrName>
                                        </p:attrNameLst>
                                      </p:cBhvr>
                                      <p:tavLst>
                                        <p:tav tm="0">
                                          <p:val>
                                            <p:strVal val="hidden"/>
                                          </p:val>
                                        </p:tav>
                                        <p:tav tm="50000">
                                          <p:val>
                                            <p:strVal val="visible"/>
                                          </p:val>
                                        </p:tav>
                                      </p:tavLst>
                                    </p:anim>
                                  </p:childTnLst>
                                </p:cTn>
                              </p:par>
                              <p:par>
                                <p:cTn id="15" presetID="35" presetClass="emph" presetSubtype="0" repeatCount="2000" fill="hold" nodeType="withEffect">
                                  <p:stCondLst>
                                    <p:cond delay="0"/>
                                  </p:stCondLst>
                                  <p:childTnLst>
                                    <p:anim calcmode="discrete" valueType="str">
                                      <p:cBhvr>
                                        <p:cTn id="16" dur="1000" fill="hold"/>
                                        <p:tgtEl>
                                          <p:spTgt spid="111620">
                                            <p:txEl>
                                              <p:pRg st="17" end="17"/>
                                            </p:txEl>
                                          </p:spTgt>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35" presetClass="emph" presetSubtype="0" repeatCount="2000" fill="hold" nodeType="clickEffect">
                                  <p:stCondLst>
                                    <p:cond delay="0"/>
                                  </p:stCondLst>
                                  <p:childTnLst>
                                    <p:anim calcmode="discrete" valueType="str">
                                      <p:cBhvr>
                                        <p:cTn id="20" dur="1000" fill="hold"/>
                                        <p:tgtEl>
                                          <p:spTgt spid="111620">
                                            <p:txEl>
                                              <p:pRg st="13" end="13"/>
                                            </p:txEl>
                                          </p:spTgt>
                                        </p:tgtEl>
                                        <p:attrNameLst>
                                          <p:attrName>style.visibility</p:attrName>
                                        </p:attrNameLst>
                                      </p:cBhvr>
                                      <p:tavLst>
                                        <p:tav tm="0">
                                          <p:val>
                                            <p:strVal val="hidden"/>
                                          </p:val>
                                        </p:tav>
                                        <p:tav tm="50000">
                                          <p:val>
                                            <p:strVal val="visible"/>
                                          </p:val>
                                        </p:tav>
                                      </p:tavLst>
                                    </p:anim>
                                  </p:childTnLst>
                                </p:cTn>
                              </p:par>
                              <p:par>
                                <p:cTn id="21" presetID="35" presetClass="emph" presetSubtype="0" repeatCount="2000" fill="hold" nodeType="withEffect">
                                  <p:stCondLst>
                                    <p:cond delay="0"/>
                                  </p:stCondLst>
                                  <p:childTnLst>
                                    <p:anim calcmode="discrete" valueType="str">
                                      <p:cBhvr>
                                        <p:cTn id="22" dur="1000" fill="hold"/>
                                        <p:tgtEl>
                                          <p:spTgt spid="111620">
                                            <p:txEl>
                                              <p:pRg st="15" end="15"/>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14348" y="0"/>
            <a:ext cx="7381875" cy="762000"/>
          </a:xfrm>
        </p:spPr>
        <p:txBody>
          <a:bodyPr/>
          <a:lstStyle/>
          <a:p>
            <a:r>
              <a:rPr lang="en-GB" dirty="0" smtClean="0"/>
              <a:t>How do I create a link table? – Finished Result</a:t>
            </a:r>
          </a:p>
        </p:txBody>
      </p:sp>
      <p:pic>
        <p:nvPicPr>
          <p:cNvPr id="44036" name="Picture 5"/>
          <p:cNvPicPr>
            <a:picLocks noChangeAspect="1" noChangeArrowheads="1"/>
          </p:cNvPicPr>
          <p:nvPr/>
        </p:nvPicPr>
        <p:blipFill>
          <a:blip r:embed="rId3"/>
          <a:srcRect/>
          <a:stretch>
            <a:fillRect/>
          </a:stretch>
        </p:blipFill>
        <p:spPr bwMode="auto">
          <a:xfrm>
            <a:off x="214282" y="1071546"/>
            <a:ext cx="8560326" cy="4917339"/>
          </a:xfrm>
          <a:prstGeom prst="rect">
            <a:avLst/>
          </a:prstGeom>
          <a:noFill/>
          <a:ln w="9525">
            <a:solidFill>
              <a:schemeClr val="tx1"/>
            </a:solidFill>
            <a:miter lim="800000"/>
            <a:headEnd/>
            <a:tailEnd/>
          </a:ln>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85786" y="0"/>
            <a:ext cx="7381875" cy="762000"/>
          </a:xfrm>
        </p:spPr>
        <p:txBody>
          <a:bodyPr/>
          <a:lstStyle/>
          <a:p>
            <a:r>
              <a:rPr lang="en-GB" dirty="0" smtClean="0"/>
              <a:t>Summary</a:t>
            </a:r>
          </a:p>
        </p:txBody>
      </p:sp>
      <p:sp>
        <p:nvSpPr>
          <p:cNvPr id="45060" name="Rectangle 7"/>
          <p:cNvSpPr>
            <a:spLocks noChangeArrowheads="1"/>
          </p:cNvSpPr>
          <p:nvPr/>
        </p:nvSpPr>
        <p:spPr bwMode="auto">
          <a:xfrm>
            <a:off x="685800" y="1743075"/>
            <a:ext cx="7772400" cy="4527550"/>
          </a:xfrm>
          <a:prstGeom prst="rect">
            <a:avLst/>
          </a:prstGeom>
          <a:noFill/>
          <a:ln w="9525">
            <a:noFill/>
            <a:miter lim="800000"/>
            <a:headEnd/>
            <a:tailEnd/>
          </a:ln>
        </p:spPr>
        <p:txBody>
          <a:bodyPr/>
          <a:lstStyle/>
          <a:p>
            <a:pPr marL="419100" indent="-419100" eaLnBrk="0" hangingPunct="0">
              <a:lnSpc>
                <a:spcPct val="90000"/>
              </a:lnSpc>
            </a:pPr>
            <a:r>
              <a:rPr lang="en-US" dirty="0" smtClean="0">
                <a:solidFill>
                  <a:schemeClr val="tx2"/>
                </a:solidFill>
                <a:latin typeface="+mj-lt"/>
                <a:cs typeface="ＭＳ Ｐゴシック" pitchFamily="-106" charset="-128"/>
              </a:rPr>
              <a:t>Q: What is a link table?</a:t>
            </a:r>
          </a:p>
          <a:p>
            <a:pPr marL="419100" indent="-419100" eaLnBrk="0" hangingPunct="0">
              <a:lnSpc>
                <a:spcPct val="90000"/>
              </a:lnSpc>
            </a:pPr>
            <a:r>
              <a:rPr lang="en-US" dirty="0" smtClean="0">
                <a:solidFill>
                  <a:srgbClr val="FF0000"/>
                </a:solidFill>
                <a:latin typeface="+mj-lt"/>
                <a:cs typeface="ＭＳ Ｐゴシック" pitchFamily="-106" charset="-128"/>
              </a:rPr>
              <a:t>A: It is a table that stores all possible combinations of values </a:t>
            </a:r>
          </a:p>
          <a:p>
            <a:pPr marL="419100" indent="-419100" eaLnBrk="0" hangingPunct="0">
              <a:lnSpc>
                <a:spcPct val="90000"/>
              </a:lnSpc>
            </a:pPr>
            <a:endParaRPr lang="en-US" dirty="0" smtClean="0">
              <a:solidFill>
                <a:schemeClr val="tx2"/>
              </a:solidFill>
              <a:latin typeface="+mj-lt"/>
              <a:cs typeface="ＭＳ Ｐゴシック" pitchFamily="-106" charset="-128"/>
            </a:endParaRPr>
          </a:p>
          <a:p>
            <a:pPr marL="419100" indent="-419100" eaLnBrk="0" hangingPunct="0">
              <a:lnSpc>
                <a:spcPct val="90000"/>
              </a:lnSpc>
            </a:pPr>
            <a:r>
              <a:rPr lang="en-US" dirty="0" smtClean="0">
                <a:solidFill>
                  <a:schemeClr val="tx2"/>
                </a:solidFill>
                <a:latin typeface="+mj-lt"/>
                <a:cs typeface="ＭＳ Ｐゴシック" pitchFamily="-106" charset="-128"/>
              </a:rPr>
              <a:t>Q: When do I use a link table?</a:t>
            </a:r>
          </a:p>
          <a:p>
            <a:pPr marL="419100" indent="-419100" eaLnBrk="0" hangingPunct="0">
              <a:lnSpc>
                <a:spcPct val="90000"/>
              </a:lnSpc>
            </a:pPr>
            <a:r>
              <a:rPr lang="en-US" dirty="0" smtClean="0">
                <a:solidFill>
                  <a:srgbClr val="FF0000"/>
                </a:solidFill>
                <a:latin typeface="+mj-lt"/>
                <a:cs typeface="ＭＳ Ｐゴシック" pitchFamily="-106" charset="-128"/>
              </a:rPr>
              <a:t>A: When there is more than one field in common between tables</a:t>
            </a:r>
          </a:p>
          <a:p>
            <a:pPr marL="419100" indent="-419100" eaLnBrk="0" hangingPunct="0">
              <a:lnSpc>
                <a:spcPct val="90000"/>
              </a:lnSpc>
            </a:pPr>
            <a:endParaRPr lang="en-US" dirty="0" smtClean="0">
              <a:solidFill>
                <a:schemeClr val="tx2"/>
              </a:solidFill>
              <a:latin typeface="+mj-lt"/>
              <a:cs typeface="ＭＳ Ｐゴシック" pitchFamily="-106" charset="-128"/>
            </a:endParaRPr>
          </a:p>
          <a:p>
            <a:pPr marL="419100" indent="-419100" eaLnBrk="0" hangingPunct="0">
              <a:lnSpc>
                <a:spcPct val="90000"/>
              </a:lnSpc>
            </a:pPr>
            <a:r>
              <a:rPr lang="en-US" dirty="0" smtClean="0">
                <a:solidFill>
                  <a:schemeClr val="tx2"/>
                </a:solidFill>
                <a:latin typeface="+mj-lt"/>
                <a:cs typeface="ＭＳ Ｐゴシック" pitchFamily="-106" charset="-128"/>
              </a:rPr>
              <a:t>Q: What is the benefit?</a:t>
            </a:r>
          </a:p>
          <a:p>
            <a:pPr marL="419100" indent="-419100" eaLnBrk="0" hangingPunct="0">
              <a:lnSpc>
                <a:spcPct val="90000"/>
              </a:lnSpc>
            </a:pPr>
            <a:r>
              <a:rPr lang="en-US" dirty="0" smtClean="0">
                <a:solidFill>
                  <a:srgbClr val="FF0000"/>
                </a:solidFill>
                <a:latin typeface="+mj-lt"/>
                <a:cs typeface="ＭＳ Ｐゴシック" pitchFamily="-106" charset="-128"/>
              </a:rPr>
              <a:t>A: To maintain integrity of your application</a:t>
            </a:r>
          </a:p>
          <a:p>
            <a:pPr marL="419100" indent="-419100" algn="l">
              <a:lnSpc>
                <a:spcPct val="90000"/>
              </a:lnSpc>
              <a:spcBef>
                <a:spcPct val="20000"/>
              </a:spcBef>
              <a:buFontTx/>
              <a:buChar char="•"/>
            </a:pPr>
            <a:endParaRPr lang="en-GB" sz="2000" b="1" dirty="0">
              <a:solidFill>
                <a:srgbClr val="CC0000"/>
              </a:solidFill>
              <a:latin typeface="Georgia" pitchFamily="18" charset="0"/>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QlikView DEMO</a:t>
            </a:r>
            <a:br>
              <a:rPr lang="en-US" dirty="0" smtClean="0"/>
            </a:br>
            <a:r>
              <a:rPr lang="en-US" sz="1800" dirty="0" smtClean="0"/>
              <a:t>synthetic key / join / link Table / concatenate</a:t>
            </a:r>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Audience participation</a:t>
            </a:r>
            <a:br>
              <a:rPr lang="en-GB" dirty="0" smtClean="0"/>
            </a:br>
            <a:r>
              <a:rPr lang="en-GB" sz="2400" dirty="0" smtClean="0"/>
              <a:t>experiences in the field</a:t>
            </a:r>
            <a:endParaRPr lang="en-GB"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 / Usability</a:t>
            </a:r>
            <a:endParaRPr 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188" y="0"/>
            <a:ext cx="6818332" cy="836613"/>
          </a:xfrm>
        </p:spPr>
        <p:txBody>
          <a:bodyPr/>
          <a:lstStyle/>
          <a:p>
            <a:r>
              <a:rPr lang="en-US" dirty="0" smtClean="0"/>
              <a:t>What do we mean by Data Model? - REVIEW</a:t>
            </a:r>
            <a:endParaRPr lang="en-GB" dirty="0"/>
          </a:p>
        </p:txBody>
      </p:sp>
      <p:sp>
        <p:nvSpPr>
          <p:cNvPr id="5" name="Text Placeholder 4"/>
          <p:cNvSpPr>
            <a:spLocks noGrp="1"/>
          </p:cNvSpPr>
          <p:nvPr>
            <p:ph type="body" sz="half" idx="1"/>
          </p:nvPr>
        </p:nvSpPr>
        <p:spPr>
          <a:xfrm>
            <a:off x="611188" y="1484313"/>
            <a:ext cx="7961340" cy="1444621"/>
          </a:xfrm>
        </p:spPr>
        <p:txBody>
          <a:bodyPr/>
          <a:lstStyle/>
          <a:p>
            <a:r>
              <a:rPr lang="en-US" dirty="0" smtClean="0"/>
              <a:t>“These sources and the underling data will have to be manipulated within the script to deliver the Data Model that best suits your data for both </a:t>
            </a:r>
            <a:r>
              <a:rPr lang="en-US" b="1" dirty="0" smtClean="0">
                <a:solidFill>
                  <a:schemeClr val="accent6"/>
                </a:solidFill>
              </a:rPr>
              <a:t>performance</a:t>
            </a:r>
            <a:r>
              <a:rPr lang="en-US" dirty="0" smtClean="0"/>
              <a:t> and </a:t>
            </a:r>
            <a:r>
              <a:rPr lang="en-US" b="1" dirty="0" smtClean="0">
                <a:solidFill>
                  <a:schemeClr val="accent6"/>
                </a:solidFill>
              </a:rPr>
              <a:t>usability</a:t>
            </a:r>
            <a:r>
              <a:rPr lang="en-US" dirty="0" smtClean="0"/>
              <a:t>.”</a:t>
            </a:r>
          </a:p>
          <a:p>
            <a:endParaRPr lang="en-GB" dirty="0"/>
          </a:p>
        </p:txBody>
      </p:sp>
      <p:sp>
        <p:nvSpPr>
          <p:cNvPr id="7" name="Content Placeholder 6"/>
          <p:cNvSpPr>
            <a:spLocks noGrp="1"/>
          </p:cNvSpPr>
          <p:nvPr>
            <p:ph sz="quarter" idx="3"/>
          </p:nvPr>
        </p:nvSpPr>
        <p:spPr>
          <a:xfrm>
            <a:off x="714348" y="3286125"/>
            <a:ext cx="7643866" cy="1000132"/>
          </a:xfrm>
        </p:spPr>
        <p:txBody>
          <a:bodyPr/>
          <a:lstStyle/>
          <a:p>
            <a:pPr algn="ctr">
              <a:buNone/>
            </a:pPr>
            <a:r>
              <a:rPr lang="en-GB" sz="4000" b="1" dirty="0" smtClean="0">
                <a:solidFill>
                  <a:schemeClr val="accent6"/>
                </a:solidFill>
              </a:rPr>
              <a:t>Concatenate or Link Table?</a:t>
            </a:r>
            <a:endParaRPr lang="en-GB" sz="4000" b="1" dirty="0">
              <a:solidFill>
                <a:schemeClr val="accent6"/>
              </a:solidFill>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Concatenated Models</a:t>
            </a:r>
            <a:endParaRPr lang="en-GB" dirty="0"/>
          </a:p>
        </p:txBody>
      </p:sp>
      <p:sp>
        <p:nvSpPr>
          <p:cNvPr id="3" name="Text Placeholder 2"/>
          <p:cNvSpPr>
            <a:spLocks noGrp="1"/>
          </p:cNvSpPr>
          <p:nvPr>
            <p:ph type="body" sz="half" idx="1"/>
          </p:nvPr>
        </p:nvSpPr>
        <p:spPr>
          <a:xfrm>
            <a:off x="611188" y="1484313"/>
            <a:ext cx="8175654" cy="1230307"/>
          </a:xfrm>
        </p:spPr>
        <p:txBody>
          <a:bodyPr/>
          <a:lstStyle/>
          <a:p>
            <a:r>
              <a:rPr lang="en-GB" dirty="0" smtClean="0"/>
              <a:t>For </a:t>
            </a:r>
            <a:r>
              <a:rPr lang="en-GB" b="1" dirty="0" smtClean="0">
                <a:solidFill>
                  <a:schemeClr val="accent6"/>
                </a:solidFill>
              </a:rPr>
              <a:t>most scenarios Concatenation is the better solution</a:t>
            </a:r>
            <a:r>
              <a:rPr lang="en-GB" dirty="0" smtClean="0"/>
              <a:t>. It is </a:t>
            </a:r>
            <a:r>
              <a:rPr lang="en-GB" b="1" dirty="0" smtClean="0">
                <a:solidFill>
                  <a:schemeClr val="accent6"/>
                </a:solidFill>
              </a:rPr>
              <a:t>easy to manage</a:t>
            </a:r>
            <a:r>
              <a:rPr lang="en-GB" dirty="0" smtClean="0"/>
              <a:t>, </a:t>
            </a:r>
            <a:r>
              <a:rPr lang="en-GB" b="1" dirty="0" smtClean="0">
                <a:solidFill>
                  <a:schemeClr val="accent6"/>
                </a:solidFill>
              </a:rPr>
              <a:t>easy to extend </a:t>
            </a:r>
            <a:r>
              <a:rPr lang="en-GB" dirty="0" smtClean="0"/>
              <a:t>and takes </a:t>
            </a:r>
            <a:r>
              <a:rPr lang="en-GB" b="1" dirty="0" smtClean="0">
                <a:solidFill>
                  <a:schemeClr val="accent6"/>
                </a:solidFill>
              </a:rPr>
              <a:t>little development effort </a:t>
            </a:r>
            <a:r>
              <a:rPr lang="en-GB" dirty="0" smtClean="0"/>
              <a:t>to put in place. </a:t>
            </a:r>
          </a:p>
          <a:p>
            <a:r>
              <a:rPr lang="en-GB" dirty="0" smtClean="0"/>
              <a:t>Concatenation comes </a:t>
            </a:r>
            <a:r>
              <a:rPr lang="en-GB" b="1" dirty="0" smtClean="0">
                <a:solidFill>
                  <a:schemeClr val="accent6"/>
                </a:solidFill>
              </a:rPr>
              <a:t>with two restrictions </a:t>
            </a:r>
            <a:r>
              <a:rPr lang="en-GB" dirty="0" smtClean="0"/>
              <a:t>to vet requirements against. </a:t>
            </a:r>
            <a:endParaRPr lang="en-GB" dirty="0"/>
          </a:p>
        </p:txBody>
      </p:sp>
      <p:sp>
        <p:nvSpPr>
          <p:cNvPr id="4" name="Content Placeholder 3"/>
          <p:cNvSpPr>
            <a:spLocks noGrp="1"/>
          </p:cNvSpPr>
          <p:nvPr>
            <p:ph sz="quarter" idx="2"/>
          </p:nvPr>
        </p:nvSpPr>
        <p:spPr>
          <a:xfrm>
            <a:off x="785786" y="3071810"/>
            <a:ext cx="6643734" cy="3214710"/>
          </a:xfrm>
        </p:spPr>
        <p:txBody>
          <a:bodyPr/>
          <a:lstStyle/>
          <a:p>
            <a:pPr lvl="0">
              <a:buFont typeface="+mj-lt"/>
              <a:buAutoNum type="arabicPeriod"/>
            </a:pPr>
            <a:r>
              <a:rPr lang="en-GB" dirty="0" smtClean="0"/>
              <a:t>It does not cater for full transaction to transaction traceability.</a:t>
            </a:r>
          </a:p>
          <a:p>
            <a:pPr lvl="1">
              <a:buFont typeface="Arial" pitchFamily="34" charset="0"/>
              <a:buChar char="•"/>
            </a:pPr>
            <a:r>
              <a:rPr lang="en-GB" dirty="0" smtClean="0"/>
              <a:t> i.e. I select </a:t>
            </a:r>
            <a:r>
              <a:rPr lang="en-GB" dirty="0" err="1" smtClean="0"/>
              <a:t>SalesID</a:t>
            </a:r>
            <a:r>
              <a:rPr lang="en-GB" dirty="0" smtClean="0"/>
              <a:t>, I won’t see correlating Budget records. This is not strictly true, but it can be true in many scenarios and thus could be highlighted as a restriction.</a:t>
            </a:r>
          </a:p>
          <a:p>
            <a:pPr lvl="0">
              <a:buFont typeface="+mj-lt"/>
              <a:buAutoNum type="arabicPeriod"/>
            </a:pPr>
            <a:r>
              <a:rPr lang="en-GB" dirty="0" smtClean="0"/>
              <a:t>It does not cater for implicit association between fact 1’s unique dimensions and fact 2’s transaction records.</a:t>
            </a:r>
          </a:p>
          <a:p>
            <a:pPr lvl="1">
              <a:buFont typeface="Arial" pitchFamily="34" charset="0"/>
              <a:buChar char="•"/>
            </a:pPr>
            <a:r>
              <a:rPr lang="en-GB" dirty="0" smtClean="0"/>
              <a:t> i.e. If I select </a:t>
            </a:r>
            <a:r>
              <a:rPr lang="en-GB" dirty="0" err="1" smtClean="0"/>
              <a:t>SalesCustomer</a:t>
            </a:r>
            <a:r>
              <a:rPr lang="en-GB" dirty="0" smtClean="0"/>
              <a:t>, I won’t see the Budget information that might be associated with the same year, month and product as the sales records filtered out.</a:t>
            </a:r>
          </a:p>
          <a:p>
            <a:pPr>
              <a:buFont typeface="+mj-lt"/>
              <a:buAutoNum type="arabicPeriod"/>
            </a:pPr>
            <a:endParaRPr lang="en-GB"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 Table Models</a:t>
            </a:r>
            <a:endParaRPr lang="en-GB" dirty="0"/>
          </a:p>
        </p:txBody>
      </p:sp>
      <p:sp>
        <p:nvSpPr>
          <p:cNvPr id="3" name="Text Placeholder 2"/>
          <p:cNvSpPr>
            <a:spLocks noGrp="1"/>
          </p:cNvSpPr>
          <p:nvPr>
            <p:ph type="body" sz="half" idx="1"/>
          </p:nvPr>
        </p:nvSpPr>
        <p:spPr>
          <a:xfrm>
            <a:off x="611188" y="1484313"/>
            <a:ext cx="7889902" cy="4587893"/>
          </a:xfrm>
        </p:spPr>
        <p:txBody>
          <a:bodyPr/>
          <a:lstStyle/>
          <a:p>
            <a:r>
              <a:rPr lang="en-GB" dirty="0" smtClean="0"/>
              <a:t>Link tables replicate more traditional modelling, where a surrogate fact table (link) is put in place to resolve all associations between fact tables and common dimension tables. </a:t>
            </a:r>
          </a:p>
          <a:p>
            <a:r>
              <a:rPr lang="en-GB" dirty="0" smtClean="0"/>
              <a:t>This might at first seem like a bullet proof solution to put in place every time – not true. </a:t>
            </a:r>
          </a:p>
          <a:p>
            <a:r>
              <a:rPr lang="en-GB" dirty="0" smtClean="0"/>
              <a:t>The positive of link tables  is that they resolve the relationships like any other table would. This gives full transaction traceability, even data implicitly associated via the other fact table is now traceable (select </a:t>
            </a:r>
            <a:r>
              <a:rPr lang="en-GB" dirty="0" err="1" smtClean="0"/>
              <a:t>SalesCustomer</a:t>
            </a:r>
            <a:r>
              <a:rPr lang="en-GB" dirty="0" smtClean="0"/>
              <a:t> – you will see the associated Budget records). </a:t>
            </a:r>
            <a:endParaRPr lang="en-GB"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 Table Models - Downsides</a:t>
            </a:r>
            <a:endParaRPr lang="en-GB" dirty="0"/>
          </a:p>
        </p:txBody>
      </p:sp>
      <p:sp>
        <p:nvSpPr>
          <p:cNvPr id="3" name="Text Placeholder 2"/>
          <p:cNvSpPr>
            <a:spLocks noGrp="1"/>
          </p:cNvSpPr>
          <p:nvPr>
            <p:ph type="body" sz="half" idx="1"/>
          </p:nvPr>
        </p:nvSpPr>
        <p:spPr>
          <a:xfrm>
            <a:off x="611188" y="1285861"/>
            <a:ext cx="8032778" cy="4643470"/>
          </a:xfrm>
        </p:spPr>
        <p:txBody>
          <a:bodyPr/>
          <a:lstStyle/>
          <a:p>
            <a:pPr lvl="0">
              <a:buFont typeface="+mj-lt"/>
              <a:buAutoNum type="arabicPeriod"/>
            </a:pPr>
            <a:r>
              <a:rPr lang="en-GB" dirty="0" smtClean="0"/>
              <a:t>Inherently complex to build. Generating the link table yourself is no easy feat. There is considerably more sanity checking to be made to trust the code to produce the model.</a:t>
            </a:r>
          </a:p>
          <a:p>
            <a:pPr lvl="0">
              <a:buFont typeface="+mj-lt"/>
              <a:buAutoNum type="arabicPeriod"/>
            </a:pPr>
            <a:r>
              <a:rPr lang="en-GB" dirty="0" smtClean="0"/>
              <a:t>The link table acts as a de-normalised table, meaning that representing high level associations like Budget at Month and Group level would require de-normalisation to the lowest common denominator with other facts, say Sales at Product and Date. This gives rise to a potentially large volume of links in the link table required to resolve Month and Group into correlating Dates and Products.</a:t>
            </a:r>
          </a:p>
          <a:p>
            <a:pPr lvl="0"/>
            <a:endParaRPr lang="en-GB" dirty="0" smtClean="0"/>
          </a:p>
          <a:p>
            <a:pPr lvl="0"/>
            <a:endParaRPr lang="en-GB" dirty="0" smtClean="0"/>
          </a:p>
          <a:p>
            <a:r>
              <a:rPr lang="en-GB" dirty="0" smtClean="0"/>
              <a:t>The second downside is not exclusive to </a:t>
            </a:r>
            <a:r>
              <a:rPr lang="en-GB" dirty="0" err="1" smtClean="0"/>
              <a:t>LinkTables</a:t>
            </a:r>
            <a:r>
              <a:rPr lang="en-GB" dirty="0" smtClean="0"/>
              <a:t> – it is equally a challenge when concatenating fact tables together. </a:t>
            </a:r>
          </a:p>
          <a:p>
            <a:endParaRPr lang="en-GB"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0"/>
            <a:ext cx="5905500" cy="1500174"/>
          </a:xfrm>
        </p:spPr>
        <p:txBody>
          <a:bodyPr/>
          <a:lstStyle/>
          <a:p>
            <a:r>
              <a:rPr lang="en-US" dirty="0" smtClean="0"/>
              <a:t>What do we mean by Data Model? </a:t>
            </a:r>
            <a:br>
              <a:rPr lang="en-US" dirty="0" smtClean="0"/>
            </a:br>
            <a:r>
              <a:rPr lang="en-US" dirty="0" smtClean="0"/>
              <a:t/>
            </a:r>
            <a:br>
              <a:rPr lang="en-US" dirty="0" smtClean="0"/>
            </a:br>
            <a:r>
              <a:rPr lang="en-US" dirty="0" smtClean="0"/>
              <a:t>QlikView definition:</a:t>
            </a:r>
            <a:endParaRPr lang="en-US" dirty="0"/>
          </a:p>
        </p:txBody>
      </p:sp>
      <p:sp>
        <p:nvSpPr>
          <p:cNvPr id="3" name="Text Placeholder 2"/>
          <p:cNvSpPr>
            <a:spLocks noGrp="1"/>
          </p:cNvSpPr>
          <p:nvPr>
            <p:ph type="body" sz="half" idx="1"/>
          </p:nvPr>
        </p:nvSpPr>
        <p:spPr>
          <a:xfrm>
            <a:off x="611188" y="2000241"/>
            <a:ext cx="4960944" cy="4251334"/>
          </a:xfrm>
        </p:spPr>
        <p:txBody>
          <a:bodyPr/>
          <a:lstStyle/>
          <a:p>
            <a:r>
              <a:rPr lang="en-US" b="1" dirty="0" smtClean="0">
                <a:solidFill>
                  <a:schemeClr val="accent6"/>
                </a:solidFill>
              </a:rPr>
              <a:t>A QlikView data model is the representation of data you have loaded</a:t>
            </a:r>
            <a:r>
              <a:rPr lang="en-US" dirty="0" smtClean="0"/>
              <a:t>.</a:t>
            </a:r>
          </a:p>
          <a:p>
            <a:r>
              <a:rPr lang="en-US" dirty="0" smtClean="0"/>
              <a:t>When you load your data in to the QlikView application, a data model will be created based on the tables and columns you have in your script and also the names of the columns and any resident loads and joins you have previously defined.  </a:t>
            </a:r>
          </a:p>
          <a:p>
            <a:r>
              <a:rPr lang="en-US" dirty="0" smtClean="0"/>
              <a:t>You will of course be driven by the type and structure of your data sources. </a:t>
            </a:r>
          </a:p>
          <a:p>
            <a:r>
              <a:rPr lang="en-US" dirty="0" smtClean="0"/>
              <a:t>These sources and the underling data will have to </a:t>
            </a:r>
            <a:r>
              <a:rPr lang="en-US" b="1" dirty="0" smtClean="0">
                <a:solidFill>
                  <a:schemeClr val="accent6"/>
                </a:solidFill>
              </a:rPr>
              <a:t>be manipulated within the script to deliver the Data Model that best suits your data for both performance and usability.</a:t>
            </a:r>
          </a:p>
          <a:p>
            <a:endParaRPr lang="en-US" dirty="0" smtClean="0"/>
          </a:p>
          <a:p>
            <a:r>
              <a:rPr lang="en-US" dirty="0" smtClean="0"/>
              <a:t>This will be our topic today.</a:t>
            </a:r>
            <a:endParaRPr lang="en-US" dirty="0"/>
          </a:p>
        </p:txBody>
      </p:sp>
      <p:pic>
        <p:nvPicPr>
          <p:cNvPr id="2051" name="Picture 3"/>
          <p:cNvPicPr>
            <a:picLocks noChangeAspect="1" noChangeArrowheads="1"/>
          </p:cNvPicPr>
          <p:nvPr/>
        </p:nvPicPr>
        <p:blipFill>
          <a:blip r:embed="rId3"/>
          <a:srcRect/>
          <a:stretch>
            <a:fillRect/>
          </a:stretch>
        </p:blipFill>
        <p:spPr bwMode="auto">
          <a:xfrm>
            <a:off x="5857884" y="928670"/>
            <a:ext cx="3109914" cy="295258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Guidelines</a:t>
            </a:r>
            <a:endParaRPr lang="en-GB" dirty="0"/>
          </a:p>
        </p:txBody>
      </p:sp>
      <p:sp>
        <p:nvSpPr>
          <p:cNvPr id="3" name="Text Placeholder 2"/>
          <p:cNvSpPr>
            <a:spLocks noGrp="1"/>
          </p:cNvSpPr>
          <p:nvPr>
            <p:ph type="body" sz="half" idx="1"/>
          </p:nvPr>
        </p:nvSpPr>
        <p:spPr>
          <a:xfrm>
            <a:off x="611188" y="1484313"/>
            <a:ext cx="7889902" cy="3087695"/>
          </a:xfrm>
        </p:spPr>
        <p:txBody>
          <a:bodyPr/>
          <a:lstStyle/>
          <a:p>
            <a:r>
              <a:rPr lang="en-GB" dirty="0" smtClean="0"/>
              <a:t>Star &amp; Snow Flake schemas work best in QlikView. Relational tables tend to have loops (circular references) and therefore do not work correctly when brought into QlikView.</a:t>
            </a:r>
          </a:p>
          <a:p>
            <a:endParaRPr lang="en-GB" dirty="0" smtClean="0"/>
          </a:p>
          <a:p>
            <a:endParaRPr lang="en-GB" dirty="0" smtClean="0"/>
          </a:p>
          <a:p>
            <a:r>
              <a:rPr lang="en-GB" dirty="0" smtClean="0"/>
              <a:t>The 4 main guidelines for modelling can be distilled as:</a:t>
            </a:r>
          </a:p>
          <a:p>
            <a:endParaRPr lang="en-GB" dirty="0" smtClean="0"/>
          </a:p>
          <a:p>
            <a:endParaRPr lang="en-GB"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Guidelines</a:t>
            </a:r>
            <a:endParaRPr lang="en-GB" dirty="0"/>
          </a:p>
        </p:txBody>
      </p:sp>
      <p:sp>
        <p:nvSpPr>
          <p:cNvPr id="3" name="Text Placeholder 2"/>
          <p:cNvSpPr>
            <a:spLocks noGrp="1"/>
          </p:cNvSpPr>
          <p:nvPr>
            <p:ph type="body" sz="half" idx="1"/>
          </p:nvPr>
        </p:nvSpPr>
        <p:spPr>
          <a:xfrm>
            <a:off x="2857488" y="2071678"/>
            <a:ext cx="4357718" cy="1730373"/>
          </a:xfrm>
        </p:spPr>
        <p:txBody>
          <a:bodyPr/>
          <a:lstStyle/>
          <a:p>
            <a:pPr indent="0">
              <a:buNone/>
            </a:pPr>
            <a:r>
              <a:rPr lang="en-GB" dirty="0" smtClean="0"/>
              <a:t>Aim for a star schema. Flaking is ok,  but try to keep it to a minimum as it may impact performance adversely to have too many tables hanging off tables.</a:t>
            </a:r>
          </a:p>
          <a:p>
            <a:endParaRPr lang="en-GB" dirty="0"/>
          </a:p>
        </p:txBody>
      </p:sp>
      <p:sp>
        <p:nvSpPr>
          <p:cNvPr id="6" name="TextBox 5"/>
          <p:cNvSpPr txBox="1"/>
          <p:nvPr/>
        </p:nvSpPr>
        <p:spPr>
          <a:xfrm>
            <a:off x="785786" y="1714488"/>
            <a:ext cx="1661032" cy="2215991"/>
          </a:xfrm>
          <a:prstGeom prst="rect">
            <a:avLst/>
          </a:prstGeom>
          <a:noFill/>
        </p:spPr>
        <p:txBody>
          <a:bodyPr wrap="none" rtlCol="0">
            <a:spAutoFit/>
          </a:bodyPr>
          <a:lstStyle/>
          <a:p>
            <a:r>
              <a:rPr lang="en-GB" sz="13800" dirty="0" smtClean="0">
                <a:solidFill>
                  <a:schemeClr val="accent6"/>
                </a:solidFill>
                <a:latin typeface="+mn-lt"/>
              </a:rPr>
              <a:t>1.</a:t>
            </a:r>
            <a:endParaRPr lang="en-GB" sz="13800" dirty="0">
              <a:solidFill>
                <a:schemeClr val="accent6"/>
              </a:solidFill>
              <a:latin typeface="+mn-lt"/>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Guidelines</a:t>
            </a:r>
            <a:endParaRPr lang="en-GB" dirty="0"/>
          </a:p>
        </p:txBody>
      </p:sp>
      <p:sp>
        <p:nvSpPr>
          <p:cNvPr id="3" name="Text Placeholder 2"/>
          <p:cNvSpPr>
            <a:spLocks noGrp="1"/>
          </p:cNvSpPr>
          <p:nvPr>
            <p:ph type="body" sz="half" idx="1"/>
          </p:nvPr>
        </p:nvSpPr>
        <p:spPr>
          <a:xfrm>
            <a:off x="2857488" y="2071678"/>
            <a:ext cx="4357718" cy="1730373"/>
          </a:xfrm>
        </p:spPr>
        <p:txBody>
          <a:bodyPr/>
          <a:lstStyle/>
          <a:p>
            <a:pPr lvl="0" indent="0">
              <a:buNone/>
            </a:pPr>
            <a:r>
              <a:rPr lang="en-GB" dirty="0" smtClean="0"/>
              <a:t>When de-normalising data (rolling up) in order to reduce flaking, stop if de-normalising means replicating records millions of times – the memory pointers required to store the same value enormous amounts of time now becomes significant.</a:t>
            </a:r>
          </a:p>
          <a:p>
            <a:endParaRPr lang="en-GB" dirty="0"/>
          </a:p>
        </p:txBody>
      </p:sp>
      <p:sp>
        <p:nvSpPr>
          <p:cNvPr id="6" name="TextBox 5"/>
          <p:cNvSpPr txBox="1"/>
          <p:nvPr/>
        </p:nvSpPr>
        <p:spPr>
          <a:xfrm>
            <a:off x="785786" y="1714488"/>
            <a:ext cx="1661032" cy="2215991"/>
          </a:xfrm>
          <a:prstGeom prst="rect">
            <a:avLst/>
          </a:prstGeom>
          <a:noFill/>
        </p:spPr>
        <p:txBody>
          <a:bodyPr wrap="none" rtlCol="0">
            <a:spAutoFit/>
          </a:bodyPr>
          <a:lstStyle/>
          <a:p>
            <a:r>
              <a:rPr lang="en-GB" sz="13800" dirty="0" smtClean="0">
                <a:solidFill>
                  <a:schemeClr val="accent6"/>
                </a:solidFill>
                <a:latin typeface="+mn-lt"/>
              </a:rPr>
              <a:t>2.</a:t>
            </a:r>
            <a:endParaRPr lang="en-GB" sz="13800" dirty="0">
              <a:solidFill>
                <a:schemeClr val="accent6"/>
              </a:solidFill>
              <a:latin typeface="+mn-lt"/>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Guidelines</a:t>
            </a:r>
            <a:endParaRPr lang="en-GB" dirty="0"/>
          </a:p>
        </p:txBody>
      </p:sp>
      <p:sp>
        <p:nvSpPr>
          <p:cNvPr id="3" name="Text Placeholder 2"/>
          <p:cNvSpPr>
            <a:spLocks noGrp="1"/>
          </p:cNvSpPr>
          <p:nvPr>
            <p:ph type="body" sz="half" idx="1"/>
          </p:nvPr>
        </p:nvSpPr>
        <p:spPr>
          <a:xfrm>
            <a:off x="2857488" y="2071678"/>
            <a:ext cx="4357718" cy="1730373"/>
          </a:xfrm>
        </p:spPr>
        <p:txBody>
          <a:bodyPr/>
          <a:lstStyle/>
          <a:p>
            <a:pPr lvl="0" indent="0">
              <a:buNone/>
            </a:pPr>
            <a:r>
              <a:rPr lang="en-GB" dirty="0" smtClean="0"/>
              <a:t>For multi-fact solutions, analyse requirements to see if a concatenated solution meets the needs. If transaction record traceability is crucial, rather than analysis through association of common dimensions, then look at whether a link table would suit. If neither model is a good fit, a custom data model must be delivered through careful consideration of requirements and iterative delivery. It may incorporate elements of both link and concatenated tables.</a:t>
            </a:r>
          </a:p>
          <a:p>
            <a:endParaRPr lang="en-GB" dirty="0"/>
          </a:p>
        </p:txBody>
      </p:sp>
      <p:sp>
        <p:nvSpPr>
          <p:cNvPr id="6" name="TextBox 5"/>
          <p:cNvSpPr txBox="1"/>
          <p:nvPr/>
        </p:nvSpPr>
        <p:spPr>
          <a:xfrm>
            <a:off x="785786" y="1714488"/>
            <a:ext cx="1661032" cy="2215991"/>
          </a:xfrm>
          <a:prstGeom prst="rect">
            <a:avLst/>
          </a:prstGeom>
          <a:noFill/>
        </p:spPr>
        <p:txBody>
          <a:bodyPr wrap="none" rtlCol="0">
            <a:spAutoFit/>
          </a:bodyPr>
          <a:lstStyle/>
          <a:p>
            <a:r>
              <a:rPr lang="en-GB" sz="13800" dirty="0" smtClean="0">
                <a:solidFill>
                  <a:schemeClr val="accent6"/>
                </a:solidFill>
                <a:latin typeface="+mn-lt"/>
              </a:rPr>
              <a:t>3.</a:t>
            </a:r>
            <a:endParaRPr lang="en-GB" sz="13800" dirty="0">
              <a:solidFill>
                <a:schemeClr val="accent6"/>
              </a:solidFill>
              <a:latin typeface="+mn-lt"/>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Guidelines</a:t>
            </a:r>
            <a:endParaRPr lang="en-GB" dirty="0"/>
          </a:p>
        </p:txBody>
      </p:sp>
      <p:sp>
        <p:nvSpPr>
          <p:cNvPr id="3" name="Text Placeholder 2"/>
          <p:cNvSpPr>
            <a:spLocks noGrp="1"/>
          </p:cNvSpPr>
          <p:nvPr>
            <p:ph type="body" sz="half" idx="1"/>
          </p:nvPr>
        </p:nvSpPr>
        <p:spPr>
          <a:xfrm>
            <a:off x="2857488" y="2071678"/>
            <a:ext cx="4357718" cy="1730373"/>
          </a:xfrm>
        </p:spPr>
        <p:txBody>
          <a:bodyPr/>
          <a:lstStyle/>
          <a:p>
            <a:pPr lvl="0" indent="0">
              <a:buNone/>
            </a:pPr>
            <a:r>
              <a:rPr lang="en-GB" dirty="0" smtClean="0"/>
              <a:t>In larger environments whether from a data volume, complexity or concurrency of user perspective, efficient QlikView document design become increasingly important. To this aim, please utilise the tools at your disposal regarding performance testing.</a:t>
            </a:r>
          </a:p>
          <a:p>
            <a:endParaRPr lang="en-GB" dirty="0"/>
          </a:p>
        </p:txBody>
      </p:sp>
      <p:sp>
        <p:nvSpPr>
          <p:cNvPr id="6" name="TextBox 5"/>
          <p:cNvSpPr txBox="1"/>
          <p:nvPr/>
        </p:nvSpPr>
        <p:spPr>
          <a:xfrm>
            <a:off x="785786" y="1714488"/>
            <a:ext cx="1661032" cy="2215991"/>
          </a:xfrm>
          <a:prstGeom prst="rect">
            <a:avLst/>
          </a:prstGeom>
          <a:noFill/>
        </p:spPr>
        <p:txBody>
          <a:bodyPr wrap="none" rtlCol="0">
            <a:spAutoFit/>
          </a:bodyPr>
          <a:lstStyle/>
          <a:p>
            <a:r>
              <a:rPr lang="en-GB" sz="13800" dirty="0" smtClean="0">
                <a:solidFill>
                  <a:schemeClr val="accent6"/>
                </a:solidFill>
                <a:latin typeface="+mn-lt"/>
              </a:rPr>
              <a:t>4.</a:t>
            </a:r>
            <a:endParaRPr lang="en-GB" sz="13800" dirty="0">
              <a:solidFill>
                <a:schemeClr val="accent6"/>
              </a:solidFill>
              <a:latin typeface="+mn-lt"/>
            </a:endParaRP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Conclusions…</a:t>
            </a:r>
            <a:endParaRPr lang="en-US"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A Word about Requirements</a:t>
            </a:r>
          </a:p>
        </p:txBody>
      </p:sp>
      <p:sp>
        <p:nvSpPr>
          <p:cNvPr id="17411" name="Rectangle 3"/>
          <p:cNvSpPr>
            <a:spLocks noGrp="1" noChangeArrowheads="1"/>
          </p:cNvSpPr>
          <p:nvPr>
            <p:ph type="body" sz="half" idx="1"/>
          </p:nvPr>
        </p:nvSpPr>
        <p:spPr>
          <a:xfrm>
            <a:off x="611188" y="1484313"/>
            <a:ext cx="7961340" cy="4767262"/>
          </a:xfrm>
        </p:spPr>
        <p:txBody>
          <a:bodyPr/>
          <a:lstStyle/>
          <a:p>
            <a:pPr eaLnBrk="1" hangingPunct="1"/>
            <a:endParaRPr lang="en-US" dirty="0" smtClean="0"/>
          </a:p>
          <a:p>
            <a:pPr>
              <a:buFontTx/>
              <a:buChar char="•"/>
            </a:pPr>
            <a:r>
              <a:rPr lang="en-US" dirty="0" smtClean="0">
                <a:latin typeface="Arial" charset="0"/>
              </a:rPr>
              <a:t>Requirements will always form your schema design.</a:t>
            </a:r>
          </a:p>
          <a:p>
            <a:pPr>
              <a:buFontTx/>
              <a:buChar char="•"/>
            </a:pPr>
            <a:endParaRPr lang="en-US" dirty="0" smtClean="0">
              <a:latin typeface="Arial" charset="0"/>
            </a:endParaRPr>
          </a:p>
          <a:p>
            <a:pPr>
              <a:buFontTx/>
              <a:buChar char="•"/>
            </a:pPr>
            <a:r>
              <a:rPr lang="en-US" dirty="0" smtClean="0">
                <a:latin typeface="Arial" charset="0"/>
              </a:rPr>
              <a:t>If you do not fully understand your requirements and these requirements are not thoroughly documented you are not ready to begin scripting. No exceptions.</a:t>
            </a:r>
          </a:p>
          <a:p>
            <a:endParaRPr lang="en-US" dirty="0" smtClean="0">
              <a:latin typeface="Arial" charset="0"/>
            </a:endParaRPr>
          </a:p>
          <a:p>
            <a:pPr>
              <a:buFontTx/>
              <a:buChar char="•"/>
            </a:pPr>
            <a:r>
              <a:rPr lang="en-US" dirty="0" smtClean="0">
                <a:latin typeface="Arial" charset="0"/>
              </a:rPr>
              <a:t>Requirements are focused in the problem domain; not the solution domain.</a:t>
            </a:r>
          </a:p>
          <a:p>
            <a:endParaRPr lang="en-US" dirty="0" smtClean="0">
              <a:solidFill>
                <a:schemeClr val="bg2"/>
              </a:solidFill>
              <a:latin typeface="Arial" charset="0"/>
            </a:endParaRPr>
          </a:p>
          <a:p>
            <a:pPr>
              <a:buFontTx/>
              <a:buChar char="•"/>
            </a:pPr>
            <a:r>
              <a:rPr lang="en-US" dirty="0" smtClean="0">
                <a:latin typeface="Arial" charset="0"/>
              </a:rPr>
              <a:t>Most Schema design questions are not really schema design questions they are really requirements questions.</a:t>
            </a:r>
          </a:p>
          <a:p>
            <a:pPr eaLnBrk="1" hangingPunct="1"/>
            <a:endParaRPr lang="en-US" dirty="0" smtClean="0"/>
          </a:p>
        </p:txBody>
      </p:sp>
      <p:sp>
        <p:nvSpPr>
          <p:cNvPr id="17412" name="Rectangle 4"/>
          <p:cNvSpPr>
            <a:spLocks noChangeArrowheads="1"/>
          </p:cNvSpPr>
          <p:nvPr/>
        </p:nvSpPr>
        <p:spPr bwMode="auto">
          <a:xfrm>
            <a:off x="763588" y="1636713"/>
            <a:ext cx="7921625" cy="4767262"/>
          </a:xfrm>
          <a:prstGeom prst="rect">
            <a:avLst/>
          </a:prstGeom>
          <a:noFill/>
          <a:ln w="9525">
            <a:noFill/>
            <a:miter lim="800000"/>
            <a:headEnd/>
            <a:tailEnd/>
          </a:ln>
        </p:spPr>
        <p:txBody>
          <a:bodyPr lIns="0" tIns="0" rIns="0" bIns="0"/>
          <a:lstStyle/>
          <a:p>
            <a:pPr marL="342900" indent="-342900">
              <a:spcBef>
                <a:spcPct val="20000"/>
              </a:spcBef>
            </a:pPr>
            <a:endParaRPr lang="en-US" sz="2600">
              <a:latin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smtClean="0"/>
              <a:t>Observations</a:t>
            </a:r>
          </a:p>
        </p:txBody>
      </p:sp>
      <p:sp>
        <p:nvSpPr>
          <p:cNvPr id="20482" name="Rectangle 5"/>
          <p:cNvSpPr>
            <a:spLocks noGrp="1" noChangeArrowheads="1"/>
          </p:cNvSpPr>
          <p:nvPr>
            <p:ph type="body" sz="half" idx="1"/>
          </p:nvPr>
        </p:nvSpPr>
        <p:spPr>
          <a:xfrm>
            <a:off x="611188" y="1484313"/>
            <a:ext cx="8247092" cy="4767262"/>
          </a:xfrm>
          <a:noFill/>
        </p:spPr>
        <p:txBody>
          <a:bodyPr/>
          <a:lstStyle/>
          <a:p>
            <a:pPr eaLnBrk="1" hangingPunct="1">
              <a:lnSpc>
                <a:spcPct val="90000"/>
              </a:lnSpc>
              <a:buFontTx/>
              <a:buChar char="•"/>
            </a:pPr>
            <a:r>
              <a:rPr lang="en-US" b="1" dirty="0" smtClean="0">
                <a:solidFill>
                  <a:schemeClr val="accent6"/>
                </a:solidFill>
              </a:rPr>
              <a:t>There Is No One Best Architecture</a:t>
            </a:r>
            <a:r>
              <a:rPr lang="en-US" dirty="0" smtClean="0"/>
              <a:t>.</a:t>
            </a:r>
          </a:p>
          <a:p>
            <a:pPr eaLnBrk="1" hangingPunct="1">
              <a:lnSpc>
                <a:spcPct val="90000"/>
              </a:lnSpc>
              <a:buFontTx/>
              <a:buChar char="•"/>
            </a:pPr>
            <a:endParaRPr lang="en-US" dirty="0" smtClean="0"/>
          </a:p>
          <a:p>
            <a:pPr eaLnBrk="1" hangingPunct="1">
              <a:lnSpc>
                <a:spcPct val="90000"/>
              </a:lnSpc>
              <a:buFontTx/>
              <a:buChar char="•"/>
            </a:pPr>
            <a:r>
              <a:rPr lang="en-US" dirty="0" smtClean="0"/>
              <a:t>Architecture Is Entirely Dependent on Requirements</a:t>
            </a:r>
          </a:p>
          <a:p>
            <a:pPr lvl="1" eaLnBrk="1" hangingPunct="1">
              <a:lnSpc>
                <a:spcPct val="90000"/>
              </a:lnSpc>
            </a:pPr>
            <a:r>
              <a:rPr lang="en-US" sz="1800" dirty="0" smtClean="0"/>
              <a:t>Systems, Skill Sets, Security, Functionality, Flexibility, Time, Money, and above all… </a:t>
            </a:r>
            <a:r>
              <a:rPr lang="en-US" sz="1800" b="1" dirty="0" smtClean="0">
                <a:solidFill>
                  <a:schemeClr val="accent6"/>
                </a:solidFill>
              </a:rPr>
              <a:t>Business Requirements!</a:t>
            </a:r>
          </a:p>
          <a:p>
            <a:pPr lvl="1" eaLnBrk="1" hangingPunct="1">
              <a:lnSpc>
                <a:spcPct val="90000"/>
              </a:lnSpc>
            </a:pPr>
            <a:endParaRPr lang="en-US" sz="2000" dirty="0" smtClean="0"/>
          </a:p>
          <a:p>
            <a:pPr eaLnBrk="1" hangingPunct="1">
              <a:lnSpc>
                <a:spcPct val="90000"/>
              </a:lnSpc>
              <a:buFontTx/>
              <a:buChar char="•"/>
            </a:pPr>
            <a:r>
              <a:rPr lang="en-US" dirty="0" smtClean="0"/>
              <a:t>Likewise </a:t>
            </a:r>
            <a:r>
              <a:rPr lang="en-US" b="1" dirty="0" smtClean="0">
                <a:solidFill>
                  <a:schemeClr val="accent6"/>
                </a:solidFill>
              </a:rPr>
              <a:t>Best Practices are not Universal</a:t>
            </a:r>
          </a:p>
          <a:p>
            <a:pPr eaLnBrk="1" hangingPunct="1">
              <a:lnSpc>
                <a:spcPct val="90000"/>
              </a:lnSpc>
              <a:buFontTx/>
              <a:buChar char="•"/>
            </a:pPr>
            <a:endParaRPr lang="en-US" dirty="0" smtClean="0"/>
          </a:p>
          <a:p>
            <a:pPr eaLnBrk="1" hangingPunct="1">
              <a:lnSpc>
                <a:spcPct val="90000"/>
              </a:lnSpc>
              <a:buFontTx/>
              <a:buChar char="•"/>
            </a:pPr>
            <a:r>
              <a:rPr lang="en-US" b="1" dirty="0" smtClean="0">
                <a:solidFill>
                  <a:schemeClr val="accent6"/>
                </a:solidFill>
              </a:rPr>
              <a:t>Apply Best Practices on a per situation basis</a:t>
            </a:r>
          </a:p>
          <a:p>
            <a:pPr eaLnBrk="1" hangingPunct="1">
              <a:lnSpc>
                <a:spcPct val="90000"/>
              </a:lnSpc>
              <a:buNone/>
            </a:pPr>
            <a:endParaRPr lang="en-US" dirty="0" smtClean="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1472" y="0"/>
            <a:ext cx="7916862" cy="900113"/>
          </a:xfrm>
        </p:spPr>
        <p:txBody>
          <a:bodyPr/>
          <a:lstStyle/>
          <a:p>
            <a:pPr eaLnBrk="1" hangingPunct="1"/>
            <a:r>
              <a:rPr lang="en-US" dirty="0" smtClean="0"/>
              <a:t>Final Thoughts…</a:t>
            </a:r>
          </a:p>
        </p:txBody>
      </p:sp>
      <p:sp>
        <p:nvSpPr>
          <p:cNvPr id="30723" name="Rectangle 3"/>
          <p:cNvSpPr>
            <a:spLocks noGrp="1" noChangeArrowheads="1"/>
          </p:cNvSpPr>
          <p:nvPr>
            <p:ph type="body" idx="1"/>
          </p:nvPr>
        </p:nvSpPr>
        <p:spPr>
          <a:xfrm>
            <a:off x="500034" y="1142984"/>
            <a:ext cx="6786610" cy="3432175"/>
          </a:xfrm>
        </p:spPr>
        <p:txBody>
          <a:bodyPr/>
          <a:lstStyle/>
          <a:p>
            <a:pPr eaLnBrk="1" hangingPunct="1">
              <a:buFontTx/>
              <a:buChar char="•"/>
            </a:pPr>
            <a:r>
              <a:rPr lang="en-US" sz="2000" dirty="0" smtClean="0"/>
              <a:t>If your end users reject your application then you have failed, regardless of your technical execution.</a:t>
            </a:r>
          </a:p>
          <a:p>
            <a:pPr eaLnBrk="1" hangingPunct="1">
              <a:buFontTx/>
              <a:buChar char="•"/>
            </a:pPr>
            <a:endParaRPr lang="en-US" sz="2000" dirty="0" smtClean="0"/>
          </a:p>
          <a:p>
            <a:pPr eaLnBrk="1" hangingPunct="1">
              <a:buFontTx/>
              <a:buChar char="•"/>
            </a:pPr>
            <a:r>
              <a:rPr lang="en-US" sz="2000" dirty="0" smtClean="0"/>
              <a:t>End user requirements and end user experience should always dictate your approach to developing QlikView applications, including data modeling.</a:t>
            </a:r>
          </a:p>
          <a:p>
            <a:pPr eaLnBrk="1" hangingPunct="1">
              <a:buFontTx/>
              <a:buChar char="•"/>
            </a:pPr>
            <a:endParaRPr lang="en-US" sz="2000" dirty="0" smtClean="0"/>
          </a:p>
          <a:p>
            <a:pPr eaLnBrk="1" hangingPunct="1">
              <a:buFontTx/>
              <a:buChar char="•"/>
            </a:pPr>
            <a:r>
              <a:rPr lang="en-US" sz="2000" dirty="0" smtClean="0"/>
              <a:t>Many data warehousing techniques and best practices are directly applicable to QlikView data modeling.</a:t>
            </a:r>
          </a:p>
          <a:p>
            <a:pPr eaLnBrk="1" hangingPunct="1">
              <a:buFontTx/>
              <a:buChar char="•"/>
            </a:pPr>
            <a:endParaRPr lang="en-US" sz="2000" dirty="0" smtClean="0"/>
          </a:p>
          <a:p>
            <a:pPr eaLnBrk="1" hangingPunct="1">
              <a:buFontTx/>
              <a:buChar char="•"/>
            </a:pPr>
            <a:r>
              <a:rPr lang="en-US" sz="2000" dirty="0" smtClean="0"/>
              <a:t>Data modeling had been ongoing for many years brilliant minds have contributed to the field; we don’t always need to reinvent the wheel.</a:t>
            </a: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71472" y="0"/>
            <a:ext cx="7916862" cy="900113"/>
          </a:xfrm>
        </p:spPr>
        <p:txBody>
          <a:bodyPr/>
          <a:lstStyle/>
          <a:p>
            <a:pPr eaLnBrk="1" hangingPunct="1"/>
            <a:r>
              <a:rPr lang="en-US" dirty="0" smtClean="0"/>
              <a:t>Recommended Resources	</a:t>
            </a:r>
          </a:p>
        </p:txBody>
      </p:sp>
      <p:sp>
        <p:nvSpPr>
          <p:cNvPr id="31747" name="Rectangle 3"/>
          <p:cNvSpPr>
            <a:spLocks noGrp="1" noChangeArrowheads="1"/>
          </p:cNvSpPr>
          <p:nvPr>
            <p:ph type="body" idx="1"/>
          </p:nvPr>
        </p:nvSpPr>
        <p:spPr>
          <a:xfrm>
            <a:off x="785786" y="1571612"/>
            <a:ext cx="6399212" cy="1857388"/>
          </a:xfrm>
        </p:spPr>
        <p:txBody>
          <a:bodyPr/>
          <a:lstStyle/>
          <a:p>
            <a:pPr eaLnBrk="1" hangingPunct="1">
              <a:lnSpc>
                <a:spcPct val="90000"/>
              </a:lnSpc>
              <a:buNone/>
            </a:pPr>
            <a:r>
              <a:rPr lang="en-US" sz="2200" dirty="0" smtClean="0">
                <a:solidFill>
                  <a:schemeClr val="accent6"/>
                </a:solidFill>
              </a:rPr>
              <a:t>Data Modeling:</a:t>
            </a:r>
          </a:p>
          <a:p>
            <a:pPr eaLnBrk="1" hangingPunct="1">
              <a:lnSpc>
                <a:spcPct val="90000"/>
              </a:lnSpc>
              <a:buNone/>
            </a:pPr>
            <a:r>
              <a:rPr lang="en-US" sz="2200" b="1" dirty="0" smtClean="0"/>
              <a:t>    The Data Warehouse Toolkit: The Complete Guide to Dimensional Modeling</a:t>
            </a:r>
            <a:r>
              <a:rPr lang="en-US" sz="2200" dirty="0" smtClean="0"/>
              <a:t> </a:t>
            </a:r>
            <a:r>
              <a:rPr lang="en-US" dirty="0" smtClean="0"/>
              <a:t>(2</a:t>
            </a:r>
            <a:r>
              <a:rPr lang="en-US" baseline="30000" dirty="0" smtClean="0"/>
              <a:t>nd</a:t>
            </a:r>
            <a:r>
              <a:rPr lang="en-US" dirty="0" smtClean="0"/>
              <a:t> Edition) – Ralph Kimball, </a:t>
            </a:r>
            <a:r>
              <a:rPr lang="en-US" dirty="0" err="1" smtClean="0"/>
              <a:t>Margy</a:t>
            </a:r>
            <a:r>
              <a:rPr lang="en-US" dirty="0" smtClean="0"/>
              <a:t> Ross – Wiley – ISBN: 0471200247</a:t>
            </a:r>
            <a:endParaRPr lang="en-US" sz="2200" dirty="0" smtClean="0"/>
          </a:p>
          <a:p>
            <a:pPr eaLnBrk="1" hangingPunct="1">
              <a:lnSpc>
                <a:spcPct val="90000"/>
              </a:lnSpc>
            </a:pPr>
            <a:endParaRPr lang="en-US" sz="2200" dirty="0" smtClean="0"/>
          </a:p>
          <a:p>
            <a:pPr eaLnBrk="1" hangingPunct="1">
              <a:lnSpc>
                <a:spcPct val="90000"/>
              </a:lnSpc>
              <a:buNone/>
            </a:pPr>
            <a:endParaRPr lang="en-US" sz="2200" dirty="0" smtClean="0"/>
          </a:p>
        </p:txBody>
      </p:sp>
      <p:pic>
        <p:nvPicPr>
          <p:cNvPr id="31748" name="Picture 4"/>
          <p:cNvPicPr>
            <a:picLocks noChangeAspect="1" noChangeArrowheads="1"/>
          </p:cNvPicPr>
          <p:nvPr/>
        </p:nvPicPr>
        <p:blipFill>
          <a:blip r:embed="rId3"/>
          <a:srcRect/>
          <a:stretch>
            <a:fillRect/>
          </a:stretch>
        </p:blipFill>
        <p:spPr bwMode="auto">
          <a:xfrm>
            <a:off x="7162800" y="1371600"/>
            <a:ext cx="1833563" cy="2362200"/>
          </a:xfrm>
          <a:prstGeom prst="rect">
            <a:avLst/>
          </a:prstGeom>
          <a:noFill/>
          <a:ln w="9525">
            <a:noFill/>
            <a:miter lim="800000"/>
            <a:headEnd/>
            <a:tailEnd/>
          </a:ln>
        </p:spPr>
      </p:pic>
      <p:pic>
        <p:nvPicPr>
          <p:cNvPr id="31749" name="Picture 5"/>
          <p:cNvPicPr>
            <a:picLocks noChangeAspect="1" noChangeArrowheads="1"/>
          </p:cNvPicPr>
          <p:nvPr/>
        </p:nvPicPr>
        <p:blipFill>
          <a:blip r:embed="rId4"/>
          <a:srcRect/>
          <a:stretch>
            <a:fillRect/>
          </a:stretch>
        </p:blipFill>
        <p:spPr bwMode="auto">
          <a:xfrm>
            <a:off x="571472" y="3714752"/>
            <a:ext cx="1711325" cy="2614613"/>
          </a:xfrm>
          <a:prstGeom prst="rect">
            <a:avLst/>
          </a:prstGeom>
          <a:noFill/>
          <a:ln w="9525">
            <a:noFill/>
            <a:miter lim="800000"/>
            <a:headEnd/>
            <a:tailEnd/>
          </a:ln>
        </p:spPr>
      </p:pic>
      <p:sp>
        <p:nvSpPr>
          <p:cNvPr id="6" name="Rectangle 5"/>
          <p:cNvSpPr/>
          <p:nvPr/>
        </p:nvSpPr>
        <p:spPr>
          <a:xfrm>
            <a:off x="2285984" y="4286256"/>
            <a:ext cx="5072098" cy="1505027"/>
          </a:xfrm>
          <a:prstGeom prst="rect">
            <a:avLst/>
          </a:prstGeom>
        </p:spPr>
        <p:txBody>
          <a:bodyPr wrap="square">
            <a:spAutoFit/>
          </a:bodyPr>
          <a:lstStyle/>
          <a:p>
            <a:pPr marL="342900" indent="-342900">
              <a:lnSpc>
                <a:spcPct val="90000"/>
              </a:lnSpc>
              <a:spcBef>
                <a:spcPct val="20000"/>
              </a:spcBef>
              <a:buClr>
                <a:schemeClr val="accent2"/>
              </a:buClr>
            </a:pPr>
            <a:r>
              <a:rPr lang="en-US" sz="2200" dirty="0" smtClean="0">
                <a:solidFill>
                  <a:schemeClr val="accent6"/>
                </a:solidFill>
                <a:latin typeface="+mn-lt"/>
                <a:cs typeface="ＭＳ Ｐゴシック" pitchFamily="-106" charset="-128"/>
              </a:rPr>
              <a:t>Requirements Gathering:</a:t>
            </a:r>
          </a:p>
          <a:p>
            <a:pPr lvl="1">
              <a:lnSpc>
                <a:spcPct val="90000"/>
              </a:lnSpc>
            </a:pPr>
            <a:r>
              <a:rPr lang="en-US" sz="2200" b="1" dirty="0" smtClean="0">
                <a:solidFill>
                  <a:schemeClr val="tx2"/>
                </a:solidFill>
                <a:latin typeface="+mn-lt"/>
                <a:cs typeface="ＭＳ Ｐゴシック" pitchFamily="-106" charset="-128"/>
              </a:rPr>
              <a:t>Exploring Requirements: Quality before Design </a:t>
            </a:r>
            <a:r>
              <a:rPr lang="en-US" sz="1800" dirty="0" smtClean="0">
                <a:solidFill>
                  <a:schemeClr val="tx2"/>
                </a:solidFill>
                <a:latin typeface="+mn-lt"/>
                <a:cs typeface="ＭＳ Ｐゴシック" pitchFamily="-106" charset="-128"/>
              </a:rPr>
              <a:t>– Donald C. </a:t>
            </a:r>
            <a:r>
              <a:rPr lang="en-US" sz="1800" dirty="0" err="1" smtClean="0">
                <a:solidFill>
                  <a:schemeClr val="tx2"/>
                </a:solidFill>
                <a:latin typeface="+mn-lt"/>
                <a:cs typeface="ＭＳ Ｐゴシック" pitchFamily="-106" charset="-128"/>
              </a:rPr>
              <a:t>Gause</a:t>
            </a:r>
            <a:r>
              <a:rPr lang="en-US" sz="1800" dirty="0" smtClean="0">
                <a:solidFill>
                  <a:schemeClr val="tx2"/>
                </a:solidFill>
                <a:latin typeface="+mn-lt"/>
                <a:cs typeface="ＭＳ Ｐゴシック" pitchFamily="-106" charset="-128"/>
              </a:rPr>
              <a:t>, Gerald M. Weinberg – Dorset House - ISBN: 0932633137 </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QlikView data models</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ctrTitle"/>
          </p:nvPr>
        </p:nvSpPr>
        <p:spPr>
          <a:noFill/>
        </p:spPr>
        <p:txBody>
          <a:bodyPr/>
          <a:lstStyle/>
          <a:p>
            <a:pPr eaLnBrk="1" hangingPunct="1"/>
            <a:r>
              <a:rPr lang="sv-SE" smtClean="0"/>
              <a:t>Author</a:t>
            </a:r>
          </a:p>
        </p:txBody>
      </p:sp>
      <p:pic>
        <p:nvPicPr>
          <p:cNvPr id="48131" name="Bildobjekt 2" descr="Qonnections_BCN.jpg"/>
          <p:cNvPicPr>
            <a:picLocks noChangeAspect="1"/>
          </p:cNvPicPr>
          <p:nvPr/>
        </p:nvPicPr>
        <p:blipFill>
          <a:blip r:embed="rId3"/>
          <a:srcRect/>
          <a:stretch>
            <a:fillRect/>
          </a:stretch>
        </p:blipFill>
        <p:spPr bwMode="auto">
          <a:xfrm>
            <a:off x="1219200" y="0"/>
            <a:ext cx="6858000" cy="6858000"/>
          </a:xfrm>
          <a:prstGeom prst="rect">
            <a:avLst/>
          </a:prstGeom>
          <a:noFill/>
          <a:ln w="9525">
            <a:noFill/>
            <a:miter lim="800000"/>
            <a:headEnd/>
            <a:tailEnd/>
          </a:ln>
        </p:spPr>
      </p:pic>
      <p:sp>
        <p:nvSpPr>
          <p:cNvPr id="4" name="TextBox 3"/>
          <p:cNvSpPr txBox="1"/>
          <p:nvPr/>
        </p:nvSpPr>
        <p:spPr>
          <a:xfrm>
            <a:off x="3428992" y="785794"/>
            <a:ext cx="2097049" cy="584775"/>
          </a:xfrm>
          <a:prstGeom prst="rect">
            <a:avLst/>
          </a:prstGeom>
          <a:noFill/>
        </p:spPr>
        <p:txBody>
          <a:bodyPr wrap="none" rtlCol="0">
            <a:spAutoFit/>
          </a:bodyPr>
          <a:lstStyle/>
          <a:p>
            <a:r>
              <a:rPr lang="en-GB" sz="3200" dirty="0" smtClean="0">
                <a:solidFill>
                  <a:schemeClr val="bg2"/>
                </a:solidFill>
                <a:latin typeface="+mn-lt"/>
              </a:rPr>
              <a:t>Thank you</a:t>
            </a:r>
            <a:endParaRPr lang="en-GB" sz="3200" dirty="0">
              <a:solidFill>
                <a:schemeClr val="bg2"/>
              </a:solidFill>
              <a:latin typeface="+mn-lt"/>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QlikView is not SQL (SQL Schemas)</a:t>
            </a:r>
            <a:endParaRPr lang="en-US" dirty="0"/>
          </a:p>
        </p:txBody>
      </p:sp>
      <p:sp>
        <p:nvSpPr>
          <p:cNvPr id="7" name="Text Placeholder 6"/>
          <p:cNvSpPr>
            <a:spLocks noGrp="1"/>
          </p:cNvSpPr>
          <p:nvPr>
            <p:ph type="body" sz="half" idx="1"/>
          </p:nvPr>
        </p:nvSpPr>
        <p:spPr>
          <a:xfrm>
            <a:off x="4643438" y="1285860"/>
            <a:ext cx="3884612" cy="4767262"/>
          </a:xfrm>
        </p:spPr>
        <p:txBody>
          <a:bodyPr/>
          <a:lstStyle/>
          <a:p>
            <a:pPr eaLnBrk="1" hangingPunct="1"/>
            <a:r>
              <a:rPr lang="en-US" dirty="0" smtClean="0"/>
              <a:t>SQL take a large schema and queries a subset of tables.</a:t>
            </a:r>
          </a:p>
          <a:p>
            <a:pPr eaLnBrk="1" hangingPunct="1"/>
            <a:endParaRPr lang="en-US" dirty="0" smtClean="0"/>
          </a:p>
          <a:p>
            <a:pPr eaLnBrk="1" hangingPunct="1"/>
            <a:r>
              <a:rPr lang="en-US" dirty="0" smtClean="0"/>
              <a:t>Each query creates a temporary “Schema” of only a few tables.</a:t>
            </a:r>
          </a:p>
          <a:p>
            <a:pPr eaLnBrk="1" hangingPunct="1"/>
            <a:endParaRPr lang="en-US" dirty="0" smtClean="0"/>
          </a:p>
          <a:p>
            <a:pPr eaLnBrk="1" hangingPunct="1"/>
            <a:r>
              <a:rPr lang="en-US" dirty="0" smtClean="0"/>
              <a:t>Query result sets are independent of each other.</a:t>
            </a:r>
          </a:p>
          <a:p>
            <a:endParaRPr lang="en-US" dirty="0"/>
          </a:p>
        </p:txBody>
      </p:sp>
      <p:pic>
        <p:nvPicPr>
          <p:cNvPr id="10" name="Picture 6"/>
          <p:cNvPicPr>
            <a:picLocks noChangeAspect="1" noChangeArrowheads="1"/>
          </p:cNvPicPr>
          <p:nvPr/>
        </p:nvPicPr>
        <p:blipFill>
          <a:blip r:embed="rId3"/>
          <a:srcRect/>
          <a:stretch>
            <a:fillRect/>
          </a:stretch>
        </p:blipFill>
        <p:spPr bwMode="auto">
          <a:xfrm>
            <a:off x="428596" y="1142984"/>
            <a:ext cx="3987800" cy="4800600"/>
          </a:xfrm>
          <a:prstGeom prst="rect">
            <a:avLst/>
          </a:prstGeom>
          <a:noFill/>
          <a:ln w="9525">
            <a:noFill/>
            <a:miter lim="800000"/>
            <a:headEnd/>
            <a:tailEnd/>
          </a:ln>
        </p:spPr>
      </p:pic>
      <p:sp>
        <p:nvSpPr>
          <p:cNvPr id="5" name="Rectangle 4"/>
          <p:cNvSpPr/>
          <p:nvPr/>
        </p:nvSpPr>
        <p:spPr>
          <a:xfrm>
            <a:off x="571472" y="1214422"/>
            <a:ext cx="1428760" cy="2000264"/>
          </a:xfrm>
          <a:prstGeom prst="rect">
            <a:avLst/>
          </a:prstGeom>
          <a:solidFill>
            <a:schemeClr val="accent1">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Query 1</a:t>
            </a:r>
            <a:endParaRPr lang="en-GB" dirty="0"/>
          </a:p>
        </p:txBody>
      </p:sp>
      <p:sp>
        <p:nvSpPr>
          <p:cNvPr id="8" name="Rectangle 7"/>
          <p:cNvSpPr/>
          <p:nvPr/>
        </p:nvSpPr>
        <p:spPr>
          <a:xfrm>
            <a:off x="2928926" y="3857628"/>
            <a:ext cx="1428760" cy="2000264"/>
          </a:xfrm>
          <a:prstGeom prst="rect">
            <a:avLst/>
          </a:prstGeom>
          <a:solidFill>
            <a:schemeClr val="accent1">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Query 3</a:t>
            </a:r>
            <a:endParaRPr lang="en-GB" dirty="0"/>
          </a:p>
        </p:txBody>
      </p:sp>
      <p:sp>
        <p:nvSpPr>
          <p:cNvPr id="9" name="Rectangle 8"/>
          <p:cNvSpPr/>
          <p:nvPr/>
        </p:nvSpPr>
        <p:spPr>
          <a:xfrm>
            <a:off x="2571736" y="2000240"/>
            <a:ext cx="1143008" cy="1000132"/>
          </a:xfrm>
          <a:prstGeom prst="rect">
            <a:avLst/>
          </a:prstGeom>
          <a:solidFill>
            <a:schemeClr val="accent1">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Query 2</a:t>
            </a:r>
            <a:endParaRPr lang="en-GB"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QlikView is not SQL (QV Schemas)</a:t>
            </a:r>
          </a:p>
        </p:txBody>
      </p:sp>
      <p:sp>
        <p:nvSpPr>
          <p:cNvPr id="8195" name="Rectangle 6"/>
          <p:cNvSpPr>
            <a:spLocks noGrp="1" noChangeArrowheads="1"/>
          </p:cNvSpPr>
          <p:nvPr>
            <p:ph type="body" sz="half" idx="1"/>
          </p:nvPr>
        </p:nvSpPr>
        <p:spPr>
          <a:xfrm>
            <a:off x="4786314" y="1428736"/>
            <a:ext cx="3884612" cy="4767262"/>
          </a:xfrm>
          <a:noFill/>
        </p:spPr>
        <p:txBody>
          <a:bodyPr/>
          <a:lstStyle/>
          <a:p>
            <a:pPr eaLnBrk="1" hangingPunct="1"/>
            <a:r>
              <a:rPr lang="en-US" dirty="0" smtClean="0"/>
              <a:t>QlikView builds a smaller and more reporting friendly schema from the transactional database.</a:t>
            </a:r>
          </a:p>
          <a:p>
            <a:pPr eaLnBrk="1" hangingPunct="1"/>
            <a:endParaRPr lang="en-US" dirty="0" smtClean="0"/>
          </a:p>
          <a:p>
            <a:pPr eaLnBrk="1" hangingPunct="1"/>
            <a:r>
              <a:rPr lang="en-US" dirty="0" smtClean="0"/>
              <a:t>This schema is persistent and reacts as a whole to user “queries”.</a:t>
            </a:r>
          </a:p>
          <a:p>
            <a:pPr eaLnBrk="1" hangingPunct="1"/>
            <a:endParaRPr lang="en-US" dirty="0" smtClean="0"/>
          </a:p>
          <a:p>
            <a:pPr eaLnBrk="1" hangingPunct="1"/>
            <a:r>
              <a:rPr lang="en-US" dirty="0" smtClean="0"/>
              <a:t>A selection affects the entire schema.</a:t>
            </a:r>
          </a:p>
        </p:txBody>
      </p:sp>
      <p:pic>
        <p:nvPicPr>
          <p:cNvPr id="8196" name="Picture 7"/>
          <p:cNvPicPr>
            <a:picLocks noChangeAspect="1" noChangeArrowheads="1"/>
          </p:cNvPicPr>
          <p:nvPr/>
        </p:nvPicPr>
        <p:blipFill>
          <a:blip r:embed="rId3"/>
          <a:srcRect/>
          <a:stretch>
            <a:fillRect/>
          </a:stretch>
        </p:blipFill>
        <p:spPr bwMode="auto">
          <a:xfrm>
            <a:off x="428596" y="1428736"/>
            <a:ext cx="4171950" cy="45132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188" y="-24"/>
            <a:ext cx="7961340" cy="836613"/>
          </a:xfrm>
        </p:spPr>
        <p:txBody>
          <a:bodyPr/>
          <a:lstStyle/>
          <a:p>
            <a:pPr eaLnBrk="1" hangingPunct="1"/>
            <a:r>
              <a:rPr lang="en-US" sz="2400" dirty="0" smtClean="0"/>
              <a:t>QlikView is not SQL (Aggregation and Granularity)</a:t>
            </a:r>
          </a:p>
        </p:txBody>
      </p:sp>
      <p:sp>
        <p:nvSpPr>
          <p:cNvPr id="9270" name="Text Box 161"/>
          <p:cNvSpPr txBox="1">
            <a:spLocks noChangeArrowheads="1"/>
          </p:cNvSpPr>
          <p:nvPr/>
        </p:nvSpPr>
        <p:spPr bwMode="auto">
          <a:xfrm>
            <a:off x="428596" y="1285860"/>
            <a:ext cx="708848" cy="584775"/>
          </a:xfrm>
          <a:prstGeom prst="rect">
            <a:avLst/>
          </a:prstGeom>
          <a:noFill/>
          <a:ln w="9525">
            <a:noFill/>
            <a:miter lim="800000"/>
            <a:headEnd/>
            <a:tailEnd/>
          </a:ln>
        </p:spPr>
        <p:txBody>
          <a:bodyPr wrap="none">
            <a:spAutoFit/>
          </a:bodyPr>
          <a:lstStyle/>
          <a:p>
            <a:r>
              <a:rPr lang="en-US" sz="1600" b="1" dirty="0">
                <a:latin typeface="Arial" charset="0"/>
              </a:rPr>
              <a:t>Store</a:t>
            </a:r>
          </a:p>
          <a:p>
            <a:r>
              <a:rPr lang="en-US" sz="1600" b="1" dirty="0">
                <a:latin typeface="Arial" charset="0"/>
              </a:rPr>
              <a:t>Table</a:t>
            </a:r>
          </a:p>
        </p:txBody>
      </p:sp>
      <p:sp>
        <p:nvSpPr>
          <p:cNvPr id="9271" name="Text Box 162"/>
          <p:cNvSpPr txBox="1">
            <a:spLocks noChangeArrowheads="1"/>
          </p:cNvSpPr>
          <p:nvPr/>
        </p:nvSpPr>
        <p:spPr bwMode="auto">
          <a:xfrm>
            <a:off x="4114800" y="1295400"/>
            <a:ext cx="720069" cy="584775"/>
          </a:xfrm>
          <a:prstGeom prst="rect">
            <a:avLst/>
          </a:prstGeom>
          <a:noFill/>
          <a:ln w="9525">
            <a:noFill/>
            <a:miter lim="800000"/>
            <a:headEnd/>
            <a:tailEnd/>
          </a:ln>
        </p:spPr>
        <p:txBody>
          <a:bodyPr wrap="none">
            <a:spAutoFit/>
          </a:bodyPr>
          <a:lstStyle/>
          <a:p>
            <a:r>
              <a:rPr lang="en-US" sz="1600" b="1" dirty="0">
                <a:latin typeface="Arial" charset="0"/>
              </a:rPr>
              <a:t>Sales</a:t>
            </a:r>
          </a:p>
          <a:p>
            <a:r>
              <a:rPr lang="en-US" sz="1600" b="1" dirty="0">
                <a:latin typeface="Arial" charset="0"/>
              </a:rPr>
              <a:t>Table</a:t>
            </a:r>
          </a:p>
        </p:txBody>
      </p:sp>
      <p:sp>
        <p:nvSpPr>
          <p:cNvPr id="9272" name="Text Box 164"/>
          <p:cNvSpPr txBox="1">
            <a:spLocks noChangeArrowheads="1"/>
          </p:cNvSpPr>
          <p:nvPr/>
        </p:nvSpPr>
        <p:spPr bwMode="auto">
          <a:xfrm>
            <a:off x="500034" y="3071810"/>
            <a:ext cx="6923690" cy="338554"/>
          </a:xfrm>
          <a:prstGeom prst="rect">
            <a:avLst/>
          </a:prstGeom>
          <a:noFill/>
          <a:ln w="9525">
            <a:noFill/>
            <a:miter lim="800000"/>
            <a:headEnd/>
            <a:tailEnd/>
          </a:ln>
        </p:spPr>
        <p:txBody>
          <a:bodyPr wrap="none">
            <a:spAutoFit/>
          </a:bodyPr>
          <a:lstStyle/>
          <a:p>
            <a:r>
              <a:rPr lang="en-US" sz="1600" b="1" dirty="0">
                <a:latin typeface="Arial" charset="0"/>
              </a:rPr>
              <a:t>Select * From Store, Sales Where </a:t>
            </a:r>
            <a:r>
              <a:rPr lang="en-US" sz="1600" b="1" dirty="0" err="1">
                <a:latin typeface="Arial" charset="0"/>
              </a:rPr>
              <a:t>Store.Store</a:t>
            </a:r>
            <a:r>
              <a:rPr lang="en-US" sz="1600" b="1" dirty="0">
                <a:latin typeface="Arial" charset="0"/>
              </a:rPr>
              <a:t> = </a:t>
            </a:r>
            <a:r>
              <a:rPr lang="en-US" sz="1600" b="1" dirty="0" err="1">
                <a:latin typeface="Arial" charset="0"/>
              </a:rPr>
              <a:t>Sales.Store</a:t>
            </a:r>
            <a:r>
              <a:rPr lang="en-US" sz="1600" b="1" dirty="0">
                <a:latin typeface="Arial" charset="0"/>
              </a:rPr>
              <a:t> </a:t>
            </a:r>
            <a:r>
              <a:rPr lang="en-US" sz="1600" dirty="0">
                <a:latin typeface="Arial" charset="0"/>
              </a:rPr>
              <a:t>will return:</a:t>
            </a:r>
            <a:endParaRPr lang="en-US" sz="1600" b="1" dirty="0">
              <a:latin typeface="Arial" charset="0"/>
            </a:endParaRPr>
          </a:p>
        </p:txBody>
      </p:sp>
      <p:sp>
        <p:nvSpPr>
          <p:cNvPr id="9317" name="Text Box 315"/>
          <p:cNvSpPr txBox="1">
            <a:spLocks noChangeArrowheads="1"/>
          </p:cNvSpPr>
          <p:nvPr/>
        </p:nvSpPr>
        <p:spPr bwMode="auto">
          <a:xfrm>
            <a:off x="457200" y="5486400"/>
            <a:ext cx="4043362" cy="338554"/>
          </a:xfrm>
          <a:prstGeom prst="rect">
            <a:avLst/>
          </a:prstGeom>
          <a:noFill/>
          <a:ln w="9525">
            <a:noFill/>
            <a:miter lim="800000"/>
            <a:headEnd/>
            <a:tailEnd/>
          </a:ln>
        </p:spPr>
        <p:txBody>
          <a:bodyPr wrap="square">
            <a:spAutoFit/>
          </a:bodyPr>
          <a:lstStyle/>
          <a:p>
            <a:r>
              <a:rPr lang="en-US" sz="1600" b="1" dirty="0" smtClean="0">
                <a:latin typeface="Arial" charset="0"/>
              </a:rPr>
              <a:t>Sum(</a:t>
            </a:r>
            <a:r>
              <a:rPr lang="en-US" sz="1600" b="1" dirty="0" err="1" smtClean="0">
                <a:latin typeface="Arial" charset="0"/>
              </a:rPr>
              <a:t>FloorArea</a:t>
            </a:r>
            <a:r>
              <a:rPr lang="en-US" sz="1600" b="1" dirty="0" smtClean="0">
                <a:latin typeface="Arial" charset="0"/>
              </a:rPr>
              <a:t>) </a:t>
            </a:r>
            <a:r>
              <a:rPr lang="en-US" sz="1600" dirty="0">
                <a:latin typeface="Arial" charset="0"/>
              </a:rPr>
              <a:t>will return: </a:t>
            </a:r>
            <a:r>
              <a:rPr lang="en-US" sz="1600" b="1" dirty="0">
                <a:latin typeface="Arial" charset="0"/>
              </a:rPr>
              <a:t>4600</a:t>
            </a:r>
          </a:p>
        </p:txBody>
      </p:sp>
      <p:sp>
        <p:nvSpPr>
          <p:cNvPr id="9318" name="Text Box 316"/>
          <p:cNvSpPr txBox="1">
            <a:spLocks noChangeArrowheads="1"/>
          </p:cNvSpPr>
          <p:nvPr/>
        </p:nvSpPr>
        <p:spPr bwMode="auto">
          <a:xfrm>
            <a:off x="457200" y="5943600"/>
            <a:ext cx="6329378" cy="646331"/>
          </a:xfrm>
          <a:prstGeom prst="rect">
            <a:avLst/>
          </a:prstGeom>
          <a:noFill/>
          <a:ln w="9525">
            <a:noFill/>
            <a:miter lim="800000"/>
            <a:headEnd/>
            <a:tailEnd/>
          </a:ln>
        </p:spPr>
        <p:txBody>
          <a:bodyPr wrap="square">
            <a:spAutoFit/>
          </a:bodyPr>
          <a:lstStyle/>
          <a:p>
            <a:r>
              <a:rPr lang="en-US" sz="1800" b="1" dirty="0">
                <a:latin typeface="Arial" charset="0"/>
              </a:rPr>
              <a:t>If you want the accurate Sum of </a:t>
            </a:r>
            <a:r>
              <a:rPr lang="en-US" sz="1800" b="1" dirty="0" err="1" smtClean="0">
                <a:latin typeface="Arial" charset="0"/>
              </a:rPr>
              <a:t>FloorArea</a:t>
            </a:r>
            <a:r>
              <a:rPr lang="en-US" sz="1800" b="1" dirty="0" smtClean="0">
                <a:latin typeface="Arial" charset="0"/>
              </a:rPr>
              <a:t> </a:t>
            </a:r>
            <a:r>
              <a:rPr lang="en-US" sz="1800" b="1" dirty="0">
                <a:latin typeface="Arial" charset="0"/>
              </a:rPr>
              <a:t>in SQL you </a:t>
            </a:r>
            <a:r>
              <a:rPr lang="en-US" sz="1800" b="1" dirty="0" smtClean="0">
                <a:latin typeface="Arial" charset="0"/>
              </a:rPr>
              <a:t>cannot </a:t>
            </a:r>
            <a:r>
              <a:rPr lang="en-US" sz="1800" b="1" dirty="0">
                <a:latin typeface="Arial" charset="0"/>
              </a:rPr>
              <a:t>join on the Sales table in the same Query!</a:t>
            </a:r>
          </a:p>
        </p:txBody>
      </p:sp>
      <p:graphicFrame>
        <p:nvGraphicFramePr>
          <p:cNvPr id="12" name="Table 11"/>
          <p:cNvGraphicFramePr>
            <a:graphicFrameLocks noGrp="1"/>
          </p:cNvGraphicFramePr>
          <p:nvPr/>
        </p:nvGraphicFramePr>
        <p:xfrm>
          <a:off x="1214414" y="1142984"/>
          <a:ext cx="2500330" cy="1112520"/>
        </p:xfrm>
        <a:graphic>
          <a:graphicData uri="http://schemas.openxmlformats.org/drawingml/2006/table">
            <a:tbl>
              <a:tblPr firstRow="1" bandRow="1">
                <a:tableStyleId>{5C22544A-7EE6-4342-B048-85BDC9FD1C3A}</a:tableStyleId>
              </a:tblPr>
              <a:tblGrid>
                <a:gridCol w="1071570"/>
                <a:gridCol w="1428760"/>
              </a:tblGrid>
              <a:tr h="370840">
                <a:tc>
                  <a:txBody>
                    <a:bodyPr/>
                    <a:lstStyle/>
                    <a:p>
                      <a:r>
                        <a:rPr lang="en-GB" sz="1600" dirty="0" smtClean="0"/>
                        <a:t>Store</a:t>
                      </a:r>
                      <a:endParaRPr lang="en-GB" sz="1600" dirty="0"/>
                    </a:p>
                  </a:txBody>
                  <a:tcPr/>
                </a:tc>
                <a:tc>
                  <a:txBody>
                    <a:bodyPr/>
                    <a:lstStyle/>
                    <a:p>
                      <a:r>
                        <a:rPr lang="en-GB" sz="1600" dirty="0" err="1" smtClean="0"/>
                        <a:t>FloorArea</a:t>
                      </a:r>
                      <a:endParaRPr lang="en-GB" sz="1600" dirty="0"/>
                    </a:p>
                  </a:txBody>
                  <a:tcPr/>
                </a:tc>
              </a:tr>
              <a:tr h="370840">
                <a:tc>
                  <a:txBody>
                    <a:bodyPr/>
                    <a:lstStyle/>
                    <a:p>
                      <a:r>
                        <a:rPr lang="en-GB" sz="1600" dirty="0" smtClean="0"/>
                        <a:t>A</a:t>
                      </a:r>
                      <a:endParaRPr lang="en-GB" sz="1600" dirty="0"/>
                    </a:p>
                  </a:txBody>
                  <a:tcPr/>
                </a:tc>
                <a:tc>
                  <a:txBody>
                    <a:bodyPr/>
                    <a:lstStyle/>
                    <a:p>
                      <a:r>
                        <a:rPr lang="en-GB" sz="1600" dirty="0" smtClean="0"/>
                        <a:t>1000</a:t>
                      </a:r>
                      <a:endParaRPr lang="en-GB" sz="1600" dirty="0"/>
                    </a:p>
                  </a:txBody>
                  <a:tcPr/>
                </a:tc>
              </a:tr>
              <a:tr h="370840">
                <a:tc>
                  <a:txBody>
                    <a:bodyPr/>
                    <a:lstStyle/>
                    <a:p>
                      <a:r>
                        <a:rPr lang="en-GB" sz="1600" dirty="0" smtClean="0"/>
                        <a:t>B</a:t>
                      </a:r>
                      <a:endParaRPr lang="en-GB" sz="1600" dirty="0"/>
                    </a:p>
                  </a:txBody>
                  <a:tcPr/>
                </a:tc>
                <a:tc>
                  <a:txBody>
                    <a:bodyPr/>
                    <a:lstStyle/>
                    <a:p>
                      <a:r>
                        <a:rPr lang="en-GB" sz="1600" dirty="0" smtClean="0"/>
                        <a:t>800</a:t>
                      </a:r>
                      <a:endParaRPr lang="en-GB" sz="1600" dirty="0"/>
                    </a:p>
                  </a:txBody>
                  <a:tcPr/>
                </a:tc>
              </a:tr>
            </a:tbl>
          </a:graphicData>
        </a:graphic>
      </p:graphicFrame>
      <p:graphicFrame>
        <p:nvGraphicFramePr>
          <p:cNvPr id="14" name="Table 13"/>
          <p:cNvGraphicFramePr>
            <a:graphicFrameLocks noGrp="1"/>
          </p:cNvGraphicFramePr>
          <p:nvPr/>
        </p:nvGraphicFramePr>
        <p:xfrm>
          <a:off x="4929190" y="1071546"/>
          <a:ext cx="4000528" cy="2011680"/>
        </p:xfrm>
        <a:graphic>
          <a:graphicData uri="http://schemas.openxmlformats.org/drawingml/2006/table">
            <a:tbl>
              <a:tblPr firstRow="1" bandRow="1">
                <a:tableStyleId>{5C22544A-7EE6-4342-B048-85BDC9FD1C3A}</a:tableStyleId>
              </a:tblPr>
              <a:tblGrid>
                <a:gridCol w="785818"/>
                <a:gridCol w="1071570"/>
                <a:gridCol w="1000132"/>
                <a:gridCol w="1143008"/>
              </a:tblGrid>
              <a:tr h="285752">
                <a:tc>
                  <a:txBody>
                    <a:bodyPr/>
                    <a:lstStyle/>
                    <a:p>
                      <a:r>
                        <a:rPr lang="en-GB" sz="1600" dirty="0" smtClean="0"/>
                        <a:t>Store</a:t>
                      </a:r>
                      <a:endParaRPr lang="en-GB" sz="1600" dirty="0"/>
                    </a:p>
                  </a:txBody>
                  <a:tcPr/>
                </a:tc>
                <a:tc>
                  <a:txBody>
                    <a:bodyPr/>
                    <a:lstStyle/>
                    <a:p>
                      <a:r>
                        <a:rPr lang="en-GB" sz="1600" dirty="0" smtClean="0"/>
                        <a:t>Product</a:t>
                      </a:r>
                      <a:endParaRPr lang="en-GB" sz="1600" dirty="0"/>
                    </a:p>
                  </a:txBody>
                  <a:tcPr/>
                </a:tc>
                <a:tc>
                  <a:txBody>
                    <a:bodyPr/>
                    <a:lstStyle/>
                    <a:p>
                      <a:r>
                        <a:rPr lang="en-GB" sz="1600" dirty="0" smtClean="0"/>
                        <a:t>Price</a:t>
                      </a:r>
                      <a:endParaRPr lang="en-GB" sz="1600" dirty="0"/>
                    </a:p>
                  </a:txBody>
                  <a:tcPr/>
                </a:tc>
                <a:tc>
                  <a:txBody>
                    <a:bodyPr/>
                    <a:lstStyle/>
                    <a:p>
                      <a:r>
                        <a:rPr lang="en-GB" sz="1600" dirty="0" smtClean="0"/>
                        <a:t>Date</a:t>
                      </a:r>
                      <a:endParaRPr lang="en-GB" sz="1600" dirty="0"/>
                    </a:p>
                  </a:txBody>
                  <a:tcPr/>
                </a:tc>
              </a:tr>
              <a:tr h="285752">
                <a:tc>
                  <a:txBody>
                    <a:bodyPr/>
                    <a:lstStyle/>
                    <a:p>
                      <a:r>
                        <a:rPr lang="en-GB" sz="1600" dirty="0" smtClean="0"/>
                        <a:t>A</a:t>
                      </a:r>
                      <a:endParaRPr lang="en-GB" sz="1600" dirty="0"/>
                    </a:p>
                  </a:txBody>
                  <a:tcPr/>
                </a:tc>
                <a:tc>
                  <a:txBody>
                    <a:bodyPr/>
                    <a:lstStyle/>
                    <a:p>
                      <a:r>
                        <a:rPr lang="en-GB" sz="1600" dirty="0" smtClean="0"/>
                        <a:t>1</a:t>
                      </a:r>
                      <a:endParaRPr lang="en-GB" sz="1600" dirty="0"/>
                    </a:p>
                  </a:txBody>
                  <a:tcPr/>
                </a:tc>
                <a:tc>
                  <a:txBody>
                    <a:bodyPr/>
                    <a:lstStyle/>
                    <a:p>
                      <a:r>
                        <a:rPr lang="en-GB" sz="1600" dirty="0" smtClean="0"/>
                        <a:t>$1.25</a:t>
                      </a:r>
                      <a:endParaRPr lang="en-GB" sz="1600" dirty="0"/>
                    </a:p>
                  </a:txBody>
                  <a:tcPr/>
                </a:tc>
                <a:tc>
                  <a:txBody>
                    <a:bodyPr/>
                    <a:lstStyle/>
                    <a:p>
                      <a:r>
                        <a:rPr lang="en-GB" sz="1600" dirty="0" smtClean="0"/>
                        <a:t>1/1/2010</a:t>
                      </a:r>
                      <a:endParaRPr lang="en-GB" sz="1600" dirty="0"/>
                    </a:p>
                  </a:txBody>
                  <a:tcPr/>
                </a:tc>
              </a:tr>
              <a:tr h="285752">
                <a:tc>
                  <a:txBody>
                    <a:bodyPr/>
                    <a:lstStyle/>
                    <a:p>
                      <a:r>
                        <a:rPr lang="en-GB" sz="1600" dirty="0" smtClean="0"/>
                        <a:t>A</a:t>
                      </a:r>
                      <a:endParaRPr lang="en-GB" sz="1600" dirty="0"/>
                    </a:p>
                  </a:txBody>
                  <a:tcPr/>
                </a:tc>
                <a:tc>
                  <a:txBody>
                    <a:bodyPr/>
                    <a:lstStyle/>
                    <a:p>
                      <a:r>
                        <a:rPr lang="en-GB" sz="1600" dirty="0" smtClean="0"/>
                        <a:t>2</a:t>
                      </a:r>
                      <a:endParaRPr lang="en-GB" sz="1600" dirty="0"/>
                    </a:p>
                  </a:txBody>
                  <a:tcPr/>
                </a:tc>
                <a:tc>
                  <a:txBody>
                    <a:bodyPr/>
                    <a:lstStyle/>
                    <a:p>
                      <a:r>
                        <a:rPr lang="en-GB" sz="1600" dirty="0" smtClean="0"/>
                        <a:t>$0.75</a:t>
                      </a:r>
                      <a:endParaRPr lang="en-GB" sz="1600" dirty="0"/>
                    </a:p>
                  </a:txBody>
                  <a:tcPr/>
                </a:tc>
                <a:tc>
                  <a:txBody>
                    <a:bodyPr/>
                    <a:lstStyle/>
                    <a:p>
                      <a:r>
                        <a:rPr lang="en-GB" sz="1600" dirty="0" smtClean="0"/>
                        <a:t>1/2/2010</a:t>
                      </a:r>
                      <a:endParaRPr lang="en-GB" sz="1600" dirty="0"/>
                    </a:p>
                  </a:txBody>
                  <a:tcPr/>
                </a:tc>
              </a:tr>
              <a:tr h="285752">
                <a:tc>
                  <a:txBody>
                    <a:bodyPr/>
                    <a:lstStyle/>
                    <a:p>
                      <a:r>
                        <a:rPr lang="en-GB" sz="1600" dirty="0" smtClean="0"/>
                        <a:t>A</a:t>
                      </a:r>
                      <a:endParaRPr lang="en-GB" sz="1600" dirty="0"/>
                    </a:p>
                  </a:txBody>
                  <a:tcPr/>
                </a:tc>
                <a:tc>
                  <a:txBody>
                    <a:bodyPr/>
                    <a:lstStyle/>
                    <a:p>
                      <a:r>
                        <a:rPr lang="en-GB" sz="1600" dirty="0" smtClean="0"/>
                        <a:t>3</a:t>
                      </a:r>
                      <a:endParaRPr lang="en-GB" sz="1600" dirty="0"/>
                    </a:p>
                  </a:txBody>
                  <a:tcPr/>
                </a:tc>
                <a:tc>
                  <a:txBody>
                    <a:bodyPr/>
                    <a:lstStyle/>
                    <a:p>
                      <a:r>
                        <a:rPr lang="en-GB" sz="1600" dirty="0" smtClean="0"/>
                        <a:t>$2.50</a:t>
                      </a:r>
                      <a:endParaRPr lang="en-GB" sz="1600" dirty="0"/>
                    </a:p>
                  </a:txBody>
                  <a:tcPr/>
                </a:tc>
                <a:tc>
                  <a:txBody>
                    <a:bodyPr/>
                    <a:lstStyle/>
                    <a:p>
                      <a:r>
                        <a:rPr lang="en-GB" sz="1600" dirty="0" smtClean="0"/>
                        <a:t>1/3/2010</a:t>
                      </a:r>
                      <a:endParaRPr lang="en-GB" sz="1600" dirty="0"/>
                    </a:p>
                  </a:txBody>
                  <a:tcPr/>
                </a:tc>
              </a:tr>
              <a:tr h="285752">
                <a:tc>
                  <a:txBody>
                    <a:bodyPr/>
                    <a:lstStyle/>
                    <a:p>
                      <a:r>
                        <a:rPr lang="en-GB" sz="1600" dirty="0" smtClean="0"/>
                        <a:t>B</a:t>
                      </a:r>
                      <a:endParaRPr lang="en-GB" sz="1600" dirty="0"/>
                    </a:p>
                  </a:txBody>
                  <a:tcPr/>
                </a:tc>
                <a:tc>
                  <a:txBody>
                    <a:bodyPr/>
                    <a:lstStyle/>
                    <a:p>
                      <a:r>
                        <a:rPr lang="en-GB" sz="1600" dirty="0" smtClean="0"/>
                        <a:t>1</a:t>
                      </a:r>
                      <a:endParaRPr lang="en-GB" sz="1600" dirty="0"/>
                    </a:p>
                  </a:txBody>
                  <a:tcPr/>
                </a:tc>
                <a:tc>
                  <a:txBody>
                    <a:bodyPr/>
                    <a:lstStyle/>
                    <a:p>
                      <a:r>
                        <a:rPr lang="en-GB" sz="1600" dirty="0" smtClean="0"/>
                        <a:t>$1.25</a:t>
                      </a:r>
                      <a:endParaRPr lang="en-GB" sz="1600" dirty="0"/>
                    </a:p>
                  </a:txBody>
                  <a:tcPr/>
                </a:tc>
                <a:tc>
                  <a:txBody>
                    <a:bodyPr/>
                    <a:lstStyle/>
                    <a:p>
                      <a:r>
                        <a:rPr lang="en-GB" sz="1600" dirty="0" smtClean="0"/>
                        <a:t>1/4/2010</a:t>
                      </a:r>
                      <a:endParaRPr lang="en-GB" sz="1600" dirty="0"/>
                    </a:p>
                  </a:txBody>
                  <a:tcPr/>
                </a:tc>
              </a:tr>
              <a:tr h="285752">
                <a:tc>
                  <a:txBody>
                    <a:bodyPr/>
                    <a:lstStyle/>
                    <a:p>
                      <a:r>
                        <a:rPr lang="en-GB" sz="1600" dirty="0" smtClean="0"/>
                        <a:t>B</a:t>
                      </a:r>
                      <a:endParaRPr lang="en-GB" sz="1600" dirty="0"/>
                    </a:p>
                  </a:txBody>
                  <a:tcPr/>
                </a:tc>
                <a:tc>
                  <a:txBody>
                    <a:bodyPr/>
                    <a:lstStyle/>
                    <a:p>
                      <a:r>
                        <a:rPr lang="en-GB" sz="1600" dirty="0" smtClean="0"/>
                        <a:t>2</a:t>
                      </a:r>
                      <a:endParaRPr lang="en-GB" sz="1600" dirty="0"/>
                    </a:p>
                  </a:txBody>
                  <a:tcPr/>
                </a:tc>
                <a:tc>
                  <a:txBody>
                    <a:bodyPr/>
                    <a:lstStyle/>
                    <a:p>
                      <a:r>
                        <a:rPr lang="en-GB" sz="1600" dirty="0" smtClean="0"/>
                        <a:t>$0.75</a:t>
                      </a:r>
                      <a:endParaRPr lang="en-GB" sz="1600" dirty="0"/>
                    </a:p>
                  </a:txBody>
                  <a:tcPr/>
                </a:tc>
                <a:tc>
                  <a:txBody>
                    <a:bodyPr/>
                    <a:lstStyle/>
                    <a:p>
                      <a:r>
                        <a:rPr lang="en-GB" sz="1600" dirty="0" smtClean="0"/>
                        <a:t>1/5/2010</a:t>
                      </a:r>
                      <a:endParaRPr lang="en-GB" sz="1600" dirty="0"/>
                    </a:p>
                  </a:txBody>
                  <a:tcPr/>
                </a:tc>
              </a:tr>
            </a:tbl>
          </a:graphicData>
        </a:graphic>
      </p:graphicFrame>
      <p:graphicFrame>
        <p:nvGraphicFramePr>
          <p:cNvPr id="16" name="Table 15"/>
          <p:cNvGraphicFramePr>
            <a:graphicFrameLocks noGrp="1"/>
          </p:cNvGraphicFramePr>
          <p:nvPr/>
        </p:nvGraphicFramePr>
        <p:xfrm>
          <a:off x="571472" y="3429000"/>
          <a:ext cx="4006905" cy="2042160"/>
        </p:xfrm>
        <a:graphic>
          <a:graphicData uri="http://schemas.openxmlformats.org/drawingml/2006/table">
            <a:tbl>
              <a:tblPr firstRow="1" bandRow="1">
                <a:tableStyleId>{5C22544A-7EE6-4342-B048-85BDC9FD1C3A}</a:tableStyleId>
              </a:tblPr>
              <a:tblGrid>
                <a:gridCol w="656803"/>
                <a:gridCol w="656803"/>
                <a:gridCol w="902018"/>
                <a:gridCol w="835931"/>
                <a:gridCol w="955350"/>
              </a:tblGrid>
              <a:tr h="285752">
                <a:tc>
                  <a:txBody>
                    <a:bodyPr/>
                    <a:lstStyle/>
                    <a:p>
                      <a:r>
                        <a:rPr lang="en-GB" sz="1400" dirty="0" smtClean="0"/>
                        <a:t>Floor Area</a:t>
                      </a:r>
                      <a:endParaRPr lang="en-GB" sz="1400" dirty="0"/>
                    </a:p>
                  </a:txBody>
                  <a:tcPr/>
                </a:tc>
                <a:tc>
                  <a:txBody>
                    <a:bodyPr/>
                    <a:lstStyle/>
                    <a:p>
                      <a:r>
                        <a:rPr lang="en-GB" sz="1400" dirty="0" smtClean="0"/>
                        <a:t>Store</a:t>
                      </a:r>
                      <a:endParaRPr lang="en-GB" sz="1400" dirty="0"/>
                    </a:p>
                  </a:txBody>
                  <a:tcPr/>
                </a:tc>
                <a:tc>
                  <a:txBody>
                    <a:bodyPr/>
                    <a:lstStyle/>
                    <a:p>
                      <a:r>
                        <a:rPr lang="en-GB" sz="1400" dirty="0" smtClean="0"/>
                        <a:t>Product</a:t>
                      </a:r>
                      <a:endParaRPr lang="en-GB" sz="1400" dirty="0"/>
                    </a:p>
                  </a:txBody>
                  <a:tcPr/>
                </a:tc>
                <a:tc>
                  <a:txBody>
                    <a:bodyPr/>
                    <a:lstStyle/>
                    <a:p>
                      <a:r>
                        <a:rPr lang="en-GB" sz="1400" dirty="0" smtClean="0"/>
                        <a:t>Price</a:t>
                      </a:r>
                      <a:endParaRPr lang="en-GB" sz="1400" dirty="0"/>
                    </a:p>
                  </a:txBody>
                  <a:tcPr/>
                </a:tc>
                <a:tc>
                  <a:txBody>
                    <a:bodyPr/>
                    <a:lstStyle/>
                    <a:p>
                      <a:r>
                        <a:rPr lang="en-GB" sz="1400" dirty="0" smtClean="0"/>
                        <a:t>Date</a:t>
                      </a:r>
                      <a:endParaRPr lang="en-GB" sz="1400" dirty="0"/>
                    </a:p>
                  </a:txBody>
                  <a:tcPr/>
                </a:tc>
              </a:tr>
              <a:tr h="285752">
                <a:tc>
                  <a:txBody>
                    <a:bodyPr/>
                    <a:lstStyle/>
                    <a:p>
                      <a:r>
                        <a:rPr lang="en-GB" sz="1400" dirty="0" smtClean="0"/>
                        <a:t>1000</a:t>
                      </a:r>
                      <a:endParaRPr lang="en-GB" sz="1400" dirty="0"/>
                    </a:p>
                  </a:txBody>
                  <a:tcPr/>
                </a:tc>
                <a:tc>
                  <a:txBody>
                    <a:bodyPr/>
                    <a:lstStyle/>
                    <a:p>
                      <a:r>
                        <a:rPr lang="en-GB" sz="1400" dirty="0" smtClean="0"/>
                        <a:t>A</a:t>
                      </a:r>
                      <a:endParaRPr lang="en-GB" sz="1400" dirty="0"/>
                    </a:p>
                  </a:txBody>
                  <a:tcPr/>
                </a:tc>
                <a:tc>
                  <a:txBody>
                    <a:bodyPr/>
                    <a:lstStyle/>
                    <a:p>
                      <a:r>
                        <a:rPr lang="en-GB" sz="1400" dirty="0" smtClean="0"/>
                        <a:t>1</a:t>
                      </a:r>
                      <a:endParaRPr lang="en-GB" sz="1400" dirty="0"/>
                    </a:p>
                  </a:txBody>
                  <a:tcPr/>
                </a:tc>
                <a:tc>
                  <a:txBody>
                    <a:bodyPr/>
                    <a:lstStyle/>
                    <a:p>
                      <a:r>
                        <a:rPr lang="en-GB" sz="1400" dirty="0" smtClean="0"/>
                        <a:t>$1.25</a:t>
                      </a:r>
                      <a:endParaRPr lang="en-GB" sz="1400" dirty="0"/>
                    </a:p>
                  </a:txBody>
                  <a:tcPr/>
                </a:tc>
                <a:tc>
                  <a:txBody>
                    <a:bodyPr/>
                    <a:lstStyle/>
                    <a:p>
                      <a:r>
                        <a:rPr lang="en-GB" sz="1400" dirty="0" smtClean="0"/>
                        <a:t>1/1/2010</a:t>
                      </a:r>
                      <a:endParaRPr lang="en-GB" sz="1400" dirty="0"/>
                    </a:p>
                  </a:txBody>
                  <a:tcPr/>
                </a:tc>
              </a:tr>
              <a:tr h="285752">
                <a:tc>
                  <a:txBody>
                    <a:bodyPr/>
                    <a:lstStyle/>
                    <a:p>
                      <a:r>
                        <a:rPr lang="en-GB" sz="1400" dirty="0" smtClean="0"/>
                        <a:t>1000</a:t>
                      </a:r>
                      <a:endParaRPr lang="en-GB" sz="1400" dirty="0"/>
                    </a:p>
                  </a:txBody>
                  <a:tcPr/>
                </a:tc>
                <a:tc>
                  <a:txBody>
                    <a:bodyPr/>
                    <a:lstStyle/>
                    <a:p>
                      <a:r>
                        <a:rPr lang="en-GB" sz="1400" dirty="0" smtClean="0"/>
                        <a:t>A</a:t>
                      </a:r>
                      <a:endParaRPr lang="en-GB" sz="1400" dirty="0"/>
                    </a:p>
                  </a:txBody>
                  <a:tcPr/>
                </a:tc>
                <a:tc>
                  <a:txBody>
                    <a:bodyPr/>
                    <a:lstStyle/>
                    <a:p>
                      <a:r>
                        <a:rPr lang="en-GB" sz="1400" dirty="0" smtClean="0"/>
                        <a:t>2</a:t>
                      </a:r>
                      <a:endParaRPr lang="en-GB" sz="1400" dirty="0"/>
                    </a:p>
                  </a:txBody>
                  <a:tcPr/>
                </a:tc>
                <a:tc>
                  <a:txBody>
                    <a:bodyPr/>
                    <a:lstStyle/>
                    <a:p>
                      <a:r>
                        <a:rPr lang="en-GB" sz="1400" dirty="0" smtClean="0"/>
                        <a:t>$0.75</a:t>
                      </a:r>
                      <a:endParaRPr lang="en-GB" sz="1400" dirty="0"/>
                    </a:p>
                  </a:txBody>
                  <a:tcPr/>
                </a:tc>
                <a:tc>
                  <a:txBody>
                    <a:bodyPr/>
                    <a:lstStyle/>
                    <a:p>
                      <a:r>
                        <a:rPr lang="en-GB" sz="1400" dirty="0" smtClean="0"/>
                        <a:t>1/2/2010</a:t>
                      </a:r>
                      <a:endParaRPr lang="en-GB" sz="1400" dirty="0"/>
                    </a:p>
                  </a:txBody>
                  <a:tcPr/>
                </a:tc>
              </a:tr>
              <a:tr h="285752">
                <a:tc>
                  <a:txBody>
                    <a:bodyPr/>
                    <a:lstStyle/>
                    <a:p>
                      <a:r>
                        <a:rPr lang="en-GB" sz="1400" dirty="0" smtClean="0"/>
                        <a:t>1000</a:t>
                      </a:r>
                      <a:endParaRPr lang="en-GB" sz="1400" dirty="0"/>
                    </a:p>
                  </a:txBody>
                  <a:tcPr/>
                </a:tc>
                <a:tc>
                  <a:txBody>
                    <a:bodyPr/>
                    <a:lstStyle/>
                    <a:p>
                      <a:r>
                        <a:rPr lang="en-GB" sz="1400" dirty="0" smtClean="0"/>
                        <a:t>A</a:t>
                      </a:r>
                      <a:endParaRPr lang="en-GB" sz="1400" dirty="0"/>
                    </a:p>
                  </a:txBody>
                  <a:tcPr/>
                </a:tc>
                <a:tc>
                  <a:txBody>
                    <a:bodyPr/>
                    <a:lstStyle/>
                    <a:p>
                      <a:r>
                        <a:rPr lang="en-GB" sz="1400" dirty="0" smtClean="0"/>
                        <a:t>3</a:t>
                      </a:r>
                      <a:endParaRPr lang="en-GB" sz="1400" dirty="0"/>
                    </a:p>
                  </a:txBody>
                  <a:tcPr/>
                </a:tc>
                <a:tc>
                  <a:txBody>
                    <a:bodyPr/>
                    <a:lstStyle/>
                    <a:p>
                      <a:r>
                        <a:rPr lang="en-GB" sz="1400" dirty="0" smtClean="0"/>
                        <a:t>$2.50</a:t>
                      </a:r>
                      <a:endParaRPr lang="en-GB" sz="1400" dirty="0"/>
                    </a:p>
                  </a:txBody>
                  <a:tcPr/>
                </a:tc>
                <a:tc>
                  <a:txBody>
                    <a:bodyPr/>
                    <a:lstStyle/>
                    <a:p>
                      <a:r>
                        <a:rPr lang="en-GB" sz="1400" dirty="0" smtClean="0"/>
                        <a:t>1/3/2010</a:t>
                      </a:r>
                      <a:endParaRPr lang="en-GB" sz="1400" dirty="0"/>
                    </a:p>
                  </a:txBody>
                  <a:tcPr/>
                </a:tc>
              </a:tr>
              <a:tr h="285752">
                <a:tc>
                  <a:txBody>
                    <a:bodyPr/>
                    <a:lstStyle/>
                    <a:p>
                      <a:r>
                        <a:rPr lang="en-GB" sz="1400" dirty="0" smtClean="0"/>
                        <a:t>800</a:t>
                      </a:r>
                      <a:endParaRPr lang="en-GB" sz="1400" dirty="0"/>
                    </a:p>
                  </a:txBody>
                  <a:tcPr/>
                </a:tc>
                <a:tc>
                  <a:txBody>
                    <a:bodyPr/>
                    <a:lstStyle/>
                    <a:p>
                      <a:r>
                        <a:rPr lang="en-GB" sz="1400" dirty="0" smtClean="0"/>
                        <a:t>B</a:t>
                      </a:r>
                      <a:endParaRPr lang="en-GB" sz="1400" dirty="0"/>
                    </a:p>
                  </a:txBody>
                  <a:tcPr/>
                </a:tc>
                <a:tc>
                  <a:txBody>
                    <a:bodyPr/>
                    <a:lstStyle/>
                    <a:p>
                      <a:r>
                        <a:rPr lang="en-GB" sz="1400" dirty="0" smtClean="0"/>
                        <a:t>1</a:t>
                      </a:r>
                      <a:endParaRPr lang="en-GB" sz="1400" dirty="0"/>
                    </a:p>
                  </a:txBody>
                  <a:tcPr/>
                </a:tc>
                <a:tc>
                  <a:txBody>
                    <a:bodyPr/>
                    <a:lstStyle/>
                    <a:p>
                      <a:r>
                        <a:rPr lang="en-GB" sz="1400" dirty="0" smtClean="0"/>
                        <a:t>$1.25</a:t>
                      </a:r>
                      <a:endParaRPr lang="en-GB" sz="1400" dirty="0"/>
                    </a:p>
                  </a:txBody>
                  <a:tcPr/>
                </a:tc>
                <a:tc>
                  <a:txBody>
                    <a:bodyPr/>
                    <a:lstStyle/>
                    <a:p>
                      <a:r>
                        <a:rPr lang="en-GB" sz="1400" dirty="0" smtClean="0"/>
                        <a:t>1/4/2010</a:t>
                      </a:r>
                      <a:endParaRPr lang="en-GB" sz="1400" dirty="0"/>
                    </a:p>
                  </a:txBody>
                  <a:tcPr/>
                </a:tc>
              </a:tr>
              <a:tr h="285752">
                <a:tc>
                  <a:txBody>
                    <a:bodyPr/>
                    <a:lstStyle/>
                    <a:p>
                      <a:r>
                        <a:rPr lang="en-GB" sz="1400" dirty="0" smtClean="0"/>
                        <a:t>800</a:t>
                      </a:r>
                      <a:endParaRPr lang="en-GB" sz="1400" dirty="0"/>
                    </a:p>
                  </a:txBody>
                  <a:tcPr/>
                </a:tc>
                <a:tc>
                  <a:txBody>
                    <a:bodyPr/>
                    <a:lstStyle/>
                    <a:p>
                      <a:r>
                        <a:rPr lang="en-GB" sz="1400" dirty="0" smtClean="0"/>
                        <a:t>B</a:t>
                      </a:r>
                      <a:endParaRPr lang="en-GB" sz="1400" dirty="0"/>
                    </a:p>
                  </a:txBody>
                  <a:tcPr/>
                </a:tc>
                <a:tc>
                  <a:txBody>
                    <a:bodyPr/>
                    <a:lstStyle/>
                    <a:p>
                      <a:r>
                        <a:rPr lang="en-GB" sz="1400" dirty="0" smtClean="0"/>
                        <a:t>2</a:t>
                      </a:r>
                      <a:endParaRPr lang="en-GB" sz="1400" dirty="0"/>
                    </a:p>
                  </a:txBody>
                  <a:tcPr/>
                </a:tc>
                <a:tc>
                  <a:txBody>
                    <a:bodyPr/>
                    <a:lstStyle/>
                    <a:p>
                      <a:r>
                        <a:rPr lang="en-GB" sz="1400" dirty="0" smtClean="0"/>
                        <a:t>$0.75</a:t>
                      </a:r>
                      <a:endParaRPr lang="en-GB" sz="1400" dirty="0"/>
                    </a:p>
                  </a:txBody>
                  <a:tcPr/>
                </a:tc>
                <a:tc>
                  <a:txBody>
                    <a:bodyPr/>
                    <a:lstStyle/>
                    <a:p>
                      <a:r>
                        <a:rPr lang="en-GB" sz="1400" dirty="0" smtClean="0"/>
                        <a:t>1/5/2010</a:t>
                      </a:r>
                      <a:endParaRPr lang="en-GB" sz="1400" dirty="0"/>
                    </a:p>
                  </a:txBody>
                  <a:tcPr/>
                </a:tc>
              </a:tr>
            </a:tbl>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ll">
  <a:themeElements>
    <a:clrScheme name="">
      <a:dk1>
        <a:srgbClr val="000000"/>
      </a:dk1>
      <a:lt1>
        <a:srgbClr val="FFFFFF"/>
      </a:lt1>
      <a:dk2>
        <a:srgbClr val="363636"/>
      </a:dk2>
      <a:lt2>
        <a:srgbClr val="8C8C8C"/>
      </a:lt2>
      <a:accent1>
        <a:srgbClr val="62AC1E"/>
      </a:accent1>
      <a:accent2>
        <a:srgbClr val="2F7E20"/>
      </a:accent2>
      <a:accent3>
        <a:srgbClr val="FFFFFF"/>
      </a:accent3>
      <a:accent4>
        <a:srgbClr val="000000"/>
      </a:accent4>
      <a:accent5>
        <a:srgbClr val="B7D2AB"/>
      </a:accent5>
      <a:accent6>
        <a:srgbClr val="2A721C"/>
      </a:accent6>
      <a:hlink>
        <a:srgbClr val="B1DB1F"/>
      </a:hlink>
      <a:folHlink>
        <a:srgbClr val="595959"/>
      </a:folHlink>
    </a:clrScheme>
    <a:fontScheme name="Ma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l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l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l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l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l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l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l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ll 8">
        <a:dk1>
          <a:srgbClr val="0A1F62"/>
        </a:dk1>
        <a:lt1>
          <a:srgbClr val="FFFFFF"/>
        </a:lt1>
        <a:dk2>
          <a:srgbClr val="000000"/>
        </a:dk2>
        <a:lt2>
          <a:srgbClr val="808080"/>
        </a:lt2>
        <a:accent1>
          <a:srgbClr val="00CC99"/>
        </a:accent1>
        <a:accent2>
          <a:srgbClr val="3333CC"/>
        </a:accent2>
        <a:accent3>
          <a:srgbClr val="FFFFFF"/>
        </a:accent3>
        <a:accent4>
          <a:srgbClr val="071953"/>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ll 9">
        <a:dk1>
          <a:srgbClr val="0A1F62"/>
        </a:dk1>
        <a:lt1>
          <a:srgbClr val="FFFFFF"/>
        </a:lt1>
        <a:dk2>
          <a:srgbClr val="FFFFFF"/>
        </a:dk2>
        <a:lt2>
          <a:srgbClr val="8F8F8F"/>
        </a:lt2>
        <a:accent1>
          <a:srgbClr val="BECCF8"/>
        </a:accent1>
        <a:accent2>
          <a:srgbClr val="62AC1E"/>
        </a:accent2>
        <a:accent3>
          <a:srgbClr val="FFFFFF"/>
        </a:accent3>
        <a:accent4>
          <a:srgbClr val="071953"/>
        </a:accent4>
        <a:accent5>
          <a:srgbClr val="DBE2FB"/>
        </a:accent5>
        <a:accent6>
          <a:srgbClr val="589B1A"/>
        </a:accent6>
        <a:hlink>
          <a:srgbClr val="CBF0AA"/>
        </a:hlink>
        <a:folHlink>
          <a:srgbClr val="ECEC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QlikTech slides">
  <a:themeElements>
    <a:clrScheme name="">
      <a:dk1>
        <a:srgbClr val="000000"/>
      </a:dk1>
      <a:lt1>
        <a:srgbClr val="FFFFFF"/>
      </a:lt1>
      <a:dk2>
        <a:srgbClr val="363636"/>
      </a:dk2>
      <a:lt2>
        <a:srgbClr val="8C8C8C"/>
      </a:lt2>
      <a:accent1>
        <a:srgbClr val="62AC1E"/>
      </a:accent1>
      <a:accent2>
        <a:srgbClr val="2F7E20"/>
      </a:accent2>
      <a:accent3>
        <a:srgbClr val="FFFFFF"/>
      </a:accent3>
      <a:accent4>
        <a:srgbClr val="000000"/>
      </a:accent4>
      <a:accent5>
        <a:srgbClr val="B7D2AB"/>
      </a:accent5>
      <a:accent6>
        <a:srgbClr val="2A721C"/>
      </a:accent6>
      <a:hlink>
        <a:srgbClr val="B1DB1F"/>
      </a:hlink>
      <a:folHlink>
        <a:srgbClr val="595959"/>
      </a:folHlink>
    </a:clrScheme>
    <a:fontScheme name="QlikTech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QlikTech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QlikTech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QlikTech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QlikTech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QlikTech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QlikTech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QlikTech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QlikTech slides 8">
        <a:dk1>
          <a:srgbClr val="0A1F62"/>
        </a:dk1>
        <a:lt1>
          <a:srgbClr val="FFFFFF"/>
        </a:lt1>
        <a:dk2>
          <a:srgbClr val="000000"/>
        </a:dk2>
        <a:lt2>
          <a:srgbClr val="808080"/>
        </a:lt2>
        <a:accent1>
          <a:srgbClr val="00CC99"/>
        </a:accent1>
        <a:accent2>
          <a:srgbClr val="3333CC"/>
        </a:accent2>
        <a:accent3>
          <a:srgbClr val="FFFFFF"/>
        </a:accent3>
        <a:accent4>
          <a:srgbClr val="071953"/>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QlikTech slides 9">
        <a:dk1>
          <a:srgbClr val="0A1F62"/>
        </a:dk1>
        <a:lt1>
          <a:srgbClr val="FFFFFF"/>
        </a:lt1>
        <a:dk2>
          <a:srgbClr val="FFFFFF"/>
        </a:dk2>
        <a:lt2>
          <a:srgbClr val="8F8F8F"/>
        </a:lt2>
        <a:accent1>
          <a:srgbClr val="BECCF8"/>
        </a:accent1>
        <a:accent2>
          <a:srgbClr val="62AC1E"/>
        </a:accent2>
        <a:accent3>
          <a:srgbClr val="FFFFFF"/>
        </a:accent3>
        <a:accent4>
          <a:srgbClr val="071953"/>
        </a:accent4>
        <a:accent5>
          <a:srgbClr val="DBE2FB"/>
        </a:accent5>
        <a:accent6>
          <a:srgbClr val="589B1A"/>
        </a:accent6>
        <a:hlink>
          <a:srgbClr val="CBF0AA"/>
        </a:hlink>
        <a:folHlink>
          <a:srgbClr val="ECEC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QlikView slides">
  <a:themeElements>
    <a:clrScheme name="">
      <a:dk1>
        <a:srgbClr val="000000"/>
      </a:dk1>
      <a:lt1>
        <a:srgbClr val="FFFFFF"/>
      </a:lt1>
      <a:dk2>
        <a:srgbClr val="363636"/>
      </a:dk2>
      <a:lt2>
        <a:srgbClr val="8C8C8C"/>
      </a:lt2>
      <a:accent1>
        <a:srgbClr val="62AC1E"/>
      </a:accent1>
      <a:accent2>
        <a:srgbClr val="2F7E20"/>
      </a:accent2>
      <a:accent3>
        <a:srgbClr val="FFFFFF"/>
      </a:accent3>
      <a:accent4>
        <a:srgbClr val="000000"/>
      </a:accent4>
      <a:accent5>
        <a:srgbClr val="B7D2AB"/>
      </a:accent5>
      <a:accent6>
        <a:srgbClr val="2A721C"/>
      </a:accent6>
      <a:hlink>
        <a:srgbClr val="B1DB1F"/>
      </a:hlink>
      <a:folHlink>
        <a:srgbClr val="595959"/>
      </a:folHlink>
    </a:clrScheme>
    <a:fontScheme name="QlikView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QlikView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QlikView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QlikView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QlikView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QlikView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QlikView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QlikView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QlikView slides 8">
        <a:dk1>
          <a:srgbClr val="0A1F62"/>
        </a:dk1>
        <a:lt1>
          <a:srgbClr val="FFFFFF"/>
        </a:lt1>
        <a:dk2>
          <a:srgbClr val="000000"/>
        </a:dk2>
        <a:lt2>
          <a:srgbClr val="808080"/>
        </a:lt2>
        <a:accent1>
          <a:srgbClr val="00CC99"/>
        </a:accent1>
        <a:accent2>
          <a:srgbClr val="3333CC"/>
        </a:accent2>
        <a:accent3>
          <a:srgbClr val="FFFFFF"/>
        </a:accent3>
        <a:accent4>
          <a:srgbClr val="071953"/>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QlikView slides 9">
        <a:dk1>
          <a:srgbClr val="0A1F62"/>
        </a:dk1>
        <a:lt1>
          <a:srgbClr val="FFFFFF"/>
        </a:lt1>
        <a:dk2>
          <a:srgbClr val="FFFFFF"/>
        </a:dk2>
        <a:lt2>
          <a:srgbClr val="8F8F8F"/>
        </a:lt2>
        <a:accent1>
          <a:srgbClr val="BECCF8"/>
        </a:accent1>
        <a:accent2>
          <a:srgbClr val="62AC1E"/>
        </a:accent2>
        <a:accent3>
          <a:srgbClr val="FFFFFF"/>
        </a:accent3>
        <a:accent4>
          <a:srgbClr val="071953"/>
        </a:accent4>
        <a:accent5>
          <a:srgbClr val="DBE2FB"/>
        </a:accent5>
        <a:accent6>
          <a:srgbClr val="589B1A"/>
        </a:accent6>
        <a:hlink>
          <a:srgbClr val="CBF0AA"/>
        </a:hlink>
        <a:folHlink>
          <a:srgbClr val="ECECE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Mall</Template>
  <TotalTime>3934</TotalTime>
  <Words>3940</Words>
  <Application>Microsoft Office PowerPoint</Application>
  <PresentationFormat>On-screen Show (4:3)</PresentationFormat>
  <Paragraphs>657</Paragraphs>
  <Slides>60</Slides>
  <Notes>60</Notes>
  <HiddenSlides>0</HiddenSlides>
  <MMClips>0</MMClips>
  <ScaleCrop>false</ScaleCrop>
  <HeadingPairs>
    <vt:vector size="4" baseType="variant">
      <vt:variant>
        <vt:lpstr>Theme</vt:lpstr>
      </vt:variant>
      <vt:variant>
        <vt:i4>3</vt:i4>
      </vt:variant>
      <vt:variant>
        <vt:lpstr>Slide Titles</vt:lpstr>
      </vt:variant>
      <vt:variant>
        <vt:i4>60</vt:i4>
      </vt:variant>
    </vt:vector>
  </HeadingPairs>
  <TitlesOfParts>
    <vt:vector size="63" baseType="lpstr">
      <vt:lpstr>Mall</vt:lpstr>
      <vt:lpstr>QlikTech slides</vt:lpstr>
      <vt:lpstr>QlikView slides</vt:lpstr>
      <vt:lpstr>Slide 1</vt:lpstr>
      <vt:lpstr>Best Practices Data modeling in QlikView  </vt:lpstr>
      <vt:lpstr>Objectives</vt:lpstr>
      <vt:lpstr>What do we mean by Data Model?  Traditional definition:</vt:lpstr>
      <vt:lpstr>What do we mean by Data Model?   QlikView definition:</vt:lpstr>
      <vt:lpstr>QlikView data models</vt:lpstr>
      <vt:lpstr>QlikView is not SQL (SQL Schemas)</vt:lpstr>
      <vt:lpstr>QlikView is not SQL (QV Schemas)</vt:lpstr>
      <vt:lpstr>QlikView is not SQL (Aggregation and Granularity)</vt:lpstr>
      <vt:lpstr>QlikView is not SQL (Benefits)</vt:lpstr>
      <vt:lpstr>QlikView is not SQL (Challenges)</vt:lpstr>
      <vt:lpstr>Audience participation!</vt:lpstr>
      <vt:lpstr>Synthetic Keys</vt:lpstr>
      <vt:lpstr>Synthetic Keys</vt:lpstr>
      <vt:lpstr>Synthetic Keys</vt:lpstr>
      <vt:lpstr>Synthetic Keys: Audience Participation!</vt:lpstr>
      <vt:lpstr>Audience Participation!</vt:lpstr>
      <vt:lpstr>Synthetic Keys Solutions - Join</vt:lpstr>
      <vt:lpstr>Slide 19</vt:lpstr>
      <vt:lpstr>Slide 20</vt:lpstr>
      <vt:lpstr>Slide 21</vt:lpstr>
      <vt:lpstr>Slide 22</vt:lpstr>
      <vt:lpstr>Circular references</vt:lpstr>
      <vt:lpstr>Circular References</vt:lpstr>
      <vt:lpstr>Circular References</vt:lpstr>
      <vt:lpstr>Circular Reference Solutions – Audience Participation!</vt:lpstr>
      <vt:lpstr>Circular Reference Solutions - Answer</vt:lpstr>
      <vt:lpstr>Star schema</vt:lpstr>
      <vt:lpstr>The Star Schema Approach</vt:lpstr>
      <vt:lpstr>The Star Schema Approach</vt:lpstr>
      <vt:lpstr>Central Link Table (Event Space)</vt:lpstr>
      <vt:lpstr>When do I use a link table? </vt:lpstr>
      <vt:lpstr>When do I use a link table?</vt:lpstr>
      <vt:lpstr>How do I create a link table?</vt:lpstr>
      <vt:lpstr>How do I create a link table?</vt:lpstr>
      <vt:lpstr>How do I create a link table?</vt:lpstr>
      <vt:lpstr>How do I create a link table?</vt:lpstr>
      <vt:lpstr>How do I create a link table?</vt:lpstr>
      <vt:lpstr>How do I create a link table? - Final Scripts</vt:lpstr>
      <vt:lpstr>How do I create a link table? - Final Scripts</vt:lpstr>
      <vt:lpstr>How do I create a link table? – Finished Result</vt:lpstr>
      <vt:lpstr>Summary</vt:lpstr>
      <vt:lpstr>QlikView DEMO synthetic key / join / link Table / concatenate</vt:lpstr>
      <vt:lpstr>Audience participation experiences in the field</vt:lpstr>
      <vt:lpstr>Performance / Usability</vt:lpstr>
      <vt:lpstr>What do we mean by Data Model? - REVIEW</vt:lpstr>
      <vt:lpstr>Concatenated Models</vt:lpstr>
      <vt:lpstr>Link Table Models</vt:lpstr>
      <vt:lpstr>Link Table Models - Downsides</vt:lpstr>
      <vt:lpstr>General Guidelines</vt:lpstr>
      <vt:lpstr>General Guidelines</vt:lpstr>
      <vt:lpstr>General Guidelines</vt:lpstr>
      <vt:lpstr>General Guidelines</vt:lpstr>
      <vt:lpstr>General Guidelines</vt:lpstr>
      <vt:lpstr>Conclusions…</vt:lpstr>
      <vt:lpstr>A Word about Requirements</vt:lpstr>
      <vt:lpstr>Observations</vt:lpstr>
      <vt:lpstr>Final Thoughts…</vt:lpstr>
      <vt:lpstr>Recommended Resources </vt:lpstr>
      <vt:lpstr>Author</vt:lpstr>
    </vt:vector>
  </TitlesOfParts>
  <Company>QlikTech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Åsa Fröjd</dc:creator>
  <cp:lastModifiedBy>Ashraf.Vadsaria</cp:lastModifiedBy>
  <cp:revision>125</cp:revision>
  <cp:lastPrinted>2007-12-07T11:35:07Z</cp:lastPrinted>
  <dcterms:created xsi:type="dcterms:W3CDTF">2010-03-08T09:03:16Z</dcterms:created>
  <dcterms:modified xsi:type="dcterms:W3CDTF">2012-03-28T10:47:22Z</dcterms:modified>
</cp:coreProperties>
</file>