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Raleway Heavy" charset="1" panose="00000000000000000000"/>
      <p:regular r:id="rId15"/>
    </p:embeddedFont>
    <p:embeddedFont>
      <p:font typeface="Garet" charset="1" panose="00000000000000000000"/>
      <p:regular r:id="rId16"/>
    </p:embeddedFont>
    <p:embeddedFont>
      <p:font typeface="Raleway" charset="1" panose="00000000000000000000"/>
      <p:regular r:id="rId17"/>
    </p:embeddedFont>
    <p:embeddedFont>
      <p:font typeface="Garet Bold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70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1326854" y="1028700"/>
            <a:ext cx="5932446" cy="1908594"/>
          </a:xfrm>
          <a:custGeom>
            <a:avLst/>
            <a:gdLst/>
            <a:ahLst/>
            <a:cxnLst/>
            <a:rect r="r" b="b" t="t" l="l"/>
            <a:pathLst>
              <a:path h="1908594" w="5932446">
                <a:moveTo>
                  <a:pt x="0" y="0"/>
                </a:moveTo>
                <a:lnTo>
                  <a:pt x="5932446" y="0"/>
                </a:lnTo>
                <a:lnTo>
                  <a:pt x="5932446" y="1908594"/>
                </a:lnTo>
                <a:lnTo>
                  <a:pt x="0" y="19085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312014" y="4451565"/>
            <a:ext cx="13663973" cy="2232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818"/>
              </a:lnSpc>
            </a:pPr>
            <a:r>
              <a:rPr lang="en-US" b="true" sz="13601" spc="680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MIJA SALUD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267976" y="6737594"/>
            <a:ext cx="5675166" cy="326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5"/>
              </a:lnSpc>
            </a:pPr>
            <a:r>
              <a:rPr lang="en-US" sz="1989">
                <a:solidFill>
                  <a:srgbClr val="27403B"/>
                </a:solidFill>
                <a:latin typeface="Garet"/>
                <a:ea typeface="Garet"/>
                <a:cs typeface="Garet"/>
                <a:sym typeface="Garet"/>
              </a:rPr>
              <a:t>Ingeniería en Informática</a:t>
            </a:r>
          </a:p>
        </p:txBody>
      </p:sp>
      <p:sp>
        <p:nvSpPr>
          <p:cNvPr name="TextBox 17" id="17"/>
          <p:cNvSpPr txBox="true"/>
          <p:nvPr/>
        </p:nvSpPr>
        <p:spPr>
          <a:xfrm rot="-17737">
            <a:off x="1309056" y="7397250"/>
            <a:ext cx="5216715" cy="1628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2"/>
              </a:lnSpc>
            </a:pPr>
            <a:r>
              <a:rPr lang="en-US" sz="2315" spc="145">
                <a:solidFill>
                  <a:srgbClr val="27403B"/>
                </a:solidFill>
                <a:latin typeface="Garet"/>
                <a:ea typeface="Garet"/>
                <a:cs typeface="Garet"/>
                <a:sym typeface="Garet"/>
              </a:rPr>
              <a:t>Integrantes: Bárbara Poblete, Valentina Rojas, Yasna Vivar.</a:t>
            </a:r>
          </a:p>
          <a:p>
            <a:pPr algn="l">
              <a:lnSpc>
                <a:spcPts val="3242"/>
              </a:lnSpc>
            </a:pPr>
            <a:r>
              <a:rPr lang="en-US" sz="2315" spc="145">
                <a:solidFill>
                  <a:srgbClr val="27403B"/>
                </a:solidFill>
                <a:latin typeface="Garet"/>
                <a:ea typeface="Garet"/>
                <a:cs typeface="Garet"/>
                <a:sym typeface="Garet"/>
              </a:rPr>
              <a:t>Docente: Fernando Herrera</a:t>
            </a:r>
          </a:p>
          <a:p>
            <a:pPr algn="l">
              <a:lnSpc>
                <a:spcPts val="3242"/>
              </a:lnSpc>
              <a:spcBef>
                <a:spcPct val="0"/>
              </a:spcBef>
            </a:pPr>
            <a:r>
              <a:rPr lang="en-US" sz="2315" spc="145">
                <a:solidFill>
                  <a:srgbClr val="27403B"/>
                </a:solidFill>
                <a:latin typeface="Garet"/>
                <a:ea typeface="Garet"/>
                <a:cs typeface="Garet"/>
                <a:sym typeface="Garet"/>
              </a:rPr>
              <a:t>Fecha: 25/10/2025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312014" y="3199506"/>
            <a:ext cx="13663973" cy="1556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99"/>
              </a:lnSpc>
            </a:pPr>
            <a:r>
              <a:rPr lang="en-US" sz="9541" spc="477">
                <a:solidFill>
                  <a:srgbClr val="27403B"/>
                </a:solidFill>
                <a:latin typeface="Raleway"/>
                <a:ea typeface="Raleway"/>
                <a:cs typeface="Raleway"/>
                <a:sym typeface="Raleway"/>
              </a:rPr>
              <a:t>STATUS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814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839075" y="1258774"/>
            <a:ext cx="14609851" cy="1017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56"/>
              </a:lnSpc>
            </a:pPr>
            <a:r>
              <a:rPr lang="en-US" b="true" sz="6891" spc="2219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ÍNDICE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754817" y="3043588"/>
            <a:ext cx="12778367" cy="488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75"/>
              </a:lnSpc>
            </a:pPr>
            <a:r>
              <a:rPr lang="en-US" sz="3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3. Compromisos pasados</a:t>
            </a:r>
          </a:p>
          <a:p>
            <a:pPr algn="ctr">
              <a:lnSpc>
                <a:spcPts val="5575"/>
              </a:lnSpc>
            </a:pPr>
            <a:r>
              <a:rPr lang="en-US" sz="3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4. En proceso</a:t>
            </a:r>
          </a:p>
          <a:p>
            <a:pPr algn="ctr">
              <a:lnSpc>
                <a:spcPts val="5575"/>
              </a:lnSpc>
            </a:pPr>
            <a:r>
              <a:rPr lang="en-US" sz="3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5. Avance del proyecto</a:t>
            </a:r>
          </a:p>
          <a:p>
            <a:pPr algn="ctr">
              <a:lnSpc>
                <a:spcPts val="5575"/>
              </a:lnSpc>
            </a:pPr>
            <a:r>
              <a:rPr lang="en-US" sz="3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6. Logros de la semana</a:t>
            </a:r>
          </a:p>
          <a:p>
            <a:pPr algn="ctr">
              <a:lnSpc>
                <a:spcPts val="5575"/>
              </a:lnSpc>
            </a:pPr>
            <a:r>
              <a:rPr lang="en-US" sz="3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7. Evidencia app</a:t>
            </a:r>
          </a:p>
          <a:p>
            <a:pPr algn="ctr">
              <a:lnSpc>
                <a:spcPts val="5575"/>
              </a:lnSpc>
            </a:pPr>
            <a:r>
              <a:rPr lang="en-US" sz="3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8. Desvíos</a:t>
            </a:r>
          </a:p>
          <a:p>
            <a:pPr algn="ctr">
              <a:lnSpc>
                <a:spcPts val="5575"/>
              </a:lnSpc>
            </a:pPr>
            <a:r>
              <a:rPr lang="en-US" sz="3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9. Compromisos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5680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839075" y="1258774"/>
            <a:ext cx="14609851" cy="2010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56"/>
              </a:lnSpc>
            </a:pPr>
            <a:r>
              <a:rPr lang="en-US" b="true" sz="6891" spc="2219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COMPROMISOS PASADOS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754817" y="3548757"/>
            <a:ext cx="12778367" cy="4886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3" indent="-367026" lvl="1">
              <a:lnSpc>
                <a:spcPts val="5575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Realizar diagramas (arquitectura, diagrama de clases, diagrama de secuencia, diagrama de despliegue, diagrama de componentes, diagrama de paquetes, diagrama de comunicación, vistas 4+1, etc)</a:t>
            </a:r>
          </a:p>
          <a:p>
            <a:pPr algn="l" marL="734053" indent="-367026" lvl="1">
              <a:lnSpc>
                <a:spcPts val="5575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Ajustes de estilos CSS</a:t>
            </a:r>
          </a:p>
          <a:p>
            <a:pPr algn="l" marL="734053" indent="-367026" lvl="1">
              <a:lnSpc>
                <a:spcPts val="5575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Pruebas de botones, login, etc.</a:t>
            </a:r>
          </a:p>
          <a:p>
            <a:pPr algn="l" marL="734053" indent="-367026" lvl="1">
              <a:lnSpc>
                <a:spcPts val="5575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Capturas de pantalla para validación visual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1931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6151019" y="2699997"/>
            <a:ext cx="5985962" cy="5894573"/>
          </a:xfrm>
          <a:custGeom>
            <a:avLst/>
            <a:gdLst/>
            <a:ahLst/>
            <a:cxnLst/>
            <a:rect r="r" b="b" t="t" l="l"/>
            <a:pathLst>
              <a:path h="5894573" w="5985962">
                <a:moveTo>
                  <a:pt x="0" y="0"/>
                </a:moveTo>
                <a:lnTo>
                  <a:pt x="5985962" y="0"/>
                </a:lnTo>
                <a:lnTo>
                  <a:pt x="5985962" y="5894573"/>
                </a:lnTo>
                <a:lnTo>
                  <a:pt x="0" y="58945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839075" y="1258774"/>
            <a:ext cx="14609851" cy="1017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56"/>
              </a:lnSpc>
            </a:pPr>
            <a:r>
              <a:rPr lang="en-US" b="true" sz="6891" spc="2219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EN PROGRESO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814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0315072" y="3502770"/>
            <a:ext cx="6944228" cy="4821040"/>
          </a:xfrm>
          <a:custGeom>
            <a:avLst/>
            <a:gdLst/>
            <a:ahLst/>
            <a:cxnLst/>
            <a:rect r="r" b="b" t="t" l="l"/>
            <a:pathLst>
              <a:path h="4821040" w="6944228">
                <a:moveTo>
                  <a:pt x="0" y="0"/>
                </a:moveTo>
                <a:lnTo>
                  <a:pt x="6944228" y="0"/>
                </a:lnTo>
                <a:lnTo>
                  <a:pt x="6944228" y="4821040"/>
                </a:lnTo>
                <a:lnTo>
                  <a:pt x="0" y="48210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978" t="0" r="-16142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839075" y="1258774"/>
            <a:ext cx="14609851" cy="2010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56"/>
              </a:lnSpc>
            </a:pPr>
            <a:r>
              <a:rPr lang="en-US" b="true" sz="6891" spc="2219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AVANCE DEL PROYECTO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839075" y="3631081"/>
            <a:ext cx="9722229" cy="5409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65"/>
              </a:lnSpc>
            </a:pPr>
            <a:r>
              <a:rPr lang="en-US" sz="3759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Sprint 1:</a:t>
            </a:r>
            <a:r>
              <a:rPr lang="en-US" sz="375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3 semanas (LISTO)</a:t>
            </a:r>
          </a:p>
          <a:p>
            <a:pPr algn="l">
              <a:lnSpc>
                <a:spcPts val="6165"/>
              </a:lnSpc>
            </a:pPr>
            <a:r>
              <a:rPr lang="en-US" sz="3759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Sprint 2:</a:t>
            </a:r>
            <a:r>
              <a:rPr lang="en-US" sz="375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4 semanas (LISTO)</a:t>
            </a:r>
          </a:p>
          <a:p>
            <a:pPr algn="l">
              <a:lnSpc>
                <a:spcPts val="6165"/>
              </a:lnSpc>
            </a:pPr>
            <a:r>
              <a:rPr lang="en-US" sz="3759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Sprint 3:</a:t>
            </a:r>
            <a:r>
              <a:rPr lang="en-US" sz="375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2 semanas (LISTO)</a:t>
            </a:r>
          </a:p>
          <a:p>
            <a:pPr algn="l">
              <a:lnSpc>
                <a:spcPts val="6165"/>
              </a:lnSpc>
            </a:pPr>
            <a:r>
              <a:rPr lang="en-US" sz="3759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Sprint 4: </a:t>
            </a:r>
            <a:r>
              <a:rPr lang="en-US" sz="375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2 semanas (LISTO)</a:t>
            </a:r>
          </a:p>
          <a:p>
            <a:pPr algn="l">
              <a:lnSpc>
                <a:spcPts val="6165"/>
              </a:lnSpc>
            </a:pPr>
            <a:r>
              <a:rPr lang="en-US" sz="3759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Sprint 5: </a:t>
            </a:r>
            <a:r>
              <a:rPr lang="en-US" sz="375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2 semanas (En progreso)</a:t>
            </a:r>
          </a:p>
          <a:p>
            <a:pPr algn="l">
              <a:lnSpc>
                <a:spcPts val="6165"/>
              </a:lnSpc>
            </a:pPr>
            <a:r>
              <a:rPr lang="en-US" sz="3759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Sprint 6:</a:t>
            </a:r>
            <a:r>
              <a:rPr lang="en-US" sz="375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2 semanas (PENDIENTE)</a:t>
            </a:r>
          </a:p>
          <a:p>
            <a:pPr algn="l">
              <a:lnSpc>
                <a:spcPts val="6165"/>
              </a:lnSpc>
            </a:pPr>
            <a:r>
              <a:rPr lang="en-US" sz="3759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Sprint 7:</a:t>
            </a:r>
            <a:r>
              <a:rPr lang="en-US" sz="375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1 semana (PENDIENTE)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814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839075" y="1258774"/>
            <a:ext cx="14609851" cy="2010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56"/>
              </a:lnSpc>
            </a:pPr>
            <a:r>
              <a:rPr lang="en-US" b="true" sz="6891" spc="2219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LOGROS DE LA SEMANA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282886" y="3753547"/>
            <a:ext cx="9722229" cy="3066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1639" indent="-405820" lvl="1">
              <a:lnSpc>
                <a:spcPts val="6165"/>
              </a:lnSpc>
              <a:buFont typeface="Arial"/>
              <a:buChar char="•"/>
            </a:pPr>
            <a:r>
              <a:rPr lang="en-US" sz="375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Cumplir con los diagramas que faltaban.</a:t>
            </a:r>
          </a:p>
          <a:p>
            <a:pPr algn="l" marL="811639" indent="-405820" lvl="1">
              <a:lnSpc>
                <a:spcPts val="6165"/>
              </a:lnSpc>
              <a:buFont typeface="Arial"/>
              <a:buChar char="•"/>
            </a:pPr>
            <a:r>
              <a:rPr lang="en-US" sz="375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Obtener evidencia de la app (capturas de pantalla).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814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3478007" y="1028700"/>
            <a:ext cx="5945550" cy="1841095"/>
          </a:xfrm>
          <a:custGeom>
            <a:avLst/>
            <a:gdLst/>
            <a:ahLst/>
            <a:cxnLst/>
            <a:rect r="r" b="b" t="t" l="l"/>
            <a:pathLst>
              <a:path h="1841095" w="5945550">
                <a:moveTo>
                  <a:pt x="0" y="0"/>
                </a:moveTo>
                <a:lnTo>
                  <a:pt x="5945550" y="0"/>
                </a:lnTo>
                <a:lnTo>
                  <a:pt x="5945550" y="1841095"/>
                </a:lnTo>
                <a:lnTo>
                  <a:pt x="0" y="18410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3604" b="-7483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28700" y="3169721"/>
            <a:ext cx="5111070" cy="5891695"/>
          </a:xfrm>
          <a:custGeom>
            <a:avLst/>
            <a:gdLst/>
            <a:ahLst/>
            <a:cxnLst/>
            <a:rect r="r" b="b" t="t" l="l"/>
            <a:pathLst>
              <a:path h="5891695" w="5111070">
                <a:moveTo>
                  <a:pt x="0" y="0"/>
                </a:moveTo>
                <a:lnTo>
                  <a:pt x="5111070" y="0"/>
                </a:lnTo>
                <a:lnTo>
                  <a:pt x="5111070" y="5891695"/>
                </a:lnTo>
                <a:lnTo>
                  <a:pt x="0" y="58916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015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846735" y="673714"/>
            <a:ext cx="5383186" cy="3196111"/>
          </a:xfrm>
          <a:custGeom>
            <a:avLst/>
            <a:gdLst/>
            <a:ahLst/>
            <a:cxnLst/>
            <a:rect r="r" b="b" t="t" l="l"/>
            <a:pathLst>
              <a:path h="3196111" w="5383186">
                <a:moveTo>
                  <a:pt x="0" y="0"/>
                </a:moveTo>
                <a:lnTo>
                  <a:pt x="5383186" y="0"/>
                </a:lnTo>
                <a:lnTo>
                  <a:pt x="5383186" y="3196110"/>
                </a:lnTo>
                <a:lnTo>
                  <a:pt x="0" y="31961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9358" r="0" b="-9982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817355" y="4159027"/>
            <a:ext cx="5441945" cy="5099273"/>
          </a:xfrm>
          <a:custGeom>
            <a:avLst/>
            <a:gdLst/>
            <a:ahLst/>
            <a:cxnLst/>
            <a:rect r="r" b="b" t="t" l="l"/>
            <a:pathLst>
              <a:path h="5099273" w="5441945">
                <a:moveTo>
                  <a:pt x="0" y="0"/>
                </a:moveTo>
                <a:lnTo>
                  <a:pt x="5441945" y="0"/>
                </a:lnTo>
                <a:lnTo>
                  <a:pt x="5441945" y="5099273"/>
                </a:lnTo>
                <a:lnTo>
                  <a:pt x="0" y="509927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2608" r="0" b="-7204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332168" y="3088152"/>
            <a:ext cx="5399958" cy="6170148"/>
          </a:xfrm>
          <a:custGeom>
            <a:avLst/>
            <a:gdLst/>
            <a:ahLst/>
            <a:cxnLst/>
            <a:rect r="r" b="b" t="t" l="l"/>
            <a:pathLst>
              <a:path h="6170148" w="5399958">
                <a:moveTo>
                  <a:pt x="0" y="0"/>
                </a:moveTo>
                <a:lnTo>
                  <a:pt x="5399958" y="0"/>
                </a:lnTo>
                <a:lnTo>
                  <a:pt x="5399958" y="6170148"/>
                </a:lnTo>
                <a:lnTo>
                  <a:pt x="0" y="61701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3915" r="0" b="-3915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8145" y="425146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839075" y="1258774"/>
            <a:ext cx="14609851" cy="1017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56"/>
              </a:lnSpc>
            </a:pPr>
            <a:r>
              <a:rPr lang="en-US" b="true" sz="6891" spc="2219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DESVÍOS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742595" y="3777445"/>
            <a:ext cx="10802810" cy="2551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1849" indent="-450925" lvl="1">
              <a:lnSpc>
                <a:spcPts val="6850"/>
              </a:lnSpc>
              <a:buFont typeface="Arial"/>
              <a:buChar char="•"/>
            </a:pPr>
            <a:r>
              <a:rPr lang="en-US" sz="417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Esta semana se trabajó exitosamente y no hubieron desvíos, por lo que estamos al día.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3164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839075" y="1258774"/>
            <a:ext cx="14609851" cy="1017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56"/>
              </a:lnSpc>
            </a:pPr>
            <a:r>
              <a:rPr lang="en-US" b="true" sz="6891" spc="2219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COMPROMISOS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639784" y="2661046"/>
            <a:ext cx="11008432" cy="575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8757" indent="-379378" lvl="1">
              <a:lnSpc>
                <a:spcPts val="5763"/>
              </a:lnSpc>
              <a:buAutoNum type="arabicPeriod" startAt="1"/>
            </a:pPr>
            <a:r>
              <a:rPr lang="en-US" sz="351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Pruebas entre app y web con casos simulados</a:t>
            </a:r>
          </a:p>
          <a:p>
            <a:pPr algn="l" marL="758757" indent="-379378" lvl="1">
              <a:lnSpc>
                <a:spcPts val="5763"/>
              </a:lnSpc>
              <a:buAutoNum type="arabicPeriod" startAt="1"/>
            </a:pPr>
            <a:r>
              <a:rPr lang="en-US" sz="351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Evaluación del cumplimiento de requerimientos funcionales</a:t>
            </a:r>
          </a:p>
          <a:p>
            <a:pPr algn="l" marL="758757" indent="-379378" lvl="1">
              <a:lnSpc>
                <a:spcPts val="5763"/>
              </a:lnSpc>
              <a:buAutoNum type="arabicPeriod" startAt="1"/>
            </a:pPr>
            <a:r>
              <a:rPr lang="en-US" sz="351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Redacción del informe de pruebas</a:t>
            </a:r>
          </a:p>
          <a:p>
            <a:pPr algn="l" marL="758757" indent="-379378" lvl="1">
              <a:lnSpc>
                <a:spcPts val="5763"/>
              </a:lnSpc>
              <a:buAutoNum type="arabicPeriod" startAt="1"/>
            </a:pPr>
            <a:r>
              <a:rPr lang="en-US" sz="351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Ajustes en la lógica de triage y conexión entre categorización y mapa</a:t>
            </a:r>
          </a:p>
          <a:p>
            <a:pPr algn="l" marL="758757" indent="-379378" lvl="1">
              <a:lnSpc>
                <a:spcPts val="5763"/>
              </a:lnSpc>
              <a:buAutoNum type="arabicPeriod" startAt="1"/>
            </a:pPr>
            <a:r>
              <a:rPr lang="en-US" sz="351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DAG0BbRXXhM</dc:identifier>
  <dcterms:modified xsi:type="dcterms:W3CDTF">2011-08-01T06:04:30Z</dcterms:modified>
  <cp:revision>1</cp:revision>
  <dc:title>Proyecto</dc:title>
</cp:coreProperties>
</file>