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7" r:id="rId2"/>
    <p:sldId id="258" r:id="rId3"/>
    <p:sldId id="616" r:id="rId4"/>
    <p:sldId id="617" r:id="rId5"/>
    <p:sldId id="628" r:id="rId6"/>
    <p:sldId id="627" r:id="rId7"/>
    <p:sldId id="618" r:id="rId8"/>
    <p:sldId id="635" r:id="rId9"/>
    <p:sldId id="619" r:id="rId10"/>
    <p:sldId id="620" r:id="rId11"/>
    <p:sldId id="621" r:id="rId12"/>
    <p:sldId id="622" r:id="rId13"/>
    <p:sldId id="623" r:id="rId14"/>
    <p:sldId id="629" r:id="rId15"/>
    <p:sldId id="630" r:id="rId16"/>
    <p:sldId id="631" r:id="rId17"/>
    <p:sldId id="632" r:id="rId18"/>
    <p:sldId id="624" r:id="rId19"/>
    <p:sldId id="633" r:id="rId20"/>
    <p:sldId id="634" r:id="rId21"/>
    <p:sldId id="26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99AFF8A-F2BD-4193-A659-A6279B2D07DF}"/>
    <pc:docChg chg="modSld">
      <pc:chgData name="Sharma Computer Academy" userId="08476b32c11f4418" providerId="LiveId" clId="{B99AFF8A-F2BD-4193-A659-A6279B2D07DF}" dt="2023-12-23T05:35:39.124" v="3" actId="20577"/>
      <pc:docMkLst>
        <pc:docMk/>
      </pc:docMkLst>
      <pc:sldChg chg="modSp mod">
        <pc:chgData name="Sharma Computer Academy" userId="08476b32c11f4418" providerId="LiveId" clId="{B99AFF8A-F2BD-4193-A659-A6279B2D07DF}" dt="2023-12-23T05:35:39.124" v="3" actId="20577"/>
        <pc:sldMkLst>
          <pc:docMk/>
          <pc:sldMk cId="0" sldId="257"/>
        </pc:sldMkLst>
        <pc:spChg chg="mod">
          <ac:chgData name="Sharma Computer Academy" userId="08476b32c11f4418" providerId="LiveId" clId="{B99AFF8A-F2BD-4193-A659-A6279B2D07DF}" dt="2023-12-23T05:35:39.124" v="3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  <pc:docChgLst>
    <pc:chgData name="Sharma Computer Academy" userId="08476b32c11f4418" providerId="LiveId" clId="{540A19A4-CEBB-4E77-9962-9D5F6BC67703}"/>
    <pc:docChg chg="custSel addSld modSld">
      <pc:chgData name="Sharma Computer Academy" userId="08476b32c11f4418" providerId="LiveId" clId="{540A19A4-CEBB-4E77-9962-9D5F6BC67703}" dt="2022-02-28T11:29:51.547" v="179" actId="113"/>
      <pc:docMkLst>
        <pc:docMk/>
      </pc:docMkLst>
      <pc:sldChg chg="modSp">
        <pc:chgData name="Sharma Computer Academy" userId="08476b32c11f4418" providerId="LiveId" clId="{540A19A4-CEBB-4E77-9962-9D5F6BC67703}" dt="2022-02-28T11:22:11.875" v="23" actId="113"/>
        <pc:sldMkLst>
          <pc:docMk/>
          <pc:sldMk cId="854704725" sldId="616"/>
        </pc:sldMkLst>
        <pc:spChg chg="mod">
          <ac:chgData name="Sharma Computer Academy" userId="08476b32c11f4418" providerId="LiveId" clId="{540A19A4-CEBB-4E77-9962-9D5F6BC67703}" dt="2022-02-28T11:22:11.875" v="23" actId="113"/>
          <ac:spMkLst>
            <pc:docMk/>
            <pc:sldMk cId="854704725" sldId="616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540A19A4-CEBB-4E77-9962-9D5F6BC67703}" dt="2022-02-28T11:23:58.966" v="50"/>
        <pc:sldMkLst>
          <pc:docMk/>
          <pc:sldMk cId="854704725" sldId="617"/>
        </pc:sldMkLst>
        <pc:spChg chg="mod">
          <ac:chgData name="Sharma Computer Academy" userId="08476b32c11f4418" providerId="LiveId" clId="{540A19A4-CEBB-4E77-9962-9D5F6BC67703}" dt="2022-02-28T11:23:06.388" v="37" actId="113"/>
          <ac:spMkLst>
            <pc:docMk/>
            <pc:sldMk cId="854704725" sldId="617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540A19A4-CEBB-4E77-9962-9D5F6BC67703}" dt="2022-02-28T11:28:17.554" v="156"/>
        <pc:sldMkLst>
          <pc:docMk/>
          <pc:sldMk cId="854704725" sldId="618"/>
        </pc:sldMkLst>
        <pc:spChg chg="mod">
          <ac:chgData name="Sharma Computer Academy" userId="08476b32c11f4418" providerId="LiveId" clId="{540A19A4-CEBB-4E77-9962-9D5F6BC67703}" dt="2022-02-28T11:25:55.795" v="90" actId="113"/>
          <ac:spMkLst>
            <pc:docMk/>
            <pc:sldMk cId="854704725" sldId="618"/>
            <ac:spMk id="7" creationId="{00000000-0000-0000-0000-000000000000}"/>
          </ac:spMkLst>
        </pc:spChg>
      </pc:sldChg>
      <pc:sldChg chg="modSp modAnim">
        <pc:chgData name="Sharma Computer Academy" userId="08476b32c11f4418" providerId="LiveId" clId="{540A19A4-CEBB-4E77-9962-9D5F6BC67703}" dt="2022-02-28T11:29:04.068" v="165"/>
        <pc:sldMkLst>
          <pc:docMk/>
          <pc:sldMk cId="854704725" sldId="619"/>
        </pc:sldMkLst>
        <pc:spChg chg="mod">
          <ac:chgData name="Sharma Computer Academy" userId="08476b32c11f4418" providerId="LiveId" clId="{540A19A4-CEBB-4E77-9962-9D5F6BC67703}" dt="2022-02-28T11:28:57.619" v="164" actId="113"/>
          <ac:spMkLst>
            <pc:docMk/>
            <pc:sldMk cId="854704725" sldId="619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540A19A4-CEBB-4E77-9962-9D5F6BC67703}" dt="2022-02-28T11:29:12.225" v="167" actId="27636"/>
        <pc:sldMkLst>
          <pc:docMk/>
          <pc:sldMk cId="854704725" sldId="621"/>
        </pc:sldMkLst>
        <pc:spChg chg="mod">
          <ac:chgData name="Sharma Computer Academy" userId="08476b32c11f4418" providerId="LiveId" clId="{540A19A4-CEBB-4E77-9962-9D5F6BC67703}" dt="2022-02-28T11:29:12.225" v="167" actId="27636"/>
          <ac:spMkLst>
            <pc:docMk/>
            <pc:sldMk cId="854704725" sldId="621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540A19A4-CEBB-4E77-9962-9D5F6BC67703}" dt="2022-02-28T11:29:51.547" v="179" actId="113"/>
        <pc:sldMkLst>
          <pc:docMk/>
          <pc:sldMk cId="854704725" sldId="622"/>
        </pc:sldMkLst>
        <pc:spChg chg="mod">
          <ac:chgData name="Sharma Computer Academy" userId="08476b32c11f4418" providerId="LiveId" clId="{540A19A4-CEBB-4E77-9962-9D5F6BC67703}" dt="2022-02-28T11:29:51.547" v="179" actId="113"/>
          <ac:spMkLst>
            <pc:docMk/>
            <pc:sldMk cId="854704725" sldId="622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540A19A4-CEBB-4E77-9962-9D5F6BC67703}" dt="2022-02-28T11:24:07.276" v="52"/>
        <pc:sldMkLst>
          <pc:docMk/>
          <pc:sldMk cId="854704725" sldId="627"/>
        </pc:sldMkLst>
        <pc:spChg chg="mod">
          <ac:chgData name="Sharma Computer Academy" userId="08476b32c11f4418" providerId="LiveId" clId="{540A19A4-CEBB-4E77-9962-9D5F6BC67703}" dt="2022-02-28T11:23:43.659" v="49" actId="113"/>
          <ac:spMkLst>
            <pc:docMk/>
            <pc:sldMk cId="854704725" sldId="627"/>
            <ac:spMk id="7" creationId="{00000000-0000-0000-0000-000000000000}"/>
          </ac:spMkLst>
        </pc:spChg>
      </pc:sldChg>
      <pc:sldChg chg="modSp add mod modAnim">
        <pc:chgData name="Sharma Computer Academy" userId="08476b32c11f4418" providerId="LiveId" clId="{540A19A4-CEBB-4E77-9962-9D5F6BC67703}" dt="2022-02-28T11:28:25.771" v="158"/>
        <pc:sldMkLst>
          <pc:docMk/>
          <pc:sldMk cId="3240773937" sldId="635"/>
        </pc:sldMkLst>
        <pc:spChg chg="mod">
          <ac:chgData name="Sharma Computer Academy" userId="08476b32c11f4418" providerId="LiveId" clId="{540A19A4-CEBB-4E77-9962-9D5F6BC67703}" dt="2022-02-28T11:28:03.995" v="153" actId="113"/>
          <ac:spMkLst>
            <pc:docMk/>
            <pc:sldMk cId="3240773937" sldId="635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12/23/2023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err="1"/>
              <a:t>ee</a:t>
            </a:r>
            <a:endParaRPr lang="en-US" sz="4000" dirty="0"/>
          </a:p>
          <a:p>
            <a:r>
              <a:rPr lang="en-US" sz="2800" dirty="0"/>
              <a:t>(ADVANCE JAVA)</a:t>
            </a:r>
          </a:p>
          <a:p>
            <a:r>
              <a:rPr lang="en-US" sz="2800">
                <a:solidFill>
                  <a:srgbClr val="FF0000"/>
                </a:solidFill>
              </a:rPr>
              <a:t>Lecture-13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HOW JAVA SUPPORTS </a:t>
            </a:r>
            <a:br>
              <a:rPr lang="en-US" b="1" dirty="0"/>
            </a:br>
            <a:r>
              <a:rPr lang="en-US" b="1" dirty="0"/>
              <a:t>SESSION TRACKING 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r>
              <a:rPr lang="en-US" dirty="0"/>
              <a:t>Java supports session tracking in </a:t>
            </a:r>
            <a:r>
              <a:rPr lang="en-US" b="1" dirty="0">
                <a:solidFill>
                  <a:srgbClr val="7030A0"/>
                </a:solidFill>
              </a:rPr>
              <a:t>4 ways 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Hidden fields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Query string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Cookies 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Java’s session </a:t>
            </a:r>
            <a:r>
              <a:rPr lang="en-US" b="1" dirty="0" err="1">
                <a:solidFill>
                  <a:srgbClr val="FFC000"/>
                </a:solidFill>
              </a:rPr>
              <a:t>api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HIDDEN FIELDS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Hidden field </a:t>
            </a:r>
            <a:r>
              <a:rPr lang="en-US" dirty="0"/>
              <a:t>is a very commonly used technique for </a:t>
            </a:r>
            <a:r>
              <a:rPr lang="en-US" b="1" dirty="0">
                <a:solidFill>
                  <a:srgbClr val="7030A0"/>
                </a:solidFill>
              </a:rPr>
              <a:t>session tracking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hidden field </a:t>
            </a:r>
            <a:r>
              <a:rPr lang="en-US" dirty="0"/>
              <a:t>is almost as good as a normal text field with the only difference that </a:t>
            </a:r>
            <a:r>
              <a:rPr lang="en-US" i="1" dirty="0">
                <a:solidFill>
                  <a:srgbClr val="C00000"/>
                </a:solidFill>
              </a:rPr>
              <a:t>they are not visible to the user.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Moreover they are just like </a:t>
            </a:r>
            <a:r>
              <a:rPr lang="en-US" i="1" dirty="0">
                <a:solidFill>
                  <a:srgbClr val="C00000"/>
                </a:solidFill>
              </a:rPr>
              <a:t>any other input control </a:t>
            </a:r>
            <a:r>
              <a:rPr lang="en-US" dirty="0"/>
              <a:t>and if they are set inside the </a:t>
            </a:r>
            <a:r>
              <a:rPr lang="en-US" b="1" dirty="0">
                <a:solidFill>
                  <a:srgbClr val="7030A0"/>
                </a:solidFill>
              </a:rPr>
              <a:t>&lt;form&gt; </a:t>
            </a:r>
            <a:r>
              <a:rPr lang="en-US" dirty="0"/>
              <a:t>tag then </a:t>
            </a:r>
            <a:r>
              <a:rPr lang="en-US" i="1" dirty="0">
                <a:solidFill>
                  <a:srgbClr val="C00000"/>
                </a:solidFill>
              </a:rPr>
              <a:t>the browser will resend them back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the server when the form is submitted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HIDDEN FIELDS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 this way </a:t>
            </a:r>
            <a:r>
              <a:rPr lang="en-US" dirty="0"/>
              <a:t>we will be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able to transfer data </a:t>
            </a:r>
            <a:r>
              <a:rPr lang="en-US" dirty="0"/>
              <a:t>from </a:t>
            </a:r>
            <a:r>
              <a:rPr lang="en-US" b="1" dirty="0">
                <a:solidFill>
                  <a:srgbClr val="7030A0"/>
                </a:solidFill>
              </a:rPr>
              <a:t>one page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1"/>
                </a:solidFill>
              </a:rPr>
              <a:t>another</a:t>
            </a:r>
            <a:r>
              <a:rPr lang="en-US" dirty="0"/>
              <a:t> without </a:t>
            </a:r>
            <a:r>
              <a:rPr lang="en-US" b="1" dirty="0">
                <a:solidFill>
                  <a:srgbClr val="00B050"/>
                </a:solidFill>
              </a:rPr>
              <a:t>showing it </a:t>
            </a:r>
            <a:r>
              <a:rPr lang="en-US" dirty="0"/>
              <a:t>to the </a:t>
            </a:r>
            <a:r>
              <a:rPr lang="en-US" b="1" dirty="0">
                <a:solidFill>
                  <a:srgbClr val="002060"/>
                </a:solidFill>
              </a:rPr>
              <a:t>user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SYNTAX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33400" y="2743200"/>
            <a:ext cx="7924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EXERCISE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an application which contains </a:t>
            </a:r>
            <a:r>
              <a:rPr lang="en-US" b="1" dirty="0">
                <a:solidFill>
                  <a:srgbClr val="C00000"/>
                </a:solidFill>
              </a:rPr>
              <a:t>two</a:t>
            </a:r>
            <a:r>
              <a:rPr lang="en-US" dirty="0"/>
              <a:t> </a:t>
            </a:r>
            <a:r>
              <a:rPr lang="en-US" dirty="0" err="1"/>
              <a:t>jsp</a:t>
            </a:r>
            <a:r>
              <a:rPr lang="en-US" dirty="0"/>
              <a:t> pages called </a:t>
            </a:r>
            <a:r>
              <a:rPr lang="en-US" b="1" dirty="0">
                <a:solidFill>
                  <a:srgbClr val="00B050"/>
                </a:solidFill>
              </a:rPr>
              <a:t>home.jsp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welcome.jsp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home.jsp</a:t>
            </a:r>
            <a:r>
              <a:rPr lang="en-US" dirty="0"/>
              <a:t> page should ask the user to input his name and when the submit button is clicked it should call </a:t>
            </a:r>
            <a:r>
              <a:rPr lang="en-US" b="1" dirty="0">
                <a:solidFill>
                  <a:srgbClr val="7030A0"/>
                </a:solidFill>
              </a:rPr>
              <a:t>welcome.jsp</a:t>
            </a:r>
            <a:r>
              <a:rPr lang="en-US" dirty="0"/>
              <a:t> page. </a:t>
            </a:r>
          </a:p>
          <a:p>
            <a:endParaRPr lang="en-US" dirty="0"/>
          </a:p>
          <a:p>
            <a:r>
              <a:rPr lang="en-US" dirty="0"/>
              <a:t>The page </a:t>
            </a:r>
            <a:r>
              <a:rPr lang="en-US" b="1" dirty="0">
                <a:solidFill>
                  <a:srgbClr val="7030A0"/>
                </a:solidFill>
              </a:rPr>
              <a:t>welcome.jsp</a:t>
            </a:r>
            <a:r>
              <a:rPr lang="en-US" dirty="0"/>
              <a:t> should welcome the user by showing his name and should also display the date and time when the user visited </a:t>
            </a:r>
            <a:r>
              <a:rPr lang="en-US" b="1" dirty="0">
                <a:solidFill>
                  <a:srgbClr val="00B050"/>
                </a:solidFill>
              </a:rPr>
              <a:t>home.jsp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home.jsp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hiddenfield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357850"/>
          </a:xfr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home.jsp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hiddenfield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286388"/>
          </a:xfr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welcome.jsp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hiddenfield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357851"/>
          </a:xfr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SOLUTION (</a:t>
            </a:r>
            <a:r>
              <a:rPr lang="en-US" b="1" dirty="0">
                <a:solidFill>
                  <a:srgbClr val="7030A0"/>
                </a:solidFill>
              </a:rPr>
              <a:t>home.jsp</a:t>
            </a:r>
            <a:r>
              <a:rPr lang="en-US" b="1" dirty="0"/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/>
              <a:t>&lt;html&gt;</a:t>
            </a:r>
          </a:p>
          <a:p>
            <a:pPr>
              <a:buNone/>
            </a:pPr>
            <a:r>
              <a:rPr lang="en-IN" b="1" dirty="0"/>
              <a:t>&lt;head&gt;</a:t>
            </a:r>
          </a:p>
          <a:p>
            <a:pPr>
              <a:buNone/>
            </a:pPr>
            <a:r>
              <a:rPr lang="en-IN" b="1" dirty="0"/>
              <a:t>&lt;title&gt;Hidden Field Demo&lt;/title&gt;</a:t>
            </a:r>
          </a:p>
          <a:p>
            <a:pPr>
              <a:buNone/>
            </a:pPr>
            <a:r>
              <a:rPr lang="en-IN" b="1" dirty="0"/>
              <a:t>&lt;/head&gt;</a:t>
            </a:r>
          </a:p>
          <a:p>
            <a:pPr>
              <a:buNone/>
            </a:pPr>
            <a:r>
              <a:rPr lang="en-IN" b="1" dirty="0"/>
              <a:t>&lt;body&gt;</a:t>
            </a:r>
          </a:p>
          <a:p>
            <a:pPr>
              <a:buNone/>
            </a:pPr>
            <a:r>
              <a:rPr lang="en-IN" b="1" dirty="0"/>
              <a:t>&lt;%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java.util.Date</a:t>
            </a:r>
            <a:r>
              <a:rPr lang="en-IN" b="1" dirty="0">
                <a:solidFill>
                  <a:srgbClr val="C00000"/>
                </a:solidFill>
              </a:rPr>
              <a:t> now=new </a:t>
            </a:r>
            <a:r>
              <a:rPr lang="en-IN" b="1" dirty="0" err="1">
                <a:solidFill>
                  <a:srgbClr val="C00000"/>
                </a:solidFill>
              </a:rPr>
              <a:t>java.util.Date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err="1">
                <a:solidFill>
                  <a:srgbClr val="C00000"/>
                </a:solidFill>
              </a:rPr>
              <a:t>java.text.SimpleDateFormat</a:t>
            </a:r>
            <a:r>
              <a:rPr lang="en-IN" b="1" dirty="0">
                <a:solidFill>
                  <a:srgbClr val="C0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sdf</a:t>
            </a:r>
            <a:r>
              <a:rPr lang="en-IN" b="1" dirty="0">
                <a:solidFill>
                  <a:srgbClr val="C00000"/>
                </a:solidFill>
              </a:rPr>
              <a:t>=new </a:t>
            </a:r>
            <a:r>
              <a:rPr lang="en-IN" b="1" dirty="0" err="1">
                <a:solidFill>
                  <a:srgbClr val="C00000"/>
                </a:solidFill>
              </a:rPr>
              <a:t>java.text.SimpleDateFormat</a:t>
            </a:r>
            <a:r>
              <a:rPr lang="en-IN" b="1" dirty="0">
                <a:solidFill>
                  <a:srgbClr val="C00000"/>
                </a:solidFill>
              </a:rPr>
              <a:t>("</a:t>
            </a:r>
            <a:r>
              <a:rPr lang="en-IN" b="1" dirty="0" err="1">
                <a:solidFill>
                  <a:srgbClr val="C00000"/>
                </a:solidFill>
              </a:rPr>
              <a:t>hh:mm:ss</a:t>
            </a:r>
            <a:r>
              <a:rPr lang="en-IN" b="1" dirty="0">
                <a:solidFill>
                  <a:srgbClr val="C00000"/>
                </a:solidFill>
              </a:rPr>
              <a:t>");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String </a:t>
            </a:r>
            <a:r>
              <a:rPr lang="en-IN" b="1" dirty="0" err="1">
                <a:solidFill>
                  <a:srgbClr val="C00000"/>
                </a:solidFill>
              </a:rPr>
              <a:t>str</a:t>
            </a:r>
            <a:r>
              <a:rPr lang="en-IN" b="1" dirty="0">
                <a:solidFill>
                  <a:srgbClr val="C00000"/>
                </a:solidFill>
              </a:rPr>
              <a:t>=</a:t>
            </a:r>
            <a:r>
              <a:rPr lang="en-IN" b="1" dirty="0" err="1">
                <a:solidFill>
                  <a:srgbClr val="C00000"/>
                </a:solidFill>
              </a:rPr>
              <a:t>sdf.format</a:t>
            </a:r>
            <a:r>
              <a:rPr lang="en-IN" b="1" dirty="0">
                <a:solidFill>
                  <a:srgbClr val="C00000"/>
                </a:solidFill>
              </a:rPr>
              <a:t>(now);</a:t>
            </a:r>
          </a:p>
          <a:p>
            <a:pPr>
              <a:buNone/>
            </a:pPr>
            <a:r>
              <a:rPr lang="en-IN" b="1" dirty="0"/>
              <a:t>%&gt;</a:t>
            </a:r>
          </a:p>
          <a:p>
            <a:pPr>
              <a:buNone/>
            </a:pPr>
            <a:r>
              <a:rPr lang="en-IN" b="1" dirty="0"/>
              <a:t>&lt;form action="welcome.jsp" method="post"&gt;</a:t>
            </a:r>
          </a:p>
          <a:p>
            <a:pPr>
              <a:buNone/>
            </a:pPr>
            <a:r>
              <a:rPr lang="en-IN" b="1" dirty="0"/>
              <a:t>Enter your name:&lt;input type="text" name="username"&gt;&lt;</a:t>
            </a:r>
            <a:r>
              <a:rPr lang="en-IN" b="1" dirty="0" err="1"/>
              <a:t>br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&lt;input type="hidden" name="</a:t>
            </a:r>
            <a:r>
              <a:rPr lang="en-IN" b="1" dirty="0" err="1">
                <a:solidFill>
                  <a:srgbClr val="7030A0"/>
                </a:solidFill>
              </a:rPr>
              <a:t>accesstime</a:t>
            </a:r>
            <a:r>
              <a:rPr lang="en-IN" b="1" dirty="0">
                <a:solidFill>
                  <a:srgbClr val="7030A0"/>
                </a:solidFill>
              </a:rPr>
              <a:t>" </a:t>
            </a:r>
          </a:p>
          <a:p>
            <a:pPr>
              <a:buNone/>
            </a:pPr>
            <a:r>
              <a:rPr lang="en-IN" b="1" dirty="0">
                <a:solidFill>
                  <a:srgbClr val="7030A0"/>
                </a:solidFill>
              </a:rPr>
              <a:t>value="</a:t>
            </a:r>
            <a:r>
              <a:rPr lang="en-IN" b="1" dirty="0">
                <a:solidFill>
                  <a:srgbClr val="00B050"/>
                </a:solidFill>
              </a:rPr>
              <a:t>&lt;%= </a:t>
            </a:r>
            <a:r>
              <a:rPr lang="en-IN" b="1" dirty="0" err="1">
                <a:solidFill>
                  <a:srgbClr val="00B050"/>
                </a:solidFill>
              </a:rPr>
              <a:t>str</a:t>
            </a:r>
            <a:r>
              <a:rPr lang="en-IN" b="1" dirty="0">
                <a:solidFill>
                  <a:srgbClr val="00B050"/>
                </a:solidFill>
              </a:rPr>
              <a:t>%&gt;</a:t>
            </a:r>
            <a:r>
              <a:rPr lang="en-IN" b="1" dirty="0">
                <a:solidFill>
                  <a:srgbClr val="7030A0"/>
                </a:solidFill>
              </a:rPr>
              <a:t>" &gt;</a:t>
            </a:r>
          </a:p>
          <a:p>
            <a:pPr>
              <a:buNone/>
            </a:pPr>
            <a:r>
              <a:rPr lang="en-IN" b="1" dirty="0"/>
              <a:t>&lt;</a:t>
            </a:r>
            <a:r>
              <a:rPr lang="en-IN" b="1" dirty="0" err="1"/>
              <a:t>br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/>
              <a:t>&lt;input type="submit" value="submit page"&gt;</a:t>
            </a:r>
          </a:p>
          <a:p>
            <a:pPr>
              <a:buNone/>
            </a:pPr>
            <a:r>
              <a:rPr lang="en-IN" b="1" dirty="0"/>
              <a:t>&lt;/form&gt;</a:t>
            </a:r>
          </a:p>
          <a:p>
            <a:pPr>
              <a:buNone/>
            </a:pPr>
            <a:r>
              <a:rPr lang="en-IN" b="1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sz="3000" b="1" dirty="0"/>
              <a:t>SOLUTION (</a:t>
            </a:r>
            <a:r>
              <a:rPr lang="en-US" sz="3000" b="1" dirty="0">
                <a:solidFill>
                  <a:srgbClr val="7030A0"/>
                </a:solidFill>
              </a:rPr>
              <a:t>welcome.jsp</a:t>
            </a:r>
            <a:r>
              <a:rPr lang="en-US" sz="3000" b="1" dirty="0"/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/>
              <a:t>&lt;html&gt;</a:t>
            </a:r>
          </a:p>
          <a:p>
            <a:pPr>
              <a:buNone/>
            </a:pPr>
            <a:r>
              <a:rPr lang="en-IN" sz="2000" b="1" dirty="0"/>
              <a:t>&lt;head&gt;</a:t>
            </a:r>
          </a:p>
          <a:p>
            <a:pPr>
              <a:buNone/>
            </a:pPr>
            <a:r>
              <a:rPr lang="en-IN" sz="2000" b="1" dirty="0"/>
              <a:t>&lt;title&gt;Welcome Page&lt;/title&gt;</a:t>
            </a:r>
          </a:p>
          <a:p>
            <a:pPr>
              <a:buNone/>
            </a:pPr>
            <a:r>
              <a:rPr lang="en-IN" sz="2000" b="1" dirty="0"/>
              <a:t>&lt;/head&gt;</a:t>
            </a:r>
          </a:p>
          <a:p>
            <a:pPr>
              <a:buNone/>
            </a:pPr>
            <a:r>
              <a:rPr lang="en-IN" sz="2000" b="1" dirty="0"/>
              <a:t>&lt;body&gt;</a:t>
            </a:r>
          </a:p>
          <a:p>
            <a:pPr>
              <a:buNone/>
            </a:pPr>
            <a:r>
              <a:rPr lang="en-IN" sz="2000" b="1" dirty="0"/>
              <a:t>Hello &lt;b&gt;</a:t>
            </a:r>
            <a:r>
              <a:rPr lang="en-IN" sz="2000" b="1" dirty="0">
                <a:solidFill>
                  <a:srgbClr val="C00000"/>
                </a:solidFill>
              </a:rPr>
              <a:t>&lt;%= </a:t>
            </a:r>
            <a:r>
              <a:rPr lang="en-IN" sz="2000" b="1" dirty="0" err="1">
                <a:solidFill>
                  <a:srgbClr val="C00000"/>
                </a:solidFill>
              </a:rPr>
              <a:t>request.getParameter</a:t>
            </a:r>
            <a:r>
              <a:rPr lang="en-IN" sz="2000" b="1" dirty="0">
                <a:solidFill>
                  <a:srgbClr val="C00000"/>
                </a:solidFill>
              </a:rPr>
              <a:t>("username") %&gt;</a:t>
            </a:r>
            <a:r>
              <a:rPr lang="en-IN" sz="2000" b="1" dirty="0"/>
              <a:t>&lt;/b&gt;, </a:t>
            </a:r>
          </a:p>
          <a:p>
            <a:pPr>
              <a:buNone/>
            </a:pPr>
            <a:r>
              <a:rPr lang="en-IN" sz="2000" b="1" dirty="0"/>
              <a:t>welcome !&lt;</a:t>
            </a:r>
            <a:r>
              <a:rPr lang="en-IN" sz="2000" b="1" dirty="0" err="1"/>
              <a:t>br</a:t>
            </a:r>
            <a:r>
              <a:rPr lang="en-IN" sz="2000" b="1" dirty="0"/>
              <a:t>&gt;</a:t>
            </a:r>
          </a:p>
          <a:p>
            <a:pPr>
              <a:buNone/>
            </a:pPr>
            <a:r>
              <a:rPr lang="en-IN" sz="2000" b="1" dirty="0"/>
              <a:t>You visited home page at</a:t>
            </a:r>
          </a:p>
          <a:p>
            <a:pPr>
              <a:buNone/>
            </a:pPr>
            <a:r>
              <a:rPr lang="en-IN" sz="2000" b="1" dirty="0">
                <a:solidFill>
                  <a:srgbClr val="C00000"/>
                </a:solidFill>
              </a:rPr>
              <a:t>&lt;%= </a:t>
            </a:r>
            <a:r>
              <a:rPr lang="en-IN" sz="2000" b="1" dirty="0" err="1">
                <a:solidFill>
                  <a:srgbClr val="C00000"/>
                </a:solidFill>
              </a:rPr>
              <a:t>request.getParameter</a:t>
            </a:r>
            <a:r>
              <a:rPr lang="en-IN" sz="2000" b="1" dirty="0">
                <a:solidFill>
                  <a:srgbClr val="C00000"/>
                </a:solidFill>
              </a:rPr>
              <a:t>("</a:t>
            </a:r>
            <a:r>
              <a:rPr lang="en-IN" sz="2000" b="1" dirty="0" err="1">
                <a:solidFill>
                  <a:srgbClr val="C00000"/>
                </a:solidFill>
              </a:rPr>
              <a:t>accesstime</a:t>
            </a:r>
            <a:r>
              <a:rPr lang="en-IN" sz="2000" b="1" dirty="0">
                <a:solidFill>
                  <a:srgbClr val="C00000"/>
                </a:solidFill>
              </a:rPr>
              <a:t>") %&gt;</a:t>
            </a:r>
          </a:p>
          <a:p>
            <a:pPr>
              <a:buNone/>
            </a:pPr>
            <a:r>
              <a:rPr lang="en-IN" sz="2000" b="1" dirty="0"/>
              <a:t>&lt;/body&gt;</a:t>
            </a:r>
          </a:p>
          <a:p>
            <a:pPr>
              <a:buNone/>
            </a:pPr>
            <a:r>
              <a:rPr lang="en-IN" sz="2000" b="1" dirty="0"/>
              <a:t>&lt;/html&gt; 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Introduction To Session Tracking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Session Tracking Mechanisms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Using Hidden Field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DRAWBACK </a:t>
            </a:r>
            <a:br>
              <a:rPr lang="en-US" b="1" dirty="0"/>
            </a:br>
            <a:r>
              <a:rPr lang="en-US" b="1" dirty="0"/>
              <a:t>OF HIDDEN FIELD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User can easily see all the data (maybe some secret info) by looking at the </a:t>
            </a:r>
            <a:r>
              <a:rPr lang="en-IN" b="1" dirty="0">
                <a:solidFill>
                  <a:srgbClr val="C00000"/>
                </a:solidFill>
              </a:rPr>
              <a:t>HTML Source </a:t>
            </a:r>
            <a:r>
              <a:rPr lang="en-IN" dirty="0"/>
              <a:t>of the page.</a:t>
            </a:r>
          </a:p>
          <a:p>
            <a:endParaRPr lang="en-IN" dirty="0"/>
          </a:p>
          <a:p>
            <a:r>
              <a:rPr lang="en-IN" dirty="0"/>
              <a:t>Makes the page </a:t>
            </a:r>
            <a:r>
              <a:rPr lang="en-IN" b="1" dirty="0">
                <a:solidFill>
                  <a:srgbClr val="7030A0"/>
                </a:solidFill>
              </a:rPr>
              <a:t>very heavy </a:t>
            </a:r>
            <a:r>
              <a:rPr lang="en-IN" dirty="0"/>
              <a:t>to be downloaded in the browser. </a:t>
            </a:r>
          </a:p>
          <a:p>
            <a:endParaRPr lang="en-IN" dirty="0"/>
          </a:p>
          <a:p>
            <a:r>
              <a:rPr lang="en-IN" dirty="0"/>
              <a:t>It only works if every page is </a:t>
            </a:r>
            <a:r>
              <a:rPr lang="en-IN" b="1" dirty="0">
                <a:solidFill>
                  <a:srgbClr val="FFC000"/>
                </a:solidFill>
              </a:rPr>
              <a:t>dynamically generated 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Query String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Cookies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Methods Of Cookies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SESSION TRACKING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Http </a:t>
            </a:r>
            <a:r>
              <a:rPr lang="en-US" dirty="0"/>
              <a:t>is a </a:t>
            </a:r>
            <a:r>
              <a:rPr lang="en-US" b="1" dirty="0">
                <a:solidFill>
                  <a:srgbClr val="C00000"/>
                </a:solidFill>
              </a:rPr>
              <a:t>stateless</a:t>
            </a:r>
            <a:r>
              <a:rPr lang="en-US" dirty="0"/>
              <a:t> protocol 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002060"/>
                </a:solidFill>
              </a:rPr>
              <a:t>means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as soon as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response</a:t>
            </a:r>
            <a:r>
              <a:rPr lang="en-US" dirty="0"/>
              <a:t> is </a:t>
            </a:r>
            <a:r>
              <a:rPr lang="en-US" b="1" dirty="0">
                <a:solidFill>
                  <a:schemeClr val="accent1"/>
                </a:solidFill>
              </a:rPr>
              <a:t>generated</a:t>
            </a:r>
            <a:r>
              <a:rPr lang="en-US" dirty="0"/>
              <a:t> by the </a:t>
            </a:r>
            <a:r>
              <a:rPr lang="en-US" b="1" dirty="0">
                <a:solidFill>
                  <a:srgbClr val="0070C0"/>
                </a:solidFill>
              </a:rPr>
              <a:t>server</a:t>
            </a:r>
            <a:r>
              <a:rPr lang="en-US" dirty="0"/>
              <a:t> , the </a:t>
            </a:r>
            <a:r>
              <a:rPr lang="en-US" b="1" u="sng" dirty="0">
                <a:solidFill>
                  <a:srgbClr val="002060"/>
                </a:solidFill>
              </a:rPr>
              <a:t>connection</a:t>
            </a:r>
            <a:r>
              <a:rPr lang="en-US" dirty="0"/>
              <a:t> gets </a:t>
            </a:r>
            <a:r>
              <a:rPr lang="en-US" b="1" u="sng" dirty="0">
                <a:solidFill>
                  <a:srgbClr val="7030A0"/>
                </a:solidFill>
              </a:rPr>
              <a:t>terminated</a:t>
            </a:r>
            <a:r>
              <a:rPr lang="en-US" dirty="0"/>
              <a:t> and the </a:t>
            </a:r>
            <a:r>
              <a:rPr lang="en-US" b="1" dirty="0">
                <a:solidFill>
                  <a:schemeClr val="accent1"/>
                </a:solidFill>
              </a:rPr>
              <a:t>server forgets everything </a:t>
            </a:r>
            <a:r>
              <a:rPr lang="en-US" dirty="0"/>
              <a:t>regarding the </a:t>
            </a:r>
            <a:r>
              <a:rPr lang="en-US" b="1" dirty="0">
                <a:solidFill>
                  <a:srgbClr val="00B050"/>
                </a:solidFill>
              </a:rPr>
              <a:t>current request </a:t>
            </a:r>
            <a:r>
              <a:rPr lang="en-US" dirty="0"/>
              <a:t>it has </a:t>
            </a:r>
            <a:r>
              <a:rPr lang="en-US" b="1" dirty="0">
                <a:solidFill>
                  <a:srgbClr val="0070C0"/>
                </a:solidFill>
              </a:rPr>
              <a:t>served</a:t>
            </a:r>
            <a:r>
              <a:rPr lang="en-US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Thus if the </a:t>
            </a:r>
            <a:r>
              <a:rPr lang="en-US" b="1" dirty="0">
                <a:solidFill>
                  <a:srgbClr val="C00000"/>
                </a:solidFill>
              </a:rPr>
              <a:t>same user </a:t>
            </a:r>
            <a:r>
              <a:rPr lang="en-US" dirty="0"/>
              <a:t>makes </a:t>
            </a:r>
            <a:r>
              <a:rPr lang="en-US" b="1" dirty="0">
                <a:solidFill>
                  <a:srgbClr val="0070C0"/>
                </a:solidFill>
              </a:rPr>
              <a:t>another request </a:t>
            </a:r>
            <a:r>
              <a:rPr lang="en-US" dirty="0"/>
              <a:t>then the </a:t>
            </a:r>
            <a:r>
              <a:rPr lang="en-US" b="1" dirty="0">
                <a:solidFill>
                  <a:srgbClr val="7030A0"/>
                </a:solidFill>
              </a:rPr>
              <a:t>server</a:t>
            </a:r>
            <a:r>
              <a:rPr lang="en-US" dirty="0"/>
              <a:t> will </a:t>
            </a:r>
            <a:r>
              <a:rPr lang="en-US" b="1" dirty="0">
                <a:solidFill>
                  <a:srgbClr val="002060"/>
                </a:solidFill>
              </a:rPr>
              <a:t>not consider it </a:t>
            </a:r>
            <a:r>
              <a:rPr lang="en-US" dirty="0"/>
              <a:t>to be the </a:t>
            </a:r>
            <a:r>
              <a:rPr lang="en-US" b="1" dirty="0">
                <a:solidFill>
                  <a:schemeClr val="accent1"/>
                </a:solidFill>
              </a:rPr>
              <a:t>second request </a:t>
            </a:r>
            <a:r>
              <a:rPr lang="en-US" dirty="0"/>
              <a:t>by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client</a:t>
            </a:r>
            <a:r>
              <a:rPr lang="en-US" dirty="0"/>
              <a:t> in </a:t>
            </a:r>
            <a:r>
              <a:rPr lang="en-US" b="1" dirty="0">
                <a:solidFill>
                  <a:srgbClr val="7030A0"/>
                </a:solidFill>
              </a:rPr>
              <a:t>continuation </a:t>
            </a:r>
            <a:r>
              <a:rPr lang="en-US" dirty="0"/>
              <a:t>rather the </a:t>
            </a:r>
            <a:r>
              <a:rPr lang="en-US" b="1" dirty="0">
                <a:solidFill>
                  <a:srgbClr val="7030A0"/>
                </a:solidFill>
              </a:rPr>
              <a:t>server</a:t>
            </a:r>
            <a:r>
              <a:rPr lang="en-US" dirty="0"/>
              <a:t> will </a:t>
            </a:r>
            <a:r>
              <a:rPr lang="en-US" b="1" dirty="0">
                <a:solidFill>
                  <a:srgbClr val="0070C0"/>
                </a:solidFill>
              </a:rPr>
              <a:t>again assume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same client </a:t>
            </a:r>
            <a:r>
              <a:rPr lang="en-US" dirty="0"/>
              <a:t>to be a </a:t>
            </a:r>
            <a:r>
              <a:rPr lang="en-US" b="1" dirty="0">
                <a:solidFill>
                  <a:srgbClr val="00B050"/>
                </a:solidFill>
              </a:rPr>
              <a:t>new user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TRACKING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TRACKING</a:t>
            </a:r>
            <a:endParaRPr lang="en-IN" dirty="0"/>
          </a:p>
        </p:txBody>
      </p:sp>
      <p:pic>
        <p:nvPicPr>
          <p:cNvPr id="9" name="Picture 8" descr="htt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 most </a:t>
            </a:r>
            <a:r>
              <a:rPr lang="en-US" dirty="0"/>
              <a:t>of the </a:t>
            </a:r>
            <a:r>
              <a:rPr lang="en-US" b="1" dirty="0">
                <a:solidFill>
                  <a:srgbClr val="7030A0"/>
                </a:solidFill>
              </a:rPr>
              <a:t>cases </a:t>
            </a:r>
            <a:r>
              <a:rPr lang="en-US" dirty="0"/>
              <a:t>this </a:t>
            </a:r>
            <a:r>
              <a:rPr lang="en-US" b="1" dirty="0">
                <a:solidFill>
                  <a:srgbClr val="C00000"/>
                </a:solidFill>
              </a:rPr>
              <a:t>stateless nature </a:t>
            </a:r>
            <a:r>
              <a:rPr lang="en-US" dirty="0"/>
              <a:t>of http will not be a </a:t>
            </a:r>
            <a:r>
              <a:rPr lang="en-US" b="1" dirty="0">
                <a:solidFill>
                  <a:srgbClr val="002060"/>
                </a:solidFill>
              </a:rPr>
              <a:t>problem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But</a:t>
            </a:r>
            <a:r>
              <a:rPr lang="en-US" dirty="0"/>
              <a:t> there are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certain scenario </a:t>
            </a:r>
            <a:r>
              <a:rPr lang="en-US" dirty="0"/>
              <a:t>which </a:t>
            </a:r>
            <a:r>
              <a:rPr lang="en-US" b="1" dirty="0">
                <a:solidFill>
                  <a:schemeClr val="accent1"/>
                </a:solidFill>
              </a:rPr>
              <a:t>require</a:t>
            </a:r>
            <a:r>
              <a:rPr lang="en-US" dirty="0"/>
              <a:t> that the server </a:t>
            </a:r>
            <a:r>
              <a:rPr lang="en-US" b="1" dirty="0">
                <a:solidFill>
                  <a:srgbClr val="002060"/>
                </a:solidFill>
              </a:rPr>
              <a:t>should be able to identify </a:t>
            </a:r>
            <a:r>
              <a:rPr lang="en-US" dirty="0"/>
              <a:t>the client and </a:t>
            </a:r>
            <a:r>
              <a:rPr lang="en-US" b="1" dirty="0">
                <a:solidFill>
                  <a:srgbClr val="00B050"/>
                </a:solidFill>
              </a:rPr>
              <a:t>associate him with previous request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/>
              <a:t>WHAT IS THE PROBLEM </a:t>
            </a:r>
            <a:br>
              <a:rPr lang="en-US" sz="2400" b="1" dirty="0"/>
            </a:br>
            <a:r>
              <a:rPr lang="en-US" sz="2400" b="1" dirty="0"/>
              <a:t>IN BEING STATELESS?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 a </a:t>
            </a:r>
            <a:r>
              <a:rPr lang="en-IN" b="1" dirty="0">
                <a:solidFill>
                  <a:srgbClr val="002060"/>
                </a:solidFill>
              </a:rPr>
              <a:t>shopping cart application </a:t>
            </a:r>
            <a:r>
              <a:rPr lang="en-IN" dirty="0"/>
              <a:t>a client keeps on </a:t>
            </a:r>
            <a:r>
              <a:rPr lang="en-IN" b="1" dirty="0">
                <a:solidFill>
                  <a:srgbClr val="7030A0"/>
                </a:solidFill>
              </a:rPr>
              <a:t>adding items </a:t>
            </a:r>
            <a:r>
              <a:rPr lang="en-IN" dirty="0"/>
              <a:t>into his </a:t>
            </a:r>
            <a:r>
              <a:rPr lang="en-IN" b="1" dirty="0">
                <a:solidFill>
                  <a:srgbClr val="C00000"/>
                </a:solidFill>
              </a:rPr>
              <a:t>cart</a:t>
            </a:r>
            <a:r>
              <a:rPr lang="en-IN" dirty="0"/>
              <a:t> using </a:t>
            </a:r>
            <a:r>
              <a:rPr lang="en-IN" b="1" dirty="0">
                <a:solidFill>
                  <a:srgbClr val="0070C0"/>
                </a:solidFill>
              </a:rPr>
              <a:t>multiple requests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B050"/>
                </a:solidFill>
              </a:rPr>
              <a:t>Whenever</a:t>
            </a:r>
            <a:r>
              <a:rPr lang="en-IN" dirty="0"/>
              <a:t>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request</a:t>
            </a:r>
            <a:r>
              <a:rPr lang="en-IN" dirty="0"/>
              <a:t> is </a:t>
            </a:r>
            <a:r>
              <a:rPr lang="en-IN" b="1" dirty="0">
                <a:solidFill>
                  <a:srgbClr val="7030A0"/>
                </a:solidFill>
              </a:rPr>
              <a:t>made</a:t>
            </a:r>
            <a:r>
              <a:rPr lang="en-IN" dirty="0"/>
              <a:t>, the </a:t>
            </a:r>
            <a:r>
              <a:rPr lang="en-IN" b="1" dirty="0">
                <a:solidFill>
                  <a:schemeClr val="accent1"/>
                </a:solidFill>
              </a:rPr>
              <a:t>server</a:t>
            </a:r>
            <a:r>
              <a:rPr lang="en-IN" dirty="0"/>
              <a:t> should </a:t>
            </a:r>
            <a:r>
              <a:rPr lang="en-IN" b="1" dirty="0">
                <a:solidFill>
                  <a:srgbClr val="002060"/>
                </a:solidFill>
              </a:rPr>
              <a:t>identify </a:t>
            </a:r>
            <a:r>
              <a:rPr lang="en-IN" dirty="0"/>
              <a:t>in </a:t>
            </a:r>
            <a:r>
              <a:rPr lang="en-IN" b="1" dirty="0">
                <a:solidFill>
                  <a:srgbClr val="0070C0"/>
                </a:solidFill>
              </a:rPr>
              <a:t>which client's cart </a:t>
            </a: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item</a:t>
            </a:r>
            <a:r>
              <a:rPr lang="en-IN" dirty="0"/>
              <a:t> is to be </a:t>
            </a:r>
            <a:r>
              <a:rPr lang="en-IN" b="1" dirty="0">
                <a:solidFill>
                  <a:srgbClr val="00B050"/>
                </a:solidFill>
              </a:rPr>
              <a:t>added</a:t>
            </a:r>
            <a:r>
              <a:rPr lang="en-IN" dirty="0"/>
              <a:t>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So in this </a:t>
            </a:r>
            <a:r>
              <a:rPr lang="en-IN" b="1" dirty="0">
                <a:solidFill>
                  <a:srgbClr val="0070C0"/>
                </a:solidFill>
              </a:rPr>
              <a:t>scenario</a:t>
            </a:r>
            <a:r>
              <a:rPr lang="en-IN" dirty="0"/>
              <a:t>, there is a </a:t>
            </a:r>
            <a:r>
              <a:rPr lang="en-IN" b="1" dirty="0">
                <a:solidFill>
                  <a:schemeClr val="accent1"/>
                </a:solidFill>
              </a:rPr>
              <a:t>certain need </a:t>
            </a:r>
            <a:r>
              <a:rPr lang="en-IN" dirty="0"/>
              <a:t>for </a:t>
            </a:r>
            <a:r>
              <a:rPr lang="en-IN" b="1" dirty="0">
                <a:solidFill>
                  <a:srgbClr val="002060"/>
                </a:solidFill>
              </a:rPr>
              <a:t>session tracking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/>
              <a:t>EXAMPLES WHERE </a:t>
            </a:r>
            <a:br>
              <a:rPr lang="en-US" sz="2400" b="1" dirty="0"/>
            </a:br>
            <a:r>
              <a:rPr lang="en-US" sz="2400" b="1" dirty="0"/>
              <a:t>SESSION TRACKING IS NEEDED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If a </a:t>
            </a:r>
            <a:r>
              <a:rPr lang="en-IN" b="1" dirty="0">
                <a:solidFill>
                  <a:srgbClr val="7030A0"/>
                </a:solidFill>
              </a:rPr>
              <a:t>user </a:t>
            </a:r>
            <a:r>
              <a:rPr lang="en-IN" dirty="0"/>
              <a:t>has </a:t>
            </a:r>
            <a:r>
              <a:rPr lang="en-IN" b="1" dirty="0">
                <a:solidFill>
                  <a:schemeClr val="accent1"/>
                </a:solidFill>
              </a:rPr>
              <a:t>logged into </a:t>
            </a:r>
            <a:r>
              <a:rPr lang="en-IN" dirty="0"/>
              <a:t>his </a:t>
            </a:r>
            <a:r>
              <a:rPr lang="en-IN" b="1" dirty="0">
                <a:solidFill>
                  <a:srgbClr val="002060"/>
                </a:solidFill>
              </a:rPr>
              <a:t>Bank Account </a:t>
            </a:r>
            <a:r>
              <a:rPr lang="en-IN" dirty="0"/>
              <a:t>and after </a:t>
            </a:r>
            <a:r>
              <a:rPr lang="en-IN" b="1" dirty="0">
                <a:solidFill>
                  <a:srgbClr val="00B050"/>
                </a:solidFill>
              </a:rPr>
              <a:t>successful login </a:t>
            </a:r>
            <a:r>
              <a:rPr lang="en-IN" dirty="0"/>
              <a:t>if he wishes to go to the </a:t>
            </a:r>
            <a:r>
              <a:rPr lang="en-IN" b="1" dirty="0">
                <a:solidFill>
                  <a:srgbClr val="C00000"/>
                </a:solidFill>
              </a:rPr>
              <a:t>Funds Transfer page </a:t>
            </a:r>
            <a:r>
              <a:rPr lang="en-IN" dirty="0"/>
              <a:t>then he would be </a:t>
            </a:r>
            <a:r>
              <a:rPr lang="en-IN" b="1" dirty="0">
                <a:solidFill>
                  <a:srgbClr val="002060"/>
                </a:solidFill>
              </a:rPr>
              <a:t>required to login again.</a:t>
            </a:r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This is because </a:t>
            </a:r>
            <a:r>
              <a:rPr lang="en-IN" dirty="0"/>
              <a:t>the </a:t>
            </a:r>
            <a:r>
              <a:rPr lang="en-IN" b="1" u="sng" dirty="0">
                <a:solidFill>
                  <a:srgbClr val="7030A0"/>
                </a:solidFill>
              </a:rPr>
              <a:t>Funds Transfer </a:t>
            </a:r>
            <a:r>
              <a:rPr lang="en-IN" dirty="0"/>
              <a:t>would be a </a:t>
            </a:r>
            <a:r>
              <a:rPr lang="en-IN" b="1" u="sng" dirty="0">
                <a:solidFill>
                  <a:schemeClr val="accent1"/>
                </a:solidFill>
              </a:rPr>
              <a:t>login-protected page </a:t>
            </a:r>
            <a:r>
              <a:rPr lang="en-IN" dirty="0"/>
              <a:t>and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Web Server </a:t>
            </a:r>
            <a:r>
              <a:rPr lang="en-IN" dirty="0"/>
              <a:t>doesn't have any </a:t>
            </a:r>
            <a:r>
              <a:rPr lang="en-IN" b="1" dirty="0">
                <a:solidFill>
                  <a:srgbClr val="002060"/>
                </a:solidFill>
              </a:rPr>
              <a:t>built-in support </a:t>
            </a:r>
            <a:r>
              <a:rPr lang="en-IN" dirty="0"/>
              <a:t>for </a:t>
            </a:r>
            <a:r>
              <a:rPr lang="en-IN" b="1" dirty="0">
                <a:solidFill>
                  <a:srgbClr val="7030A0"/>
                </a:solidFill>
              </a:rPr>
              <a:t>recognizing</a:t>
            </a:r>
            <a:r>
              <a:rPr lang="en-IN" dirty="0"/>
              <a:t> if the </a:t>
            </a:r>
            <a:r>
              <a:rPr lang="en-IN" b="1" dirty="0">
                <a:solidFill>
                  <a:srgbClr val="00B050"/>
                </a:solidFill>
              </a:rPr>
              <a:t>client requesting this page </a:t>
            </a:r>
            <a:r>
              <a:rPr lang="en-IN" dirty="0"/>
              <a:t>is the one who is </a:t>
            </a:r>
            <a:r>
              <a:rPr lang="en-IN" b="1" dirty="0">
                <a:solidFill>
                  <a:srgbClr val="0070C0"/>
                </a:solidFill>
              </a:rPr>
              <a:t>already logged in </a:t>
            </a:r>
            <a:r>
              <a:rPr lang="en-IN" dirty="0"/>
              <a:t>or if it's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coming from </a:t>
            </a:r>
            <a:r>
              <a:rPr lang="en-IN" dirty="0"/>
              <a:t>a </a:t>
            </a:r>
            <a:r>
              <a:rPr lang="en-IN" b="1" dirty="0">
                <a:solidFill>
                  <a:srgbClr val="002060"/>
                </a:solidFill>
              </a:rPr>
              <a:t>new client</a:t>
            </a:r>
            <a:r>
              <a:rPr lang="en-IN" dirty="0"/>
              <a:t>.</a:t>
            </a:r>
            <a:endParaRPr lang="en-US" dirty="0"/>
          </a:p>
        </p:txBody>
      </p:sp>
      <p:sp>
        <p:nvSpPr>
          <p:cNvPr id="9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400" b="1" dirty="0"/>
              <a:t>EXAMPLES WHERE </a:t>
            </a:r>
            <a:br>
              <a:rPr lang="en-US" sz="2400" b="1" dirty="0"/>
            </a:br>
            <a:r>
              <a:rPr lang="en-US" sz="2400" b="1" dirty="0"/>
              <a:t>SESSION TRACKING IS NEEDED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40773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SO , WHAT IS A SESSION?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>
                <a:solidFill>
                  <a:srgbClr val="C00000"/>
                </a:solidFill>
              </a:rPr>
              <a:t>session</a:t>
            </a:r>
            <a:r>
              <a:rPr lang="en-US" dirty="0"/>
              <a:t> means the </a:t>
            </a:r>
            <a:r>
              <a:rPr lang="en-US" b="1" dirty="0">
                <a:solidFill>
                  <a:srgbClr val="00B050"/>
                </a:solidFill>
              </a:rPr>
              <a:t>time period </a:t>
            </a:r>
            <a:r>
              <a:rPr lang="en-US" dirty="0"/>
              <a:t>the user has </a:t>
            </a:r>
            <a:r>
              <a:rPr lang="en-US" b="1" dirty="0">
                <a:solidFill>
                  <a:srgbClr val="7030A0"/>
                </a:solidFill>
              </a:rPr>
              <a:t>spent</a:t>
            </a:r>
            <a:r>
              <a:rPr lang="en-US" dirty="0"/>
              <a:t> while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navigating a website </a:t>
            </a:r>
            <a:r>
              <a:rPr lang="en-US" dirty="0"/>
              <a:t>and if the site keeps track of all his activities then it is called </a:t>
            </a:r>
            <a:r>
              <a:rPr lang="en-US" b="1" dirty="0">
                <a:solidFill>
                  <a:srgbClr val="7030A0"/>
                </a:solidFill>
              </a:rPr>
              <a:t>session tracking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Thus in short </a:t>
            </a:r>
            <a:r>
              <a:rPr lang="en-US" dirty="0"/>
              <a:t>we can say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session tracking means creating a log of user activities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4829</TotalTime>
  <Words>832</Words>
  <Application>Microsoft Office PowerPoint</Application>
  <PresentationFormat>On-screen Show (4:3)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SESSION TRACKING</vt:lpstr>
      <vt:lpstr>SESSION TRACKING</vt:lpstr>
      <vt:lpstr>SESSION TRACKING</vt:lpstr>
      <vt:lpstr>WHAT IS THE PROBLEM  IN BEING STATELESS?</vt:lpstr>
      <vt:lpstr>EXAMPLES WHERE  SESSION TRACKING IS NEEDED</vt:lpstr>
      <vt:lpstr>EXAMPLES WHERE  SESSION TRACKING IS NEEDED</vt:lpstr>
      <vt:lpstr>SO , WHAT IS A SESSION?</vt:lpstr>
      <vt:lpstr>HOW JAVA SUPPORTS  SESSION TRACKING ?</vt:lpstr>
      <vt:lpstr>HIDDEN FIELDS</vt:lpstr>
      <vt:lpstr>HIDDEN FIELDS</vt:lpstr>
      <vt:lpstr>SYNTAX</vt:lpstr>
      <vt:lpstr>EXERCISE</vt:lpstr>
      <vt:lpstr>home.jsp</vt:lpstr>
      <vt:lpstr>home.jsp</vt:lpstr>
      <vt:lpstr>welcome.jsp</vt:lpstr>
      <vt:lpstr>SOLUTION (home.jsp)</vt:lpstr>
      <vt:lpstr>SOLUTION (welcome.jsp)</vt:lpstr>
      <vt:lpstr>DRAWBACK  OF HIDDEN FIELD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416</cp:revision>
  <dcterms:created xsi:type="dcterms:W3CDTF">2016-02-04T12:02:26Z</dcterms:created>
  <dcterms:modified xsi:type="dcterms:W3CDTF">2023-12-23T05:35:42Z</dcterms:modified>
</cp:coreProperties>
</file>