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9"/>
  </p:notesMasterIdLst>
  <p:sldIdLst>
    <p:sldId id="376" r:id="rId2"/>
    <p:sldId id="377" r:id="rId3"/>
    <p:sldId id="272" r:id="rId4"/>
    <p:sldId id="288" r:id="rId5"/>
    <p:sldId id="297" r:id="rId6"/>
    <p:sldId id="294" r:id="rId7"/>
    <p:sldId id="345" r:id="rId8"/>
    <p:sldId id="371" r:id="rId9"/>
    <p:sldId id="372" r:id="rId10"/>
    <p:sldId id="347" r:id="rId11"/>
    <p:sldId id="361" r:id="rId12"/>
    <p:sldId id="360" r:id="rId13"/>
    <p:sldId id="367" r:id="rId14"/>
    <p:sldId id="373" r:id="rId15"/>
    <p:sldId id="374" r:id="rId16"/>
    <p:sldId id="375" r:id="rId17"/>
    <p:sldId id="26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49" autoAdjust="0"/>
    <p:restoredTop sz="93768" autoAdjust="0"/>
  </p:normalViewPr>
  <p:slideViewPr>
    <p:cSldViewPr>
      <p:cViewPr varScale="1">
        <p:scale>
          <a:sx n="80" d="100"/>
          <a:sy n="80" d="100"/>
        </p:scale>
        <p:origin x="1642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2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490F745A-B542-47A9-B1BE-0AF1162A0FB1}"/>
    <pc:docChg chg="custSel modSld">
      <pc:chgData name="Sharma Computer Academy" userId="08476b32c11f4418" providerId="LiveId" clId="{490F745A-B542-47A9-B1BE-0AF1162A0FB1}" dt="2022-11-01T07:56:13.186" v="88" actId="14100"/>
      <pc:docMkLst>
        <pc:docMk/>
      </pc:docMkLst>
      <pc:sldChg chg="modSp mod">
        <pc:chgData name="Sharma Computer Academy" userId="08476b32c11f4418" providerId="LiveId" clId="{490F745A-B542-47A9-B1BE-0AF1162A0FB1}" dt="2022-11-01T07:56:13.186" v="88" actId="14100"/>
        <pc:sldMkLst>
          <pc:docMk/>
          <pc:sldMk cId="0" sldId="373"/>
        </pc:sldMkLst>
        <pc:spChg chg="mod">
          <ac:chgData name="Sharma Computer Academy" userId="08476b32c11f4418" providerId="LiveId" clId="{490F745A-B542-47A9-B1BE-0AF1162A0FB1}" dt="2022-11-01T07:56:13.186" v="88" actId="14100"/>
          <ac:spMkLst>
            <pc:docMk/>
            <pc:sldMk cId="0" sldId="373"/>
            <ac:spMk id="3" creationId="{00000000-0000-0000-0000-000000000000}"/>
          </ac:spMkLst>
        </pc:spChg>
      </pc:sldChg>
    </pc:docChg>
  </pc:docChgLst>
  <pc:docChgLst>
    <pc:chgData name="Sharma Computer Academy" userId="08476b32c11f4418" providerId="LiveId" clId="{E29F5A33-27BC-4FC7-8ACC-D7B5671736FF}"/>
    <pc:docChg chg="undo custSel modSld sldOrd">
      <pc:chgData name="Sharma Computer Academy" userId="08476b32c11f4418" providerId="LiveId" clId="{E29F5A33-27BC-4FC7-8ACC-D7B5671736FF}" dt="2023-12-27T12:31:27.973" v="8" actId="6549"/>
      <pc:docMkLst>
        <pc:docMk/>
      </pc:docMkLst>
      <pc:sldChg chg="ord">
        <pc:chgData name="Sharma Computer Academy" userId="08476b32c11f4418" providerId="LiveId" clId="{E29F5A33-27BC-4FC7-8ACC-D7B5671736FF}" dt="2023-12-27T12:30:51.194" v="3" actId="20578"/>
        <pc:sldMkLst>
          <pc:docMk/>
          <pc:sldMk cId="3369225394" sldId="272"/>
        </pc:sldMkLst>
      </pc:sldChg>
      <pc:sldChg chg="ord">
        <pc:chgData name="Sharma Computer Academy" userId="08476b32c11f4418" providerId="LiveId" clId="{E29F5A33-27BC-4FC7-8ACC-D7B5671736FF}" dt="2023-12-27T12:30:51.194" v="3" actId="20578"/>
        <pc:sldMkLst>
          <pc:docMk/>
          <pc:sldMk cId="3459298349" sldId="288"/>
        </pc:sldMkLst>
      </pc:sldChg>
      <pc:sldChg chg="modSp ord">
        <pc:chgData name="Sharma Computer Academy" userId="08476b32c11f4418" providerId="LiveId" clId="{E29F5A33-27BC-4FC7-8ACC-D7B5671736FF}" dt="2023-12-27T12:31:04.939" v="7" actId="20577"/>
        <pc:sldMkLst>
          <pc:docMk/>
          <pc:sldMk cId="190319804" sldId="294"/>
        </pc:sldMkLst>
        <pc:spChg chg="mod">
          <ac:chgData name="Sharma Computer Academy" userId="08476b32c11f4418" providerId="LiveId" clId="{E29F5A33-27BC-4FC7-8ACC-D7B5671736FF}" dt="2023-12-27T12:31:04.939" v="7" actId="20577"/>
          <ac:spMkLst>
            <pc:docMk/>
            <pc:sldMk cId="190319804" sldId="294"/>
            <ac:spMk id="12" creationId="{00000000-0000-0000-0000-000000000000}"/>
          </ac:spMkLst>
        </pc:spChg>
      </pc:sldChg>
      <pc:sldChg chg="modSp ord">
        <pc:chgData name="Sharma Computer Academy" userId="08476b32c11f4418" providerId="LiveId" clId="{E29F5A33-27BC-4FC7-8ACC-D7B5671736FF}" dt="2023-12-27T12:31:00.290" v="6" actId="20577"/>
        <pc:sldMkLst>
          <pc:docMk/>
          <pc:sldMk cId="2916976491" sldId="297"/>
        </pc:sldMkLst>
        <pc:spChg chg="mod">
          <ac:chgData name="Sharma Computer Academy" userId="08476b32c11f4418" providerId="LiveId" clId="{E29F5A33-27BC-4FC7-8ACC-D7B5671736FF}" dt="2023-12-27T12:31:00.290" v="6" actId="20577"/>
          <ac:spMkLst>
            <pc:docMk/>
            <pc:sldMk cId="2916976491" sldId="297"/>
            <ac:spMk id="12" creationId="{00000000-0000-0000-0000-000000000000}"/>
          </ac:spMkLst>
        </pc:spChg>
      </pc:sldChg>
      <pc:sldChg chg="modSp mod">
        <pc:chgData name="Sharma Computer Academy" userId="08476b32c11f4418" providerId="LiveId" clId="{E29F5A33-27BC-4FC7-8ACC-D7B5671736FF}" dt="2023-12-27T12:31:27.973" v="8" actId="6549"/>
        <pc:sldMkLst>
          <pc:docMk/>
          <pc:sldMk cId="0" sldId="345"/>
        </pc:sldMkLst>
        <pc:spChg chg="mod">
          <ac:chgData name="Sharma Computer Academy" userId="08476b32c11f4418" providerId="LiveId" clId="{E29F5A33-27BC-4FC7-8ACC-D7B5671736FF}" dt="2023-12-27T12:31:27.973" v="8" actId="6549"/>
          <ac:spMkLst>
            <pc:docMk/>
            <pc:sldMk cId="0" sldId="345"/>
            <ac:spMk id="7" creationId="{00000000-0000-0000-0000-000000000000}"/>
          </ac:spMkLst>
        </pc:spChg>
      </pc:sldChg>
      <pc:sldChg chg="modSp mod">
        <pc:chgData name="Sharma Computer Academy" userId="08476b32c11f4418" providerId="LiveId" clId="{E29F5A33-27BC-4FC7-8ACC-D7B5671736FF}" dt="2023-12-23T05:33:18.880" v="0" actId="20577"/>
        <pc:sldMkLst>
          <pc:docMk/>
          <pc:sldMk cId="0" sldId="376"/>
        </pc:sldMkLst>
        <pc:spChg chg="mod">
          <ac:chgData name="Sharma Computer Academy" userId="08476b32c11f4418" providerId="LiveId" clId="{E29F5A33-27BC-4FC7-8ACC-D7B5671736FF}" dt="2023-12-23T05:33:18.880" v="0" actId="20577"/>
          <ac:spMkLst>
            <pc:docMk/>
            <pc:sldMk cId="0" sldId="376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304E4-5951-403E-8451-3392AF94EBB4}" type="datetimeFigureOut">
              <a:rPr lang="en-IN" smtClean="0"/>
              <a:pPr/>
              <a:t>27-12-2023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F8C1E-A60C-4BEF-97FF-7BB357B6CB8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22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22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22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22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12/27/2023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12/27/2023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12/27/2023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12/27/2023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12/27/2023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12/27/2023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12/27/2023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12/27/2023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mailto:scalive4u@gmail.com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71600" y="3044552"/>
            <a:ext cx="6400800" cy="1752600"/>
          </a:xfrm>
        </p:spPr>
        <p:txBody>
          <a:bodyPr>
            <a:normAutofit fontScale="85000" lnSpcReduction="20000"/>
          </a:bodyPr>
          <a:lstStyle/>
          <a:p>
            <a:r>
              <a:rPr lang="en-US" sz="4000" dirty="0">
                <a:solidFill>
                  <a:srgbClr val="002060"/>
                </a:solidFill>
                <a:latin typeface="Corbel" pitchFamily="34" charset="0"/>
              </a:rPr>
              <a:t>FULL STACK WEB DEVELOPMENT WITH JAVA</a:t>
            </a:r>
          </a:p>
          <a:p>
            <a:r>
              <a:rPr lang="en-US" sz="2800">
                <a:solidFill>
                  <a:srgbClr val="FF0000"/>
                </a:solidFill>
                <a:latin typeface="Corbel" pitchFamily="34" charset="0"/>
              </a:rPr>
              <a:t>Lecture-2</a:t>
            </a:r>
            <a:endParaRPr lang="en-US" sz="2800" dirty="0">
              <a:solidFill>
                <a:srgbClr val="FF0000"/>
              </a:solidFill>
              <a:latin typeface="Corbel" pitchFamily="34" charset="0"/>
            </a:endParaRPr>
          </a:p>
          <a:p>
            <a:r>
              <a:rPr lang="en-US" sz="2800" dirty="0">
                <a:solidFill>
                  <a:srgbClr val="00B050"/>
                </a:solidFill>
                <a:latin typeface="Corbel" pitchFamily="34" charset="0"/>
              </a:rPr>
              <a:t>(</a:t>
            </a:r>
            <a:r>
              <a:rPr lang="en-US" sz="2800" dirty="0" err="1">
                <a:solidFill>
                  <a:srgbClr val="00B050"/>
                </a:solidFill>
                <a:latin typeface="Corbel" pitchFamily="34" charset="0"/>
              </a:rPr>
              <a:t>Servlet</a:t>
            </a:r>
            <a:r>
              <a:rPr lang="en-US" sz="2800" dirty="0">
                <a:solidFill>
                  <a:srgbClr val="00B050"/>
                </a:solidFill>
                <a:latin typeface="Corbel" pitchFamily="34" charset="0"/>
              </a:rPr>
              <a:t>)</a:t>
            </a:r>
            <a:endParaRPr lang="en-IN" sz="2800" dirty="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0" y="260648"/>
            <a:ext cx="1872208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1447995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Corbel" pitchFamily="34" charset="0"/>
              </a:rPr>
              <a:t>PICTORIAL </a:t>
            </a:r>
            <a:br>
              <a:rPr lang="en-US" sz="2800" b="1" dirty="0">
                <a:latin typeface="Corbel" pitchFamily="34" charset="0"/>
              </a:rPr>
            </a:br>
            <a:r>
              <a:rPr lang="en-US" sz="2800" b="1" dirty="0">
                <a:latin typeface="Corbel" pitchFamily="34" charset="0"/>
              </a:rPr>
              <a:t>REPRESENTATION</a:t>
            </a:r>
            <a:endParaRPr lang="en-IN" sz="2800" b="1" dirty="0">
              <a:latin typeface="Corbel" pitchFamily="34" charset="0"/>
            </a:endParaRPr>
          </a:p>
        </p:txBody>
      </p:sp>
      <p:pic>
        <p:nvPicPr>
          <p:cNvPr id="6" name="Content Placeholder 5" descr="Picture-5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01625" y="1532121"/>
            <a:ext cx="8504238" cy="4562108"/>
          </a:xfr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SERVLET  CONTAINER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 err="1">
                <a:solidFill>
                  <a:srgbClr val="7030A0"/>
                </a:solidFill>
                <a:latin typeface="Corbel" pitchFamily="34" charset="0"/>
              </a:rPr>
              <a:t>Servlets</a:t>
            </a:r>
            <a:r>
              <a:rPr lang="en-US" sz="2400" dirty="0">
                <a:latin typeface="Corbel" pitchFamily="34" charset="0"/>
              </a:rPr>
              <a:t> don’t have a </a:t>
            </a:r>
            <a:r>
              <a:rPr lang="en-US" sz="2400" b="1" dirty="0">
                <a:latin typeface="Corbel" pitchFamily="34" charset="0"/>
              </a:rPr>
              <a:t>main() </a:t>
            </a:r>
            <a:r>
              <a:rPr lang="en-US" sz="2400" dirty="0">
                <a:latin typeface="Corbel" pitchFamily="34" charset="0"/>
              </a:rPr>
              <a:t>method like a regular java program and they are totally under the control of another  special java code called as “</a:t>
            </a:r>
            <a:r>
              <a:rPr lang="en-US" sz="2400" b="1" dirty="0" err="1">
                <a:solidFill>
                  <a:srgbClr val="0070C0"/>
                </a:solidFill>
                <a:latin typeface="Corbel" pitchFamily="34" charset="0"/>
              </a:rPr>
              <a:t>Servlet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 Container</a:t>
            </a:r>
            <a:r>
              <a:rPr lang="en-US" sz="2400" dirty="0">
                <a:latin typeface="Corbel" pitchFamily="34" charset="0"/>
              </a:rPr>
              <a:t>”.</a:t>
            </a: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dirty="0">
                <a:latin typeface="Corbel" pitchFamily="34" charset="0"/>
              </a:rPr>
              <a:t>When the web server like ( apache, </a:t>
            </a:r>
            <a:r>
              <a:rPr lang="en-US" sz="2400" dirty="0" err="1">
                <a:latin typeface="Corbel" pitchFamily="34" charset="0"/>
              </a:rPr>
              <a:t>iis</a:t>
            </a:r>
            <a:r>
              <a:rPr lang="en-US" sz="2400" dirty="0">
                <a:latin typeface="Corbel" pitchFamily="34" charset="0"/>
              </a:rPr>
              <a:t>) gets request for </a:t>
            </a:r>
            <a:r>
              <a:rPr lang="en-US" sz="2400" dirty="0" err="1">
                <a:latin typeface="Corbel" pitchFamily="34" charset="0"/>
              </a:rPr>
              <a:t>servlets</a:t>
            </a:r>
            <a:r>
              <a:rPr lang="en-US" sz="2400" dirty="0">
                <a:latin typeface="Corbel" pitchFamily="34" charset="0"/>
              </a:rPr>
              <a:t> it doesn’t directly handover it to </a:t>
            </a:r>
            <a:r>
              <a:rPr lang="en-US" sz="2400" dirty="0" err="1">
                <a:latin typeface="Corbel" pitchFamily="34" charset="0"/>
              </a:rPr>
              <a:t>Servlet</a:t>
            </a:r>
            <a:r>
              <a:rPr lang="en-US" sz="2400" dirty="0">
                <a:latin typeface="Corbel" pitchFamily="34" charset="0"/>
              </a:rPr>
              <a:t>, rather  this request is transferred to the </a:t>
            </a:r>
            <a:r>
              <a:rPr lang="en-US" sz="2400" dirty="0" err="1">
                <a:latin typeface="Corbel" pitchFamily="34" charset="0"/>
              </a:rPr>
              <a:t>Servlet</a:t>
            </a:r>
            <a:r>
              <a:rPr lang="en-US" sz="2400" dirty="0">
                <a:latin typeface="Corbel" pitchFamily="34" charset="0"/>
              </a:rPr>
              <a:t> Container first. </a:t>
            </a:r>
            <a:endParaRPr lang="en-IN" sz="2400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SERVLET  CONTAINER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orbel" pitchFamily="34" charset="0"/>
              </a:rPr>
              <a:t>It is the “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Server Container</a:t>
            </a:r>
            <a:r>
              <a:rPr lang="en-US" sz="2400" dirty="0">
                <a:latin typeface="Corbel" pitchFamily="34" charset="0"/>
              </a:rPr>
              <a:t>” which gives request to the </a:t>
            </a:r>
            <a:r>
              <a:rPr lang="en-US" sz="2400" dirty="0" err="1">
                <a:latin typeface="Corbel" pitchFamily="34" charset="0"/>
              </a:rPr>
              <a:t>Servlet</a:t>
            </a:r>
            <a:r>
              <a:rPr lang="en-US" sz="2400" dirty="0">
                <a:latin typeface="Corbel" pitchFamily="34" charset="0"/>
              </a:rPr>
              <a:t>  takes back response from it and send to the client.</a:t>
            </a: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dirty="0">
                <a:latin typeface="Corbel" pitchFamily="34" charset="0"/>
              </a:rPr>
              <a:t> </a:t>
            </a:r>
            <a:r>
              <a:rPr lang="en-IN" sz="2400" dirty="0">
                <a:latin typeface="Corbel" pitchFamily="34" charset="0"/>
              </a:rPr>
              <a:t> A </a:t>
            </a:r>
            <a:r>
              <a:rPr lang="en-IN" sz="2400" b="1" dirty="0" err="1">
                <a:solidFill>
                  <a:srgbClr val="0070C0"/>
                </a:solidFill>
                <a:latin typeface="Corbel" pitchFamily="34" charset="0"/>
              </a:rPr>
              <a:t>Servlet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 container</a:t>
            </a:r>
            <a:r>
              <a:rPr lang="en-IN" sz="2400" dirty="0">
                <a:latin typeface="Corbel" pitchFamily="34" charset="0"/>
              </a:rPr>
              <a:t> is responsible for managing the lifecycle of </a:t>
            </a:r>
            <a:r>
              <a:rPr lang="en-IN" sz="2400" dirty="0" err="1">
                <a:latin typeface="Corbel" pitchFamily="34" charset="0"/>
              </a:rPr>
              <a:t>servlets</a:t>
            </a:r>
            <a:r>
              <a:rPr lang="en-IN" sz="2400" dirty="0">
                <a:latin typeface="Corbel" pitchFamily="34" charset="0"/>
              </a:rPr>
              <a:t>, mapping a URL to a particular </a:t>
            </a:r>
            <a:r>
              <a:rPr lang="en-IN" sz="2400" dirty="0" err="1">
                <a:latin typeface="Corbel" pitchFamily="34" charset="0"/>
              </a:rPr>
              <a:t>servlet</a:t>
            </a:r>
            <a:r>
              <a:rPr lang="en-IN" sz="2400" dirty="0">
                <a:latin typeface="Corbel" pitchFamily="34" charset="0"/>
              </a:rPr>
              <a:t> and ensuring that the URL requester has the correct access rights.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214290"/>
            <a:ext cx="8534400" cy="8447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orbel" pitchFamily="34" charset="0"/>
              </a:rPr>
              <a:t>REQUEST-RESPONSE</a:t>
            </a:r>
            <a:br>
              <a:rPr lang="en-US" b="1" dirty="0">
                <a:latin typeface="Corbel" pitchFamily="34" charset="0"/>
              </a:rPr>
            </a:br>
            <a:r>
              <a:rPr lang="en-US" b="1" dirty="0">
                <a:latin typeface="Corbel" pitchFamily="34" charset="0"/>
              </a:rPr>
              <a:t>MODEL</a:t>
            </a:r>
            <a:endParaRPr lang="en-IN" b="1" dirty="0">
              <a:latin typeface="Corbel" pitchFamily="34" charset="0"/>
            </a:endParaRPr>
          </a:p>
        </p:txBody>
      </p:sp>
      <p:pic>
        <p:nvPicPr>
          <p:cNvPr id="6" name="Content Placeholder 5" descr="java-web-programming-29-servlet-basic-7-638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14282" y="1531937"/>
            <a:ext cx="8715436" cy="4826021"/>
          </a:xfr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latin typeface="Corbel" pitchFamily="34" charset="0"/>
              </a:rPr>
              <a:t>STEPS REQUIRED FOR </a:t>
            </a:r>
            <a:br>
              <a:rPr lang="en-US" sz="2800" b="1" dirty="0">
                <a:latin typeface="Corbel" pitchFamily="34" charset="0"/>
              </a:rPr>
            </a:br>
            <a:r>
              <a:rPr lang="en-US" sz="2800" b="1" dirty="0">
                <a:latin typeface="Corbel" pitchFamily="34" charset="0"/>
              </a:rPr>
              <a:t>DEVELOPING A SERVLET</a:t>
            </a:r>
            <a:endParaRPr lang="en-IN" sz="28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782272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Inherit the required interface/classes</a:t>
            </a:r>
          </a:p>
          <a:p>
            <a:pPr marL="514350" indent="-514350">
              <a:buAutoNum type="arabicPeriod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Override the necessary methods</a:t>
            </a:r>
          </a:p>
          <a:p>
            <a:pPr marL="514350" indent="-514350">
              <a:buAutoNum type="arabicPeriod"/>
            </a:pP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Compile the code</a:t>
            </a:r>
          </a:p>
          <a:p>
            <a:pPr marL="514350" indent="-514350">
              <a:buAutoNum type="arabicPeriod"/>
            </a:pP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Create the appropriate directory structure under the web-server</a:t>
            </a:r>
          </a:p>
          <a:p>
            <a:pPr marL="514350" indent="-514350">
              <a:buAutoNum type="arabicPeriod"/>
            </a:pP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Place the .class file </a:t>
            </a:r>
          </a:p>
          <a:p>
            <a:pPr marL="514350" indent="-514350">
              <a:buAutoNum type="arabicPeriod"/>
            </a:pP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  <a:latin typeface="Corbel" pitchFamily="34" charset="0"/>
              </a:rPr>
              <a:t>Create an XML file by the name of “web.xml” which is called as deployment descriptor  file.</a:t>
            </a:r>
          </a:p>
          <a:p>
            <a:pPr marL="514350" indent="-514350">
              <a:buAutoNum type="arabicPeriod"/>
            </a:pPr>
            <a:r>
              <a:rPr lang="en-US" sz="2400" b="1" dirty="0">
                <a:solidFill>
                  <a:srgbClr val="FF0000"/>
                </a:solidFill>
                <a:latin typeface="Corbel" pitchFamily="34" charset="0"/>
              </a:rPr>
              <a:t>Start the web server</a:t>
            </a:r>
          </a:p>
          <a:p>
            <a:pPr marL="514350" indent="-514350">
              <a:buAutoNum type="arabicPeriod"/>
            </a:pP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Open the browser and request the </a:t>
            </a:r>
            <a:r>
              <a:rPr lang="en-US" sz="2400" b="1" dirty="0" err="1">
                <a:solidFill>
                  <a:srgbClr val="0070C0"/>
                </a:solidFill>
                <a:latin typeface="Corbel" pitchFamily="34" charset="0"/>
              </a:rPr>
              <a:t>servlet</a:t>
            </a:r>
            <a:endParaRPr lang="en-US" sz="2400" b="1" dirty="0">
              <a:solidFill>
                <a:srgbClr val="0070C0"/>
              </a:solidFill>
              <a:latin typeface="Corbel" pitchFamily="34" charset="0"/>
            </a:endParaRP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I</a:t>
            </a:r>
            <a:r>
              <a:rPr lang="en-US" sz="2800" b="1" dirty="0">
                <a:latin typeface="Corbel" pitchFamily="34" charset="0"/>
              </a:rPr>
              <a:t>NHERITNG </a:t>
            </a:r>
            <a:br>
              <a:rPr lang="en-US" sz="2800" b="1" dirty="0">
                <a:latin typeface="Corbel" pitchFamily="34" charset="0"/>
              </a:rPr>
            </a:br>
            <a:r>
              <a:rPr lang="en-US" sz="2800" b="1" dirty="0">
                <a:latin typeface="Corbel" pitchFamily="34" charset="0"/>
              </a:rPr>
              <a:t>THE REQUIRED  INTERFACE/CLASS</a:t>
            </a:r>
            <a:endParaRPr lang="en-IN" sz="28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orbel" pitchFamily="34" charset="0"/>
              </a:rPr>
              <a:t>In order to design </a:t>
            </a:r>
            <a:r>
              <a:rPr lang="en-US" sz="2400" dirty="0" err="1">
                <a:latin typeface="Corbel" pitchFamily="34" charset="0"/>
              </a:rPr>
              <a:t>servlets</a:t>
            </a:r>
            <a:r>
              <a:rPr lang="en-US" sz="2400" dirty="0">
                <a:latin typeface="Corbel" pitchFamily="34" charset="0"/>
              </a:rPr>
              <a:t> we have to create a public class which must inherit an interface called </a:t>
            </a:r>
            <a:r>
              <a:rPr lang="en-US" sz="2400" b="1" dirty="0" err="1">
                <a:solidFill>
                  <a:srgbClr val="FF0000"/>
                </a:solidFill>
                <a:latin typeface="Corbel" pitchFamily="34" charset="0"/>
              </a:rPr>
              <a:t>Servlet</a:t>
            </a:r>
            <a:r>
              <a:rPr lang="en-US" sz="2400" b="1" dirty="0">
                <a:solidFill>
                  <a:srgbClr val="FF0000"/>
                </a:solidFill>
                <a:latin typeface="Corbel" pitchFamily="34" charset="0"/>
              </a:rPr>
              <a:t> </a:t>
            </a:r>
            <a:r>
              <a:rPr lang="en-US" sz="2400" dirty="0">
                <a:latin typeface="Corbel" pitchFamily="34" charset="0"/>
              </a:rPr>
              <a:t>available in the package </a:t>
            </a:r>
            <a:r>
              <a:rPr lang="en-US" sz="2400" b="1" dirty="0" err="1">
                <a:solidFill>
                  <a:srgbClr val="FF0000"/>
                </a:solidFill>
                <a:latin typeface="Corbel" pitchFamily="34" charset="0"/>
              </a:rPr>
              <a:t>javax.servlet</a:t>
            </a:r>
            <a:r>
              <a:rPr lang="en-US" sz="2400" dirty="0">
                <a:latin typeface="Corbel" pitchFamily="34" charset="0"/>
              </a:rPr>
              <a:t>.</a:t>
            </a: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dirty="0">
                <a:latin typeface="Corbel" pitchFamily="34" charset="0"/>
              </a:rPr>
              <a:t>This interface has 5 methods which are:</a:t>
            </a:r>
          </a:p>
          <a:p>
            <a:pPr lvl="1"/>
            <a:r>
              <a:rPr lang="en-US" sz="2400" b="1" dirty="0" err="1">
                <a:solidFill>
                  <a:srgbClr val="7030A0"/>
                </a:solidFill>
                <a:latin typeface="Corbel" pitchFamily="34" charset="0"/>
              </a:rPr>
              <a:t>getServletInfo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()</a:t>
            </a:r>
          </a:p>
          <a:p>
            <a:pPr lvl="1"/>
            <a:r>
              <a:rPr lang="en-US" sz="2400" b="1" dirty="0" err="1">
                <a:solidFill>
                  <a:srgbClr val="7030A0"/>
                </a:solidFill>
                <a:latin typeface="Corbel" pitchFamily="34" charset="0"/>
              </a:rPr>
              <a:t>getServletConfig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()</a:t>
            </a:r>
          </a:p>
          <a:p>
            <a:pPr lvl="1"/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init()</a:t>
            </a:r>
          </a:p>
          <a:p>
            <a:pPr lvl="1"/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service()</a:t>
            </a:r>
          </a:p>
          <a:p>
            <a:pPr lvl="1"/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destroy()</a:t>
            </a:r>
            <a:endParaRPr lang="en-IN" sz="2400" b="1" dirty="0">
              <a:solidFill>
                <a:srgbClr val="7030A0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>
                <a:latin typeface="Corbel" pitchFamily="34" charset="0"/>
              </a:rPr>
              <a:t>METHODS OF SERVLET</a:t>
            </a:r>
            <a:endParaRPr lang="en-IN" b="1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Content Placeholder 5" descr="slide_14.jpg"/>
          <p:cNvPicPr>
            <a:picLocks noGrp="1" noChangeAspect="1"/>
          </p:cNvPicPr>
          <p:nvPr>
            <p:ph sz="quarter" idx="1"/>
          </p:nvPr>
        </p:nvPicPr>
        <p:blipFill>
          <a:blip r:embed="rId4"/>
          <a:stretch>
            <a:fillRect/>
          </a:stretch>
        </p:blipFill>
        <p:spPr>
          <a:xfrm>
            <a:off x="142844" y="1428736"/>
            <a:ext cx="9001156" cy="5286411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rbel" pitchFamily="34" charset="0"/>
              </a:rPr>
              <a:t>End Of Lecture </a:t>
            </a:r>
            <a:endParaRPr lang="en-IN" b="1" dirty="0">
              <a:latin typeface="Corbel" pitchFamily="34" charset="0"/>
            </a:endParaRPr>
          </a:p>
        </p:txBody>
      </p:sp>
      <p:pic>
        <p:nvPicPr>
          <p:cNvPr id="4" name="Content Placeholder 3" descr="Thanks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42844" y="1428736"/>
            <a:ext cx="8858312" cy="2071702"/>
          </a:xfrm>
          <a:solidFill>
            <a:schemeClr val="bg2"/>
          </a:solidFill>
        </p:spPr>
      </p:pic>
      <p:sp>
        <p:nvSpPr>
          <p:cNvPr id="5" name="TextBox 4"/>
          <p:cNvSpPr txBox="1"/>
          <p:nvPr/>
        </p:nvSpPr>
        <p:spPr>
          <a:xfrm>
            <a:off x="142844" y="2857496"/>
            <a:ext cx="8858312" cy="412420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orbel" pitchFamily="34" charset="0"/>
              </a:rPr>
              <a:t>For any queries mail us @: </a:t>
            </a:r>
            <a:r>
              <a:rPr lang="en-US" sz="2000" b="1" dirty="0">
                <a:solidFill>
                  <a:srgbClr val="FF0000"/>
                </a:solidFill>
                <a:latin typeface="Corbel" pitchFamily="34" charset="0"/>
                <a:hlinkClick r:id="rId3"/>
              </a:rPr>
              <a:t>scalive4u@gmail.com</a:t>
            </a:r>
            <a:endParaRPr lang="en-US" sz="2000" b="1" dirty="0">
              <a:solidFill>
                <a:srgbClr val="FF0000"/>
              </a:solidFill>
              <a:latin typeface="Corbel" pitchFamily="34" charset="0"/>
            </a:endParaRPr>
          </a:p>
          <a:p>
            <a:r>
              <a:rPr lang="en-US" sz="2000" b="1" dirty="0">
                <a:solidFill>
                  <a:srgbClr val="FF0000"/>
                </a:solidFill>
                <a:latin typeface="Corbel" pitchFamily="34" charset="0"/>
              </a:rPr>
              <a:t>Call us @ : </a:t>
            </a:r>
            <a:r>
              <a:rPr lang="en-US" sz="2000" b="1" dirty="0">
                <a:solidFill>
                  <a:srgbClr val="0070C0"/>
                </a:solidFill>
                <a:latin typeface="Corbel" pitchFamily="34" charset="0"/>
              </a:rPr>
              <a:t>0755-4271659, 9826686245</a:t>
            </a:r>
          </a:p>
          <a:p>
            <a:endParaRPr lang="en-US" sz="2800" b="1" u="sng" dirty="0">
              <a:solidFill>
                <a:srgbClr val="0070C0"/>
              </a:solidFill>
              <a:latin typeface="Corbel" pitchFamily="34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Agenda for Next Lecture:</a:t>
            </a:r>
          </a:p>
          <a:p>
            <a:pPr marL="514350" indent="-514350">
              <a:buAutoNum type="arabicPeriod"/>
            </a:pPr>
            <a:r>
              <a:rPr lang="en-US" sz="2400" b="1" dirty="0">
                <a:solidFill>
                  <a:srgbClr val="FF0000"/>
                </a:solidFill>
                <a:latin typeface="Corbel" pitchFamily="34" charset="0"/>
              </a:rPr>
              <a:t>Writing the first </a:t>
            </a:r>
            <a:r>
              <a:rPr lang="en-US" sz="2400" b="1" dirty="0" err="1">
                <a:solidFill>
                  <a:srgbClr val="FF0000"/>
                </a:solidFill>
                <a:latin typeface="Corbel" pitchFamily="34" charset="0"/>
              </a:rPr>
              <a:t>servlet</a:t>
            </a:r>
            <a:r>
              <a:rPr lang="en-US" sz="2400" b="1" dirty="0">
                <a:solidFill>
                  <a:srgbClr val="FF0000"/>
                </a:solidFill>
                <a:latin typeface="Corbel" pitchFamily="34" charset="0"/>
              </a:rPr>
              <a:t> program</a:t>
            </a:r>
          </a:p>
          <a:p>
            <a:pPr marL="514350" indent="-514350">
              <a:buAutoNum type="arabicPeriod"/>
            </a:pPr>
            <a:r>
              <a:rPr lang="en-US" sz="2400" b="1" dirty="0">
                <a:solidFill>
                  <a:srgbClr val="FF0000"/>
                </a:solidFill>
                <a:latin typeface="Corbel" pitchFamily="34" charset="0"/>
              </a:rPr>
              <a:t>Deploying it in the server</a:t>
            </a:r>
          </a:p>
          <a:p>
            <a:pPr marL="514350" indent="-514350">
              <a:buAutoNum type="arabicPeriod"/>
            </a:pPr>
            <a:r>
              <a:rPr lang="en-US" sz="2400" b="1" dirty="0">
                <a:solidFill>
                  <a:srgbClr val="FF0000"/>
                </a:solidFill>
                <a:latin typeface="Corbel" pitchFamily="34" charset="0"/>
              </a:rPr>
              <a:t>Common Errors</a:t>
            </a:r>
          </a:p>
          <a:p>
            <a:pPr marL="514350" indent="-514350">
              <a:buAutoNum type="arabicPeriod"/>
            </a:pPr>
            <a:r>
              <a:rPr lang="en-US" sz="2400" b="1" dirty="0">
                <a:solidFill>
                  <a:srgbClr val="FF0000"/>
                </a:solidFill>
                <a:latin typeface="Corbel" pitchFamily="34" charset="0"/>
              </a:rPr>
              <a:t>Introduction to </a:t>
            </a:r>
            <a:r>
              <a:rPr lang="en-US" sz="2400" b="1" dirty="0" err="1">
                <a:solidFill>
                  <a:srgbClr val="FF0000"/>
                </a:solidFill>
                <a:latin typeface="Corbel" pitchFamily="34" charset="0"/>
              </a:rPr>
              <a:t>HTTPServlet</a:t>
            </a:r>
            <a:r>
              <a:rPr lang="en-US" sz="2400" b="1" dirty="0">
                <a:solidFill>
                  <a:srgbClr val="FF0000"/>
                </a:solidFill>
                <a:latin typeface="Corbel" pitchFamily="34" charset="0"/>
              </a:rPr>
              <a:t> class</a:t>
            </a:r>
          </a:p>
          <a:p>
            <a:pPr marL="514350" indent="-514350">
              <a:buAutoNum type="arabicPeriod"/>
            </a:pPr>
            <a:endParaRPr lang="en-US" sz="2800" b="1" u="sng" dirty="0">
              <a:solidFill>
                <a:srgbClr val="0070C0"/>
              </a:solidFill>
            </a:endParaRPr>
          </a:p>
          <a:p>
            <a:endParaRPr lang="en-US" sz="2800" b="1" u="sng" dirty="0">
              <a:solidFill>
                <a:srgbClr val="0070C0"/>
              </a:solidFill>
            </a:endParaRPr>
          </a:p>
          <a:p>
            <a:pPr marL="342900" indent="-342900"/>
            <a:endParaRPr lang="en-US" b="1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1"/>
            <a:ext cx="1368152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Corbel" pitchFamily="34" charset="0"/>
              </a:rPr>
              <a:t>Today’s Agenda</a:t>
            </a:r>
            <a:endParaRPr lang="en-IN" sz="36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SzPct val="100000"/>
            </a:pPr>
            <a:endParaRPr lang="en-US" sz="2400" dirty="0"/>
          </a:p>
          <a:p>
            <a:pPr>
              <a:buSzPct val="100000"/>
            </a:pPr>
            <a:r>
              <a:rPr lang="en-US" sz="2400" b="1" dirty="0" err="1">
                <a:solidFill>
                  <a:srgbClr val="C00000"/>
                </a:solidFill>
                <a:latin typeface="Corbel" pitchFamily="34" charset="0"/>
              </a:rPr>
              <a:t>Servlets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 Introduction</a:t>
            </a:r>
          </a:p>
          <a:p>
            <a:pPr>
              <a:buSzPct val="100000"/>
            </a:pPr>
            <a:endParaRPr lang="en-US" sz="2400" b="1" dirty="0"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What Is The Need Of A </a:t>
            </a:r>
            <a:r>
              <a:rPr lang="en-US" sz="2400" b="1" dirty="0" err="1">
                <a:solidFill>
                  <a:srgbClr val="0070C0"/>
                </a:solidFill>
                <a:latin typeface="Corbel" pitchFamily="34" charset="0"/>
              </a:rPr>
              <a:t>Servlet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 ?</a:t>
            </a:r>
          </a:p>
          <a:p>
            <a:pPr>
              <a:buSzPct val="100000"/>
            </a:pPr>
            <a:endParaRPr lang="en-US" sz="2400" b="1" dirty="0"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 err="1">
                <a:solidFill>
                  <a:srgbClr val="00B050"/>
                </a:solidFill>
                <a:latin typeface="Corbel" pitchFamily="34" charset="0"/>
              </a:rPr>
              <a:t>Servlet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 Container</a:t>
            </a:r>
          </a:p>
          <a:p>
            <a:pPr>
              <a:buSzPct val="100000"/>
            </a:pPr>
            <a:endParaRPr lang="en-US" sz="2400" b="1" dirty="0"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Request and response of  </a:t>
            </a:r>
            <a:r>
              <a:rPr lang="en-US" sz="2400" b="1" dirty="0" err="1">
                <a:solidFill>
                  <a:srgbClr val="002060"/>
                </a:solidFill>
                <a:latin typeface="Corbel" pitchFamily="34" charset="0"/>
              </a:rPr>
              <a:t>Servlet</a:t>
            </a:r>
            <a:endParaRPr lang="en-US" sz="2400" b="1" dirty="0">
              <a:solidFill>
                <a:srgbClr val="002060"/>
              </a:solidFill>
              <a:latin typeface="Corbel" pitchFamily="34" charset="0"/>
            </a:endParaRPr>
          </a:p>
          <a:p>
            <a:pPr>
              <a:buSzPct val="100000"/>
              <a:buNone/>
            </a:pPr>
            <a:endParaRPr lang="en-US" sz="2400" dirty="0"/>
          </a:p>
          <a:p>
            <a:pPr>
              <a:buSzPct val="100000"/>
              <a:buNone/>
            </a:pPr>
            <a:endParaRPr lang="en-US" sz="2400" dirty="0"/>
          </a:p>
          <a:p>
            <a:pPr>
              <a:buSzPct val="100000"/>
              <a:buNone/>
            </a:pPr>
            <a:endParaRPr lang="en-US" sz="2400" dirty="0"/>
          </a:p>
          <a:p>
            <a:pPr>
              <a:buSzPct val="100000"/>
            </a:pPr>
            <a:endParaRPr 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16632"/>
            <a:ext cx="8534400" cy="98755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QUIZ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251520" y="1500161"/>
            <a:ext cx="8712968" cy="509719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>
                <a:latin typeface="Corbel" pitchFamily="34" charset="0"/>
              </a:rPr>
              <a:t>Q1. What does JEE stand for ?</a:t>
            </a:r>
          </a:p>
          <a:p>
            <a:endParaRPr lang="en-US" sz="2400" dirty="0">
              <a:latin typeface="Corbel" pitchFamily="34" charset="0"/>
            </a:endParaRPr>
          </a:p>
          <a:p>
            <a:pPr>
              <a:buNone/>
            </a:pPr>
            <a:r>
              <a:rPr lang="en-US" sz="2400" dirty="0">
                <a:latin typeface="Corbel" pitchFamily="34" charset="0"/>
              </a:rPr>
              <a:t>A. Java Expert Edition</a:t>
            </a:r>
          </a:p>
          <a:p>
            <a:pPr>
              <a:buNone/>
            </a:pPr>
            <a:r>
              <a:rPr lang="en-US" sz="2400" dirty="0">
                <a:latin typeface="Corbel" pitchFamily="34" charset="0"/>
              </a:rPr>
              <a:t>B. Java Enterprise Edition</a:t>
            </a:r>
          </a:p>
          <a:p>
            <a:pPr>
              <a:buNone/>
            </a:pPr>
            <a:r>
              <a:rPr lang="en-US" sz="2400" dirty="0">
                <a:latin typeface="Corbel" pitchFamily="34" charset="0"/>
              </a:rPr>
              <a:t>C. Jakarta Enterprise Edition</a:t>
            </a:r>
          </a:p>
          <a:p>
            <a:pPr>
              <a:buNone/>
            </a:pPr>
            <a:r>
              <a:rPr lang="en-US" sz="2400" dirty="0">
                <a:latin typeface="Corbel" pitchFamily="34" charset="0"/>
              </a:rPr>
              <a:t>D. None Of These</a:t>
            </a:r>
          </a:p>
          <a:p>
            <a:endParaRPr lang="en-US" sz="2400" dirty="0">
              <a:latin typeface="Corbel" pitchFamily="34" charset="0"/>
            </a:endParaRPr>
          </a:p>
          <a:p>
            <a:pPr>
              <a:buNone/>
            </a:pPr>
            <a:r>
              <a:rPr lang="en-US" sz="2400" b="1" dirty="0">
                <a:latin typeface="Corbel" pitchFamily="34" charset="0"/>
              </a:rPr>
              <a:t>Answer:</a:t>
            </a:r>
            <a:r>
              <a:rPr lang="en-US" sz="2400" dirty="0">
                <a:latin typeface="Corbel" pitchFamily="34" charset="0"/>
              </a:rPr>
              <a:t>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C</a:t>
            </a:r>
            <a:endParaRPr lang="en-IN" sz="2400" b="1" dirty="0">
              <a:solidFill>
                <a:srgbClr val="00B050"/>
              </a:solidFill>
              <a:latin typeface="Corbel" pitchFamily="34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214290"/>
            <a:ext cx="1368152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196111" cy="1000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9225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16632"/>
            <a:ext cx="8534400" cy="98755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QUIZ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251520" y="1500161"/>
            <a:ext cx="8712968" cy="509719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>
                <a:latin typeface="Corbel" pitchFamily="34" charset="0"/>
              </a:rPr>
              <a:t>Q2. What kind of applications can be built using  JEE?</a:t>
            </a:r>
          </a:p>
          <a:p>
            <a:endParaRPr lang="en-US" sz="2400" dirty="0">
              <a:latin typeface="Corbel" pitchFamily="34" charset="0"/>
            </a:endParaRPr>
          </a:p>
          <a:p>
            <a:pPr>
              <a:buNone/>
            </a:pPr>
            <a:r>
              <a:rPr lang="en-US" sz="2400" dirty="0">
                <a:latin typeface="Corbel" pitchFamily="34" charset="0"/>
              </a:rPr>
              <a:t>A. Web Applications</a:t>
            </a:r>
          </a:p>
          <a:p>
            <a:pPr>
              <a:buNone/>
            </a:pPr>
            <a:r>
              <a:rPr lang="en-US" sz="2400" dirty="0">
                <a:latin typeface="Corbel" pitchFamily="34" charset="0"/>
              </a:rPr>
              <a:t>B. Console Applications</a:t>
            </a:r>
          </a:p>
          <a:p>
            <a:pPr>
              <a:buNone/>
            </a:pPr>
            <a:r>
              <a:rPr lang="en-US" sz="2400" dirty="0">
                <a:latin typeface="Corbel" pitchFamily="34" charset="0"/>
              </a:rPr>
              <a:t>C. System Level Applications</a:t>
            </a:r>
          </a:p>
          <a:p>
            <a:pPr>
              <a:buNone/>
            </a:pPr>
            <a:r>
              <a:rPr lang="en-US" sz="2400" dirty="0">
                <a:latin typeface="Corbel" pitchFamily="34" charset="0"/>
              </a:rPr>
              <a:t>D. GUI Applications</a:t>
            </a:r>
          </a:p>
          <a:p>
            <a:endParaRPr lang="en-US" sz="2400" dirty="0">
              <a:latin typeface="Corbel" pitchFamily="34" charset="0"/>
            </a:endParaRPr>
          </a:p>
          <a:p>
            <a:pPr>
              <a:buNone/>
            </a:pPr>
            <a:r>
              <a:rPr lang="en-US" sz="2400" b="1" dirty="0">
                <a:latin typeface="Corbel" pitchFamily="34" charset="0"/>
              </a:rPr>
              <a:t>Answer:</a:t>
            </a:r>
            <a:r>
              <a:rPr lang="en-US" sz="2400" dirty="0">
                <a:latin typeface="Corbel" pitchFamily="34" charset="0"/>
              </a:rPr>
              <a:t>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A</a:t>
            </a:r>
            <a:endParaRPr lang="en-IN" sz="2400" b="1" dirty="0">
              <a:solidFill>
                <a:srgbClr val="00B050"/>
              </a:solidFill>
              <a:latin typeface="Corbel" pitchFamily="34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214290"/>
            <a:ext cx="1368152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196111" cy="1000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9298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16632"/>
            <a:ext cx="8534400" cy="98755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QUIZ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251520" y="1500161"/>
            <a:ext cx="8712968" cy="509719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>
                <a:latin typeface="Corbel" pitchFamily="34" charset="0"/>
              </a:rPr>
              <a:t>Q3. What is a Request ?</a:t>
            </a:r>
          </a:p>
          <a:p>
            <a:endParaRPr lang="en-US" sz="2400" dirty="0">
              <a:latin typeface="Corbel" pitchFamily="34" charset="0"/>
            </a:endParaRPr>
          </a:p>
          <a:p>
            <a:pPr>
              <a:buNone/>
            </a:pPr>
            <a:r>
              <a:rPr lang="en-US" sz="2400" dirty="0">
                <a:latin typeface="Corbel" pitchFamily="34" charset="0"/>
              </a:rPr>
              <a:t>A. Message sent by the browser for getting static page</a:t>
            </a:r>
          </a:p>
          <a:p>
            <a:pPr>
              <a:buNone/>
            </a:pPr>
            <a:r>
              <a:rPr lang="en-US" sz="2400" dirty="0">
                <a:latin typeface="Corbel" pitchFamily="34" charset="0"/>
              </a:rPr>
              <a:t>B. Message sent by the browser for getting dynamic page</a:t>
            </a:r>
          </a:p>
          <a:p>
            <a:pPr>
              <a:buNone/>
            </a:pPr>
            <a:r>
              <a:rPr lang="en-US" sz="2400" dirty="0">
                <a:latin typeface="Corbel" pitchFamily="34" charset="0"/>
              </a:rPr>
              <a:t>C. Both A &amp; B</a:t>
            </a:r>
          </a:p>
          <a:p>
            <a:pPr>
              <a:buNone/>
            </a:pPr>
            <a:r>
              <a:rPr lang="en-US" sz="2400" dirty="0">
                <a:latin typeface="Corbel" pitchFamily="34" charset="0"/>
              </a:rPr>
              <a:t>D. None Of These</a:t>
            </a:r>
          </a:p>
          <a:p>
            <a:endParaRPr lang="en-US" sz="2400" dirty="0">
              <a:latin typeface="Corbel" pitchFamily="34" charset="0"/>
            </a:endParaRPr>
          </a:p>
          <a:p>
            <a:pPr>
              <a:buNone/>
            </a:pPr>
            <a:r>
              <a:rPr lang="en-US" sz="2400" b="1" dirty="0">
                <a:latin typeface="Corbel" pitchFamily="34" charset="0"/>
              </a:rPr>
              <a:t>Answer:</a:t>
            </a:r>
            <a:r>
              <a:rPr lang="en-US" sz="2400" dirty="0">
                <a:latin typeface="Corbel" pitchFamily="34" charset="0"/>
              </a:rPr>
              <a:t>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C</a:t>
            </a:r>
            <a:endParaRPr lang="en-IN" sz="2400" b="1" dirty="0">
              <a:solidFill>
                <a:srgbClr val="00B050"/>
              </a:solidFill>
              <a:latin typeface="Corbel" pitchFamily="34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214290"/>
            <a:ext cx="1368152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196111" cy="1000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697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16632"/>
            <a:ext cx="8534400" cy="98755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QUIZ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251520" y="1500161"/>
            <a:ext cx="8712968" cy="509719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>
                <a:latin typeface="Corbel" pitchFamily="34" charset="0"/>
              </a:rPr>
              <a:t>Q4. What is JEE?</a:t>
            </a:r>
          </a:p>
          <a:p>
            <a:endParaRPr lang="en-US" sz="2400" dirty="0">
              <a:latin typeface="Corbel" pitchFamily="34" charset="0"/>
            </a:endParaRPr>
          </a:p>
          <a:p>
            <a:pPr>
              <a:buNone/>
            </a:pPr>
            <a:r>
              <a:rPr lang="en-US" sz="2400" dirty="0">
                <a:latin typeface="Corbel" pitchFamily="34" charset="0"/>
              </a:rPr>
              <a:t>A. A programming language</a:t>
            </a:r>
          </a:p>
          <a:p>
            <a:pPr>
              <a:buNone/>
            </a:pPr>
            <a:r>
              <a:rPr lang="en-US" sz="2400" dirty="0">
                <a:latin typeface="Corbel" pitchFamily="34" charset="0"/>
              </a:rPr>
              <a:t>B. A set of java tools</a:t>
            </a:r>
          </a:p>
          <a:p>
            <a:pPr>
              <a:buNone/>
            </a:pPr>
            <a:r>
              <a:rPr lang="en-US" sz="2400" dirty="0">
                <a:latin typeface="Corbel" pitchFamily="34" charset="0"/>
              </a:rPr>
              <a:t>C. A compiler</a:t>
            </a:r>
          </a:p>
          <a:p>
            <a:pPr>
              <a:buNone/>
            </a:pPr>
            <a:r>
              <a:rPr lang="en-US" sz="2400" dirty="0">
                <a:latin typeface="Corbel" pitchFamily="34" charset="0"/>
              </a:rPr>
              <a:t>D. A platform</a:t>
            </a:r>
          </a:p>
          <a:p>
            <a:endParaRPr lang="en-US" sz="2400" dirty="0">
              <a:latin typeface="Corbel" pitchFamily="34" charset="0"/>
            </a:endParaRPr>
          </a:p>
          <a:p>
            <a:pPr>
              <a:buNone/>
            </a:pPr>
            <a:r>
              <a:rPr lang="en-US" sz="2400" b="1" dirty="0">
                <a:latin typeface="Corbel" pitchFamily="34" charset="0"/>
              </a:rPr>
              <a:t>Answer:</a:t>
            </a:r>
            <a:r>
              <a:rPr lang="en-US" sz="2400" dirty="0">
                <a:latin typeface="Corbel" pitchFamily="34" charset="0"/>
              </a:rPr>
              <a:t>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D</a:t>
            </a:r>
            <a:endParaRPr lang="en-IN" sz="2400" b="1" dirty="0">
              <a:solidFill>
                <a:srgbClr val="00B050"/>
              </a:solidFill>
              <a:latin typeface="Corbel" pitchFamily="34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214290"/>
            <a:ext cx="1368152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196111" cy="1000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31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285728"/>
            <a:ext cx="8534400" cy="844700"/>
          </a:xfrm>
        </p:spPr>
        <p:txBody>
          <a:bodyPr>
            <a:normAutofit/>
          </a:bodyPr>
          <a:lstStyle/>
          <a:p>
            <a:r>
              <a:rPr lang="en-US" b="1" dirty="0">
                <a:latin typeface="Corbel" pitchFamily="34" charset="0"/>
              </a:rPr>
              <a:t>INTRODUCTION</a:t>
            </a:r>
            <a:endParaRPr lang="en-IN" b="1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sz="2400" dirty="0">
                <a:latin typeface="Corbel" pitchFamily="34" charset="0"/>
              </a:rPr>
              <a:t>A “</a:t>
            </a:r>
            <a:r>
              <a:rPr lang="en-US" sz="2400" b="1" dirty="0" err="1">
                <a:solidFill>
                  <a:srgbClr val="0070C0"/>
                </a:solidFill>
                <a:latin typeface="Corbel" pitchFamily="34" charset="0"/>
              </a:rPr>
              <a:t>Servlet</a:t>
            </a:r>
            <a:r>
              <a:rPr lang="en-US" sz="2400" dirty="0">
                <a:latin typeface="Corbel" pitchFamily="34" charset="0"/>
              </a:rPr>
              <a:t>” is a server – side application which runs on the server side of a web- connection.</a:t>
            </a:r>
          </a:p>
          <a:p>
            <a:endParaRPr lang="en-US" sz="2400" dirty="0">
              <a:latin typeface="Corbel" pitchFamily="34" charset="0"/>
            </a:endParaRPr>
          </a:p>
          <a:p>
            <a:pPr>
              <a:buNone/>
            </a:pPr>
            <a:r>
              <a:rPr lang="en-US" sz="2400" dirty="0">
                <a:latin typeface="Corbel" pitchFamily="34" charset="0"/>
              </a:rPr>
              <a:t> </a:t>
            </a:r>
          </a:p>
          <a:p>
            <a:r>
              <a:rPr lang="en-US" sz="2400">
                <a:latin typeface="Corbel" pitchFamily="34" charset="0"/>
              </a:rPr>
              <a:t>Servlets </a:t>
            </a:r>
            <a:r>
              <a:rPr lang="en-US" sz="2400" dirty="0">
                <a:latin typeface="Corbel" pitchFamily="34" charset="0"/>
              </a:rPr>
              <a:t>dynamically extends the functionality of a server.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WHY SERVLET IS REQUIRED ?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IN" dirty="0"/>
          </a:p>
          <a:p>
            <a:r>
              <a:rPr lang="en-IN" sz="2400" dirty="0">
                <a:solidFill>
                  <a:srgbClr val="7030A0"/>
                </a:solidFill>
                <a:latin typeface="Corbel" pitchFamily="34" charset="0"/>
              </a:rPr>
              <a:t>To provide Dynamic Behaviour to our website</a:t>
            </a:r>
          </a:p>
          <a:p>
            <a:endParaRPr lang="en-US" sz="2400" dirty="0">
              <a:latin typeface="Corbel" pitchFamily="34" charset="0"/>
            </a:endParaRPr>
          </a:p>
          <a:p>
            <a:r>
              <a:rPr lang="en-IN" sz="2400" dirty="0">
                <a:latin typeface="Corbel" pitchFamily="34" charset="0"/>
              </a:rPr>
              <a:t>As we know , HTML can only be used to design the UI of the page i.e. it can be used to generate </a:t>
            </a:r>
            <a:r>
              <a:rPr lang="en-IN" sz="2400" dirty="0">
                <a:solidFill>
                  <a:srgbClr val="7030A0"/>
                </a:solidFill>
                <a:latin typeface="Corbel" pitchFamily="34" charset="0"/>
              </a:rPr>
              <a:t>user interface elements </a:t>
            </a:r>
            <a:r>
              <a:rPr lang="en-IN" sz="2400" dirty="0">
                <a:latin typeface="Corbel" pitchFamily="34" charset="0"/>
              </a:rPr>
              <a:t>of our application and accept </a:t>
            </a:r>
            <a:r>
              <a:rPr lang="en-IN" sz="2400" dirty="0">
                <a:solidFill>
                  <a:srgbClr val="7030A0"/>
                </a:solidFill>
                <a:latin typeface="Corbel" pitchFamily="34" charset="0"/>
              </a:rPr>
              <a:t>input data</a:t>
            </a:r>
            <a:r>
              <a:rPr lang="en-IN" sz="2400" dirty="0">
                <a:latin typeface="Corbel" pitchFamily="34" charset="0"/>
              </a:rPr>
              <a:t>.</a:t>
            </a: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dirty="0">
                <a:latin typeface="Corbel" pitchFamily="34" charset="0"/>
              </a:rPr>
              <a:t>But HTML has no way to process the data i.e. it does not know what it has to do with this data and how to generate the next </a:t>
            </a:r>
            <a:r>
              <a:rPr lang="en-IN" sz="2400" dirty="0" err="1">
                <a:latin typeface="Corbel" pitchFamily="34" charset="0"/>
              </a:rPr>
              <a:t>repsonse</a:t>
            </a:r>
            <a:r>
              <a:rPr lang="en-IN" sz="2400" dirty="0">
                <a:latin typeface="Corbel" pitchFamily="34" charset="0"/>
              </a:rPr>
              <a:t>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WHY SERVLET IS REQUIRED ?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>
                <a:latin typeface="Corbel" pitchFamily="34" charset="0"/>
              </a:rPr>
              <a:t>This is where </a:t>
            </a:r>
            <a:r>
              <a:rPr lang="en-IN" dirty="0" err="1">
                <a:latin typeface="Corbel" pitchFamily="34" charset="0"/>
              </a:rPr>
              <a:t>servlets</a:t>
            </a:r>
            <a:r>
              <a:rPr lang="en-IN" dirty="0">
                <a:latin typeface="Corbel" pitchFamily="34" charset="0"/>
              </a:rPr>
              <a:t> come into the picture. </a:t>
            </a:r>
          </a:p>
          <a:p>
            <a:endParaRPr lang="en-IN" dirty="0">
              <a:latin typeface="Corbel" pitchFamily="34" charset="0"/>
            </a:endParaRPr>
          </a:p>
          <a:p>
            <a:r>
              <a:rPr lang="en-IN" dirty="0">
                <a:latin typeface="Corbel" pitchFamily="34" charset="0"/>
              </a:rPr>
              <a:t>Thus a </a:t>
            </a:r>
            <a:r>
              <a:rPr lang="en-IN" dirty="0" err="1">
                <a:latin typeface="Corbel" pitchFamily="34" charset="0"/>
              </a:rPr>
              <a:t>servlet</a:t>
            </a:r>
            <a:r>
              <a:rPr lang="en-IN" dirty="0">
                <a:latin typeface="Corbel" pitchFamily="34" charset="0"/>
              </a:rPr>
              <a:t> is a piece of java code that:</a:t>
            </a:r>
          </a:p>
          <a:p>
            <a:pPr lvl="1"/>
            <a:endParaRPr lang="en-IN" dirty="0">
              <a:solidFill>
                <a:srgbClr val="0070C0"/>
              </a:solidFill>
              <a:latin typeface="Corbel" pitchFamily="34" charset="0"/>
            </a:endParaRPr>
          </a:p>
          <a:p>
            <a:pPr lvl="1"/>
            <a:r>
              <a:rPr lang="en-IN" dirty="0">
                <a:solidFill>
                  <a:srgbClr val="0070C0"/>
                </a:solidFill>
                <a:latin typeface="Corbel" pitchFamily="34" charset="0"/>
              </a:rPr>
              <a:t>Lives on the server</a:t>
            </a:r>
          </a:p>
          <a:p>
            <a:pPr lvl="1"/>
            <a:r>
              <a:rPr lang="en-IN" dirty="0">
                <a:solidFill>
                  <a:srgbClr val="0070C0"/>
                </a:solidFill>
                <a:latin typeface="Corbel" pitchFamily="34" charset="0"/>
              </a:rPr>
              <a:t>Gets called by the HTML page</a:t>
            </a:r>
          </a:p>
          <a:p>
            <a:pPr lvl="1"/>
            <a:r>
              <a:rPr lang="en-IN" dirty="0">
                <a:solidFill>
                  <a:srgbClr val="0070C0"/>
                </a:solidFill>
                <a:latin typeface="Corbel" pitchFamily="34" charset="0"/>
              </a:rPr>
              <a:t>Fetches the data sent by the HTML page</a:t>
            </a:r>
          </a:p>
          <a:p>
            <a:pPr lvl="1"/>
            <a:r>
              <a:rPr lang="en-IN" dirty="0">
                <a:solidFill>
                  <a:srgbClr val="0070C0"/>
                </a:solidFill>
                <a:latin typeface="Corbel" pitchFamily="34" charset="0"/>
              </a:rPr>
              <a:t>Processes it ( i.e. communicates with the DB or any other resource)</a:t>
            </a:r>
          </a:p>
          <a:p>
            <a:pPr lvl="1"/>
            <a:r>
              <a:rPr lang="en-IN" dirty="0">
                <a:solidFill>
                  <a:srgbClr val="0070C0"/>
                </a:solidFill>
                <a:latin typeface="Corbel" pitchFamily="34" charset="0"/>
              </a:rPr>
              <a:t>Generates the response as an HTML file</a:t>
            </a:r>
          </a:p>
          <a:p>
            <a:pPr lvl="1"/>
            <a:r>
              <a:rPr lang="en-IN" dirty="0">
                <a:solidFill>
                  <a:srgbClr val="0070C0"/>
                </a:solidFill>
                <a:latin typeface="Corbel" pitchFamily="34" charset="0"/>
              </a:rPr>
              <a:t>Returns it </a:t>
            </a:r>
          </a:p>
          <a:p>
            <a:pPr marL="514350" indent="-514350">
              <a:buSzPct val="130000"/>
              <a:buFont typeface="Arial" pitchFamily="34" charset="0"/>
              <a:buChar char="•"/>
            </a:pPr>
            <a:endParaRPr lang="en-US" dirty="0">
              <a:latin typeface="Corbel" pitchFamily="34" charset="0"/>
            </a:endParaRPr>
          </a:p>
          <a:p>
            <a:pPr marL="514350" indent="-514350">
              <a:buSzPct val="130000"/>
              <a:buFont typeface="Arial" pitchFamily="34" charset="0"/>
              <a:buChar char="•"/>
            </a:pPr>
            <a:r>
              <a:rPr lang="en-US" dirty="0">
                <a:latin typeface="Corbel" pitchFamily="34" charset="0"/>
              </a:rPr>
              <a:t>This is called dynamic page generation which is the </a:t>
            </a:r>
          </a:p>
          <a:p>
            <a:pPr marL="514350" indent="-514350">
              <a:buNone/>
            </a:pPr>
            <a:r>
              <a:rPr lang="en-US" dirty="0">
                <a:latin typeface="Corbel" pitchFamily="34" charset="0"/>
              </a:rPr>
              <a:t>       main responsibility of the </a:t>
            </a:r>
            <a:r>
              <a:rPr lang="en-US" dirty="0" err="1">
                <a:latin typeface="Corbel" pitchFamily="34" charset="0"/>
              </a:rPr>
              <a:t>servlet</a:t>
            </a:r>
            <a:r>
              <a:rPr lang="en-US" dirty="0">
                <a:latin typeface="Corbel" pitchFamily="34" charset="0"/>
              </a:rPr>
              <a:t>.</a:t>
            </a:r>
            <a:endParaRPr lang="en-IN" dirty="0">
              <a:latin typeface="Corbel" pitchFamily="34" charset="0"/>
            </a:endParaRPr>
          </a:p>
          <a:p>
            <a:endParaRPr lang="en-IN" dirty="0"/>
          </a:p>
          <a:p>
            <a:pPr lvl="1">
              <a:buNone/>
            </a:pPr>
            <a:endParaRPr lang="en-IN" dirty="0">
              <a:solidFill>
                <a:srgbClr val="0070C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3883</TotalTime>
  <Words>661</Words>
  <Application>Microsoft Office PowerPoint</Application>
  <PresentationFormat>On-screen Show (4:3)</PresentationFormat>
  <Paragraphs>120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Corbel</vt:lpstr>
      <vt:lpstr>Georgia</vt:lpstr>
      <vt:lpstr>Wingdings</vt:lpstr>
      <vt:lpstr>Wingdings 2</vt:lpstr>
      <vt:lpstr>Civic</vt:lpstr>
      <vt:lpstr>PowerPoint Presentation</vt:lpstr>
      <vt:lpstr>Today’s Agenda</vt:lpstr>
      <vt:lpstr>QUIZ</vt:lpstr>
      <vt:lpstr>QUIZ</vt:lpstr>
      <vt:lpstr>QUIZ</vt:lpstr>
      <vt:lpstr>QUIZ</vt:lpstr>
      <vt:lpstr>INTRODUCTION</vt:lpstr>
      <vt:lpstr>WHY SERVLET IS REQUIRED ?</vt:lpstr>
      <vt:lpstr>WHY SERVLET IS REQUIRED ?</vt:lpstr>
      <vt:lpstr>PICTORIAL  REPRESENTATION</vt:lpstr>
      <vt:lpstr>SERVLET  CONTAINER</vt:lpstr>
      <vt:lpstr>SERVLET  CONTAINER</vt:lpstr>
      <vt:lpstr>REQUEST-RESPONSE MODEL</vt:lpstr>
      <vt:lpstr>STEPS REQUIRED FOR  DEVELOPING A SERVLET</vt:lpstr>
      <vt:lpstr>INHERITNG  THE REQUIRED  INTERFACE/CLASS</vt:lpstr>
      <vt:lpstr>METHODS OF SERVLET</vt:lpstr>
      <vt:lpstr>End Of Lecture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palash</dc:creator>
  <cp:lastModifiedBy>Sharma Computer Academy</cp:lastModifiedBy>
  <cp:revision>312</cp:revision>
  <dcterms:created xsi:type="dcterms:W3CDTF">2016-02-04T12:02:26Z</dcterms:created>
  <dcterms:modified xsi:type="dcterms:W3CDTF">2023-12-27T12:31:30Z</dcterms:modified>
</cp:coreProperties>
</file>