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81" r:id="rId2"/>
    <p:sldId id="382" r:id="rId3"/>
    <p:sldId id="362" r:id="rId4"/>
    <p:sldId id="363" r:id="rId5"/>
    <p:sldId id="352" r:id="rId6"/>
    <p:sldId id="367" r:id="rId7"/>
    <p:sldId id="360" r:id="rId8"/>
    <p:sldId id="368" r:id="rId9"/>
    <p:sldId id="380" r:id="rId10"/>
    <p:sldId id="365" r:id="rId11"/>
    <p:sldId id="366" r:id="rId12"/>
    <p:sldId id="369" r:id="rId13"/>
    <p:sldId id="370" r:id="rId14"/>
    <p:sldId id="371" r:id="rId15"/>
    <p:sldId id="372" r:id="rId16"/>
    <p:sldId id="373" r:id="rId17"/>
    <p:sldId id="359" r:id="rId18"/>
    <p:sldId id="375" r:id="rId19"/>
    <p:sldId id="376" r:id="rId20"/>
    <p:sldId id="377" r:id="rId21"/>
    <p:sldId id="378" r:id="rId22"/>
    <p:sldId id="379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A171CC7-6657-4252-9A2B-4F9C5AA48E67}"/>
    <pc:docChg chg="modSld">
      <pc:chgData name="Sharma Computer Academy" userId="08476b32c11f4418" providerId="LiveId" clId="{9A171CC7-6657-4252-9A2B-4F9C5AA48E67}" dt="2021-06-20T03:25:48.380" v="4"/>
      <pc:docMkLst>
        <pc:docMk/>
      </pc:docMkLst>
      <pc:sldChg chg="modAnim">
        <pc:chgData name="Sharma Computer Academy" userId="08476b32c11f4418" providerId="LiveId" clId="{9A171CC7-6657-4252-9A2B-4F9C5AA48E67}" dt="2021-06-20T03:25:48.380" v="4"/>
        <pc:sldMkLst>
          <pc:docMk/>
          <pc:sldMk cId="0" sldId="363"/>
        </pc:sldMkLst>
      </pc:sldChg>
    </pc:docChg>
  </pc:docChgLst>
  <pc:docChgLst>
    <pc:chgData name="Sharma Computer Academy" userId="08476b32c11f4418" providerId="LiveId" clId="{2510A971-7F13-458D-944C-ED1E6C82A26F}"/>
    <pc:docChg chg="modSld">
      <pc:chgData name="Sharma Computer Academy" userId="08476b32c11f4418" providerId="LiveId" clId="{2510A971-7F13-458D-944C-ED1E6C82A26F}" dt="2023-12-23T05:33:30.260" v="2" actId="20577"/>
      <pc:docMkLst>
        <pc:docMk/>
      </pc:docMkLst>
      <pc:sldChg chg="modSp mod">
        <pc:chgData name="Sharma Computer Academy" userId="08476b32c11f4418" providerId="LiveId" clId="{2510A971-7F13-458D-944C-ED1E6C82A26F}" dt="2023-12-23T05:33:30.260" v="2" actId="20577"/>
        <pc:sldMkLst>
          <pc:docMk/>
          <pc:sldMk cId="0" sldId="381"/>
        </pc:sldMkLst>
        <pc:spChg chg="mod">
          <ac:chgData name="Sharma Computer Academy" userId="08476b32c11f4418" providerId="LiveId" clId="{2510A971-7F13-458D-944C-ED1E6C82A26F}" dt="2023-12-23T05:33:30.260" v="2" actId="20577"/>
          <ac:spMkLst>
            <pc:docMk/>
            <pc:sldMk cId="0" sldId="38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Lecture-3</a:t>
            </a:r>
            <a:endParaRPr lang="en-US" sz="2800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MyFirstServlet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extends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GenericServlet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service 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ServletRequest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ServletResponse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throws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ServletException,IOException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 SERVLET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(“text/html”);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pw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("&lt;html&gt;");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("&lt;h2&gt;Welcome To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World!&lt;/h2&gt;");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("&lt;/html&gt;");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COMPILING THE PROGRAM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Corbel" pitchFamily="34" charset="0"/>
              </a:rPr>
              <a:t>Before we can compile the program we need to set the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servlet-api.jar</a:t>
            </a:r>
            <a:r>
              <a:rPr lang="en-IN" dirty="0">
                <a:latin typeface="Corbel" pitchFamily="34" charset="0"/>
              </a:rPr>
              <a:t> file in our </a:t>
            </a:r>
            <a:r>
              <a:rPr lang="en-IN" dirty="0" err="1">
                <a:latin typeface="Corbel" pitchFamily="34" charset="0"/>
              </a:rPr>
              <a:t>classpath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This is because the package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javax.servlet</a:t>
            </a:r>
            <a:r>
              <a:rPr lang="en-IN" dirty="0">
                <a:latin typeface="Corbel" pitchFamily="34" charset="0"/>
              </a:rPr>
              <a:t> is in this jar file.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The file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servlet-api.jar</a:t>
            </a:r>
            <a:r>
              <a:rPr lang="en-IN" dirty="0">
                <a:latin typeface="Corbel" pitchFamily="34" charset="0"/>
              </a:rPr>
              <a:t> is available in the 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lib</a:t>
            </a:r>
            <a:r>
              <a:rPr lang="en-IN" dirty="0">
                <a:latin typeface="Corbel" pitchFamily="34" charset="0"/>
              </a:rPr>
              <a:t> folder of Tomcat.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So assuming Tomcat is in d:\ drive , our command to set </a:t>
            </a:r>
            <a:r>
              <a:rPr lang="en-IN" dirty="0" err="1">
                <a:latin typeface="Corbel" pitchFamily="34" charset="0"/>
              </a:rPr>
              <a:t>classpath</a:t>
            </a:r>
            <a:r>
              <a:rPr lang="en-IN" dirty="0">
                <a:latin typeface="Corbel" pitchFamily="34" charset="0"/>
              </a:rPr>
              <a:t> would be :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d:\Apache Software Foundation\Tomcat 8.0\lib\servlet-api.jar ;.;%</a:t>
            </a:r>
            <a:r>
              <a:rPr lang="en-IN" sz="1700" b="1" dirty="0" err="1">
                <a:solidFill>
                  <a:srgbClr val="C00000"/>
                </a:solidFill>
                <a:latin typeface="Corbel" pitchFamily="34" charset="0"/>
              </a:rPr>
              <a:t>classpath</a:t>
            </a: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COMPILING THE PROGRAM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orbel" pitchFamily="34" charset="0"/>
              </a:rPr>
              <a:t>Now we can compile the code using usual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javac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command i.e.:</a:t>
            </a: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javac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MyFirstServlet.java 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Doing this will generate the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MyFirstServlet.class</a:t>
            </a:r>
            <a:r>
              <a:rPr lang="en-IN" dirty="0">
                <a:latin typeface="Corbel" pitchFamily="34" charset="0"/>
              </a:rPr>
              <a:t> file which we will have to deploy in our web-server</a:t>
            </a:r>
          </a:p>
          <a:p>
            <a:endParaRPr lang="en-IN" sz="17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</a:rPr>
              <a:t>	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DEPLOYING THE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deploy the </a:t>
            </a:r>
            <a:r>
              <a:rPr lang="en-IN" dirty="0" err="1"/>
              <a:t>servlet</a:t>
            </a:r>
            <a:r>
              <a:rPr lang="en-IN" dirty="0"/>
              <a:t> in our web-server we need to do the following:</a:t>
            </a:r>
          </a:p>
          <a:p>
            <a:pPr lvl="1"/>
            <a:r>
              <a:rPr lang="en-IN" dirty="0"/>
              <a:t>Create an appropriate </a:t>
            </a:r>
            <a:r>
              <a:rPr lang="en-IN" dirty="0">
                <a:solidFill>
                  <a:srgbClr val="FF0000"/>
                </a:solidFill>
              </a:rPr>
              <a:t>directory structure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Design the </a:t>
            </a:r>
            <a:r>
              <a:rPr lang="en-IN" dirty="0">
                <a:solidFill>
                  <a:srgbClr val="FF0000"/>
                </a:solidFill>
              </a:rPr>
              <a:t>web.xml</a:t>
            </a:r>
            <a:r>
              <a:rPr lang="en-IN" dirty="0"/>
              <a:t> file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Place the </a:t>
            </a:r>
            <a:r>
              <a:rPr lang="en-IN" dirty="0">
                <a:solidFill>
                  <a:srgbClr val="FF0000"/>
                </a:solidFill>
              </a:rPr>
              <a:t>.class </a:t>
            </a:r>
            <a:r>
              <a:rPr lang="en-IN" dirty="0"/>
              <a:t>file in you </a:t>
            </a:r>
            <a:r>
              <a:rPr lang="en-IN" dirty="0" err="1"/>
              <a:t>appication’s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classes</a:t>
            </a:r>
            <a:r>
              <a:rPr lang="en-IN" dirty="0"/>
              <a:t> sub-directory</a:t>
            </a:r>
          </a:p>
          <a:p>
            <a:endParaRPr lang="en-IN" sz="17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</a:rPr>
              <a:t>	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CREATING THE DIRECTORY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5100" dirty="0">
                <a:latin typeface="Corbel" pitchFamily="34" charset="0"/>
              </a:rPr>
              <a:t>For creating web application we should follow standard directory structure provided by Sun and is server independent.</a:t>
            </a:r>
          </a:p>
          <a:p>
            <a:endParaRPr lang="en-IN" sz="5100" dirty="0">
              <a:latin typeface="Corbel" pitchFamily="34" charset="0"/>
            </a:endParaRPr>
          </a:p>
          <a:p>
            <a:r>
              <a:rPr lang="en-IN" sz="5100" dirty="0">
                <a:latin typeface="Corbel" pitchFamily="34" charset="0"/>
              </a:rPr>
              <a:t>According to this </a:t>
            </a:r>
          </a:p>
          <a:p>
            <a:pPr lvl="1"/>
            <a:endParaRPr lang="en-IN" sz="3100" dirty="0">
              <a:latin typeface="Corbel" pitchFamily="34" charset="0"/>
            </a:endParaRPr>
          </a:p>
          <a:p>
            <a:pPr lvl="1"/>
            <a:r>
              <a:rPr lang="en-IN" sz="4000" dirty="0">
                <a:latin typeface="Corbel" pitchFamily="34" charset="0"/>
              </a:rPr>
              <a:t>An application contain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application</a:t>
            </a:r>
            <a:r>
              <a:rPr lang="en-IN" sz="4000" dirty="0">
                <a:latin typeface="Corbel" pitchFamily="34" charset="0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root</a:t>
            </a:r>
            <a:r>
              <a:rPr lang="en-IN" sz="4000" dirty="0">
                <a:latin typeface="Corbel" pitchFamily="34" charset="0"/>
              </a:rPr>
              <a:t> folder with any name.</a:t>
            </a:r>
          </a:p>
          <a:p>
            <a:pPr lvl="1"/>
            <a:r>
              <a:rPr lang="en-IN" sz="4000" dirty="0">
                <a:latin typeface="Corbel" pitchFamily="34" charset="0"/>
              </a:rPr>
              <a:t>Under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root</a:t>
            </a:r>
            <a:r>
              <a:rPr lang="en-IN" sz="4000" dirty="0">
                <a:latin typeface="Corbel" pitchFamily="34" charset="0"/>
              </a:rPr>
              <a:t> folder a sub folder is required with a name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WEB-INF</a:t>
            </a:r>
            <a:r>
              <a:rPr lang="en-IN" sz="4000" dirty="0">
                <a:latin typeface="Corbel" pitchFamily="34" charset="0"/>
              </a:rPr>
              <a:t>.</a:t>
            </a:r>
          </a:p>
          <a:p>
            <a:pPr lvl="1"/>
            <a:r>
              <a:rPr lang="en-IN" sz="4000" dirty="0">
                <a:latin typeface="Corbel" pitchFamily="34" charset="0"/>
              </a:rPr>
              <a:t>Under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WEB-INF</a:t>
            </a:r>
            <a:r>
              <a:rPr lang="en-IN" sz="4000" dirty="0">
                <a:latin typeface="Corbel" pitchFamily="34" charset="0"/>
              </a:rPr>
              <a:t> two sub folder are required called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classes</a:t>
            </a:r>
            <a:r>
              <a:rPr lang="en-IN" sz="4000" dirty="0">
                <a:latin typeface="Corbel" pitchFamily="34" charset="0"/>
              </a:rPr>
              <a:t> and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lib</a:t>
            </a:r>
            <a:r>
              <a:rPr lang="en-IN" sz="4000" dirty="0">
                <a:latin typeface="Corbel" pitchFamily="34" charset="0"/>
              </a:rPr>
              <a:t>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All jar files placed inside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lib</a:t>
            </a:r>
            <a:r>
              <a:rPr lang="en-IN" sz="4000" dirty="0">
                <a:latin typeface="Corbel" pitchFamily="34" charset="0"/>
              </a:rPr>
              <a:t> folder.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All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.class </a:t>
            </a:r>
            <a:r>
              <a:rPr lang="en-IN" sz="4000" dirty="0">
                <a:latin typeface="Corbel" pitchFamily="34" charset="0"/>
              </a:rPr>
              <a:t>files including </a:t>
            </a:r>
            <a:r>
              <a:rPr lang="en-IN" sz="4000" dirty="0" err="1">
                <a:solidFill>
                  <a:srgbClr val="00B050"/>
                </a:solidFill>
                <a:latin typeface="Corbel" pitchFamily="34" charset="0"/>
              </a:rPr>
              <a:t>servlet’s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 .class </a:t>
            </a:r>
            <a:r>
              <a:rPr lang="en-IN" sz="4000" dirty="0">
                <a:latin typeface="Corbel" pitchFamily="34" charset="0"/>
              </a:rPr>
              <a:t>file are placed inside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classes</a:t>
            </a:r>
            <a:r>
              <a:rPr lang="en-IN" sz="4000" dirty="0">
                <a:latin typeface="Corbel" pitchFamily="34" charset="0"/>
              </a:rPr>
              <a:t> folder.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All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IN" sz="4000" dirty="0">
                <a:latin typeface="Corbel" pitchFamily="34" charset="0"/>
              </a:rPr>
              <a:t>,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html</a:t>
            </a:r>
            <a:r>
              <a:rPr lang="en-IN" sz="4000" dirty="0">
                <a:latin typeface="Corbel" pitchFamily="34" charset="0"/>
              </a:rPr>
              <a:t>,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.</a:t>
            </a:r>
            <a:r>
              <a:rPr lang="en-IN" sz="4000" dirty="0" err="1">
                <a:solidFill>
                  <a:srgbClr val="00B050"/>
                </a:solidFill>
                <a:latin typeface="Corbel" pitchFamily="34" charset="0"/>
              </a:rPr>
              <a:t>js</a:t>
            </a:r>
            <a:r>
              <a:rPr lang="en-IN" sz="4000" dirty="0">
                <a:latin typeface="Corbel" pitchFamily="34" charset="0"/>
              </a:rPr>
              <a:t>, </a:t>
            </a:r>
            <a:r>
              <a:rPr lang="en-IN" sz="4000" dirty="0" err="1">
                <a:solidFill>
                  <a:srgbClr val="00B050"/>
                </a:solidFill>
                <a:latin typeface="Corbel" pitchFamily="34" charset="0"/>
              </a:rPr>
              <a:t>jsp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4000" dirty="0">
                <a:latin typeface="Corbel" pitchFamily="34" charset="0"/>
              </a:rPr>
              <a:t>etc files are placed inside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application</a:t>
            </a:r>
            <a:r>
              <a:rPr lang="en-IN" sz="4000" dirty="0">
                <a:latin typeface="Corbel" pitchFamily="34" charset="0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root</a:t>
            </a:r>
            <a:r>
              <a:rPr lang="en-IN" sz="4000" dirty="0">
                <a:latin typeface="Corbel" pitchFamily="34" charset="0"/>
              </a:rPr>
              <a:t> folder.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Also under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WEB-INF</a:t>
            </a:r>
            <a:r>
              <a:rPr lang="en-IN" sz="4000" dirty="0">
                <a:latin typeface="Corbel" pitchFamily="34" charset="0"/>
              </a:rPr>
              <a:t> folder we need to place the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web.xml</a:t>
            </a:r>
            <a:r>
              <a:rPr lang="en-IN" sz="4000" dirty="0">
                <a:latin typeface="Corbel" pitchFamily="34" charset="0"/>
              </a:rPr>
              <a:t> file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CREATING THE DIRECTORY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357290" y="1527174"/>
            <a:ext cx="6643734" cy="475934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THE web.xml FILE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Java web applications use a </a:t>
            </a:r>
            <a:r>
              <a:rPr lang="en-IN" sz="2400" dirty="0">
                <a:solidFill>
                  <a:srgbClr val="FF0000"/>
                </a:solidFill>
                <a:latin typeface="Corbel" pitchFamily="34" charset="0"/>
              </a:rPr>
              <a:t>deployment descriptor </a:t>
            </a:r>
            <a:r>
              <a:rPr lang="en-IN" sz="2400" dirty="0">
                <a:latin typeface="Corbel" pitchFamily="34" charset="0"/>
              </a:rPr>
              <a:t>file to determine how URLs map to </a:t>
            </a:r>
            <a:r>
              <a:rPr lang="en-IN" sz="2400" dirty="0" err="1">
                <a:latin typeface="Corbel" pitchFamily="34" charset="0"/>
              </a:rPr>
              <a:t>servlets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file is named </a:t>
            </a:r>
            <a:r>
              <a:rPr lang="en-IN" sz="2400" dirty="0">
                <a:solidFill>
                  <a:srgbClr val="FF0000"/>
                </a:solidFill>
                <a:latin typeface="Corbel" pitchFamily="34" charset="0"/>
              </a:rPr>
              <a:t>web.xml</a:t>
            </a:r>
            <a:r>
              <a:rPr lang="en-IN" sz="2400" dirty="0">
                <a:latin typeface="Corbel" pitchFamily="34" charset="0"/>
              </a:rPr>
              <a:t>, and resides in the app's  </a:t>
            </a:r>
            <a:r>
              <a:rPr lang="en-IN" sz="2400" dirty="0">
                <a:solidFill>
                  <a:srgbClr val="FF0000"/>
                </a:solidFill>
                <a:latin typeface="Corbel" pitchFamily="34" charset="0"/>
              </a:rPr>
              <a:t>WEB-INF/</a:t>
            </a:r>
            <a:r>
              <a:rPr lang="en-IN" sz="2400" dirty="0">
                <a:latin typeface="Corbel" pitchFamily="34" charset="0"/>
              </a:rPr>
              <a:t> directory and is a part of the </a:t>
            </a:r>
            <a:r>
              <a:rPr lang="en-IN" sz="2400" dirty="0" err="1">
                <a:latin typeface="Corbel" pitchFamily="34" charset="0"/>
              </a:rPr>
              <a:t>servlet</a:t>
            </a:r>
            <a:r>
              <a:rPr lang="en-IN" sz="2400" dirty="0">
                <a:latin typeface="Corbel" pitchFamily="34" charset="0"/>
              </a:rPr>
              <a:t> standard for web applications.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DESIGNING THE web.xml FILE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>
                <a:latin typeface="Corbel" pitchFamily="34" charset="0"/>
              </a:rPr>
              <a:t>&lt;web-app&gt;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	&lt;</a:t>
            </a:r>
            <a:r>
              <a:rPr lang="en-IN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-class&gt;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-class&gt;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	&lt;/</a:t>
            </a:r>
            <a:r>
              <a:rPr lang="en-IN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	&lt;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-mapping&gt;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-pattern&gt;/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-pattern&gt;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	&lt;/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-mapping&gt;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&lt;/web-app&gt;</a:t>
            </a:r>
            <a:endParaRPr lang="en-IN" sz="1700" b="1" dirty="0">
              <a:latin typeface="Corbel" pitchFamily="34" charset="0"/>
            </a:endParaRP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CONFIGURING THE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rbel" pitchFamily="34" charset="0"/>
              </a:rPr>
              <a:t>Once the directory structure is in place , then we can copy the </a:t>
            </a:r>
            <a:r>
              <a:rPr lang="en-US" dirty="0" err="1">
                <a:solidFill>
                  <a:srgbClr val="FF0000"/>
                </a:solidFill>
                <a:latin typeface="Corbel" pitchFamily="34" charset="0"/>
              </a:rPr>
              <a:t>MyFirstServlet.class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file inside the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classes </a:t>
            </a:r>
            <a:r>
              <a:rPr lang="en-US" dirty="0">
                <a:latin typeface="Corbel" pitchFamily="34" charset="0"/>
              </a:rPr>
              <a:t>folder of our application.</a:t>
            </a:r>
          </a:p>
          <a:p>
            <a:endParaRPr lang="en-US" dirty="0">
              <a:latin typeface="Corbel" pitchFamily="34" charset="0"/>
            </a:endParaRPr>
          </a:p>
          <a:p>
            <a:endParaRPr lang="en-US" dirty="0">
              <a:latin typeface="Corbel" pitchFamily="34" charset="0"/>
            </a:endParaRPr>
          </a:p>
          <a:p>
            <a:r>
              <a:rPr lang="en-US" dirty="0">
                <a:latin typeface="Corbel" pitchFamily="34" charset="0"/>
              </a:rPr>
              <a:t>Placing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.class </a:t>
            </a:r>
            <a:r>
              <a:rPr lang="en-US" dirty="0">
                <a:latin typeface="Corbel" pitchFamily="34" charset="0"/>
              </a:rPr>
              <a:t>file inside the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classes</a:t>
            </a:r>
            <a:r>
              <a:rPr lang="en-US" dirty="0">
                <a:latin typeface="Corbel" pitchFamily="34" charset="0"/>
              </a:rPr>
              <a:t> folder is a compulsory requirement for our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LifeCycle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Of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GenericServlet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class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Creating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Sevlet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CONFIGURING THE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RUN THE APPLICATION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After all the deployment has been done we need to test our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and for this we need to do the following:</a:t>
            </a:r>
          </a:p>
          <a:p>
            <a:pPr lvl="1"/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Start the Tomcat server by clicking on the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Tomcat7.exe</a:t>
            </a:r>
            <a:r>
              <a:rPr lang="en-US" sz="2400" dirty="0">
                <a:latin typeface="Corbel" pitchFamily="34" charset="0"/>
              </a:rPr>
              <a:t> file found inside the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Tomcat’s bin </a:t>
            </a:r>
            <a:r>
              <a:rPr lang="en-US" sz="2400" dirty="0">
                <a:latin typeface="Corbel" pitchFamily="34" charset="0"/>
              </a:rPr>
              <a:t>folder.</a:t>
            </a:r>
          </a:p>
          <a:p>
            <a:pPr lvl="1"/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Open the browser and type the following </a:t>
            </a:r>
            <a:r>
              <a:rPr lang="en-US" sz="2400" dirty="0" err="1">
                <a:latin typeface="Corbel" pitchFamily="34" charset="0"/>
              </a:rPr>
              <a:t>url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>
              <a:buNone/>
            </a:pPr>
            <a:endParaRPr lang="en-US" sz="2400" dirty="0">
              <a:latin typeface="Corbel" pitchFamily="34" charset="0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http://localhost:1978/sachin/MyFirstServlet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RUN THE APPLICATION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527048"/>
            <a:ext cx="9058071" cy="51881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2733794"/>
            <a:ext cx="8786874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Differences with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GenericServlet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doGet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( ) 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doPost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( )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Developing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by extending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SERVLET LIFE-CYCLE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4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SERVLET LIFE-CYCLE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Corbel" pitchFamily="34" charset="0"/>
              </a:rPr>
              <a:t>The lifecycle of a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is controlled by the container in which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has been deployed. When a request is mapped to a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, the container performs the following steps.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1.	If an instance of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does not exist, the web container does the following tasks: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Loads the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class.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Creates an instance of the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class.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Initializes the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instance by calling the 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init( )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 method.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Invokes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the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service( )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method, passing request and response objects.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2. If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instance is present then first 3 tasks are not repeated , rather only the fourth part is re-executed i.e. only 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service( ) </a:t>
            </a:r>
            <a:r>
              <a:rPr lang="en-IN" dirty="0">
                <a:latin typeface="Corbel" pitchFamily="34" charset="0"/>
              </a:rPr>
              <a:t>method is called for every next request.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3.	Finally if the container  needs to remove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, it calls  the </a:t>
            </a:r>
            <a:r>
              <a:rPr lang="en-IN" dirty="0" err="1">
                <a:latin typeface="Corbel" pitchFamily="34" charset="0"/>
              </a:rPr>
              <a:t>servlet’s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destroy( )</a:t>
            </a:r>
            <a:r>
              <a:rPr lang="en-IN" dirty="0">
                <a:latin typeface="Corbel" pitchFamily="34" charset="0"/>
              </a:rPr>
              <a:t> method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CREATING  SERVLET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latin typeface="Corbel" pitchFamily="34" charset="0"/>
              </a:rPr>
              <a:t>Although we can implement the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javax.servlet.Servlet</a:t>
            </a:r>
            <a:r>
              <a:rPr lang="en-US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interface while developing our own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, but this practice is rarely followed.</a:t>
            </a:r>
          </a:p>
          <a:p>
            <a:endParaRPr lang="en-US" dirty="0">
              <a:latin typeface="Corbel" pitchFamily="34" charset="0"/>
            </a:endParaRPr>
          </a:p>
          <a:p>
            <a:r>
              <a:rPr lang="en-US" dirty="0">
                <a:latin typeface="Corbel" pitchFamily="34" charset="0"/>
              </a:rPr>
              <a:t>Rather Java has provided us two implementation classes of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 interface which we must extend . They are called: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" pitchFamily="34" charset="0"/>
              </a:rPr>
              <a:t>GenericServlet</a:t>
            </a:r>
            <a:endParaRPr lang="en-US" dirty="0">
              <a:solidFill>
                <a:srgbClr val="FF0000"/>
              </a:solidFill>
              <a:latin typeface="Corbel" pitchFamily="34" charset="0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" pitchFamily="34" charset="0"/>
              </a:rPr>
              <a:t>HttpServlet</a:t>
            </a:r>
            <a:endParaRPr lang="en-US" dirty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/>
            <a:endParaRPr lang="en-US" dirty="0">
              <a:latin typeface="Corbel" pitchFamily="34" charset="0"/>
            </a:endParaRPr>
          </a:p>
          <a:p>
            <a:pPr marL="514350" indent="-514350"/>
            <a:r>
              <a:rPr lang="en-US" dirty="0">
                <a:latin typeface="Corbel" pitchFamily="34" charset="0"/>
              </a:rPr>
              <a:t>The class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US" dirty="0">
                <a:latin typeface="Corbel" pitchFamily="34" charset="0"/>
              </a:rPr>
              <a:t> implements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 interface and the class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HttpServlet</a:t>
            </a:r>
            <a:r>
              <a:rPr lang="en-US" dirty="0">
                <a:latin typeface="Corbel" pitchFamily="34" charset="0"/>
              </a:rPr>
              <a:t> extends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US" dirty="0">
                <a:latin typeface="Corbel" pitchFamily="34" charset="0"/>
              </a:rPr>
              <a:t>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SERVLET HIERARCHY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hirercay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857356" y="1928802"/>
            <a:ext cx="5786478" cy="37436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GENERICSERVLET CLASS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dirty="0">
                <a:latin typeface="Corbel" pitchFamily="34" charset="0"/>
              </a:rPr>
              <a:t>implements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interface and provides implementation for all it’s method except 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service() </a:t>
            </a:r>
            <a:r>
              <a:rPr lang="en-IN" dirty="0">
                <a:latin typeface="Corbel" pitchFamily="34" charset="0"/>
              </a:rPr>
              <a:t>method hence it is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abstract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fontAlgn="base"/>
            <a:endParaRPr lang="en-IN" dirty="0">
              <a:latin typeface="Corbel" pitchFamily="34" charset="0"/>
            </a:endParaRPr>
          </a:p>
          <a:p>
            <a:pPr fontAlgn="base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dirty="0">
                <a:latin typeface="Corbel" pitchFamily="34" charset="0"/>
              </a:rPr>
              <a:t> class defines a protocol-independent(HTTP-less)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. However while building a website or an online application, we may want to have Http protocol, in that case we must extend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HttpServlet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instead of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 </a:t>
            </a:r>
          </a:p>
          <a:p>
            <a:pPr fontAlgn="base"/>
            <a:endParaRPr lang="en-IN" dirty="0">
              <a:latin typeface="Corbel" pitchFamily="34" charset="0"/>
            </a:endParaRPr>
          </a:p>
          <a:p>
            <a:pPr fontAlgn="base"/>
            <a:r>
              <a:rPr lang="en-IN" dirty="0">
                <a:latin typeface="Corbel" pitchFamily="34" charset="0"/>
              </a:rPr>
              <a:t>Developing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by extending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dirty="0">
                <a:latin typeface="Corbel" pitchFamily="34" charset="0"/>
              </a:rPr>
              <a:t> is very easy because we have to provide implementation only for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 service()</a:t>
            </a:r>
            <a:r>
              <a:rPr lang="en-IN" dirty="0">
                <a:latin typeface="Corbel" pitchFamily="34" charset="0"/>
              </a:rPr>
              <a:t>method.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service( ) METHOD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itchFamily="34" charset="0"/>
              </a:rPr>
              <a:t>The prototype of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service( ) </a:t>
            </a:r>
            <a:r>
              <a:rPr lang="en-US" dirty="0">
                <a:latin typeface="Corbel" pitchFamily="34" charset="0"/>
              </a:rPr>
              <a:t>method is :</a:t>
            </a:r>
          </a:p>
          <a:p>
            <a:pPr>
              <a:buNone/>
            </a:pPr>
            <a:endParaRPr lang="en-US" sz="2800" dirty="0">
              <a:latin typeface="Corbel" pitchFamily="34" charset="0"/>
            </a:endParaRPr>
          </a:p>
          <a:p>
            <a:pPr>
              <a:buNone/>
            </a:pPr>
            <a:endParaRPr lang="en-US" sz="2000" b="1" dirty="0">
              <a:latin typeface="Corbel" pitchFamily="34" charset="0"/>
            </a:endParaRPr>
          </a:p>
          <a:p>
            <a:pPr>
              <a:buNone/>
            </a:pPr>
            <a:r>
              <a:rPr lang="en-US" sz="2000" b="1" dirty="0">
                <a:latin typeface="Corbel" pitchFamily="34" charset="0"/>
              </a:rPr>
              <a:t>public void service (</a:t>
            </a:r>
            <a:r>
              <a:rPr lang="en-US" sz="2000" b="1" dirty="0" err="1">
                <a:latin typeface="Corbel" pitchFamily="34" charset="0"/>
              </a:rPr>
              <a:t>ServletRequest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b="1" dirty="0" err="1">
                <a:latin typeface="Corbel" pitchFamily="34" charset="0"/>
              </a:rPr>
              <a:t>req</a:t>
            </a:r>
            <a:r>
              <a:rPr lang="en-US" sz="2000" b="1" dirty="0">
                <a:latin typeface="Corbel" pitchFamily="34" charset="0"/>
              </a:rPr>
              <a:t>, </a:t>
            </a:r>
            <a:r>
              <a:rPr lang="en-US" sz="2000" b="1" dirty="0" err="1">
                <a:latin typeface="Corbel" pitchFamily="34" charset="0"/>
              </a:rPr>
              <a:t>ServletResponse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b="1" dirty="0" err="1">
                <a:latin typeface="Corbel" pitchFamily="34" charset="0"/>
              </a:rPr>
              <a:t>resp</a:t>
            </a:r>
            <a:r>
              <a:rPr lang="en-US" sz="2000" b="1" dirty="0">
                <a:latin typeface="Corbel" pitchFamily="34" charset="0"/>
              </a:rPr>
              <a:t>) throws </a:t>
            </a:r>
            <a:r>
              <a:rPr lang="en-US" sz="2000" b="1" dirty="0" err="1">
                <a:latin typeface="Corbel" pitchFamily="34" charset="0"/>
              </a:rPr>
              <a:t>ServletException,IOException</a:t>
            </a:r>
            <a:endParaRPr lang="en-US" sz="2000" b="1" dirty="0">
              <a:latin typeface="Corbel" pitchFamily="34" charset="0"/>
            </a:endParaRP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service( ) METHOD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rbel" pitchFamily="34" charset="0"/>
              </a:rPr>
              <a:t>This method is automatically called by the server whenever request for a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US" dirty="0">
                <a:latin typeface="Corbel" pitchFamily="34" charset="0"/>
              </a:rPr>
              <a:t> arrives</a:t>
            </a:r>
          </a:p>
          <a:p>
            <a:endParaRPr lang="en-US" dirty="0">
              <a:latin typeface="Corbel" pitchFamily="34" charset="0"/>
            </a:endParaRPr>
          </a:p>
          <a:p>
            <a:r>
              <a:rPr lang="en-US" dirty="0">
                <a:latin typeface="Corbel" pitchFamily="34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Corbel" pitchFamily="34" charset="0"/>
              </a:rPr>
              <a:t>service() </a:t>
            </a:r>
            <a:r>
              <a:rPr lang="en-US" dirty="0">
                <a:latin typeface="Corbel" pitchFamily="34" charset="0"/>
              </a:rPr>
              <a:t>method accepts two parameters:</a:t>
            </a:r>
          </a:p>
          <a:p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</a:rPr>
              <a:t>A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ServletRequest</a:t>
            </a:r>
            <a:r>
              <a:rPr lang="en-US" dirty="0" err="1">
                <a:latin typeface="Corbel" pitchFamily="34" charset="0"/>
              </a:rPr>
              <a:t>Object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</a:rPr>
              <a:t>A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SerlvetResponse</a:t>
            </a:r>
            <a:r>
              <a:rPr lang="en-US" dirty="0" err="1">
                <a:latin typeface="Corbel" pitchFamily="34" charset="0"/>
              </a:rPr>
              <a:t>Object</a:t>
            </a:r>
            <a:r>
              <a:rPr lang="en-US" dirty="0">
                <a:latin typeface="Corbel" pitchFamily="34" charset="0"/>
              </a:rPr>
              <a:t> </a:t>
            </a:r>
          </a:p>
          <a:p>
            <a:pPr marL="514350" indent="-514350">
              <a:buNone/>
            </a:pPr>
            <a:endParaRPr lang="en-US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The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ServletRequest</a:t>
            </a:r>
            <a:r>
              <a:rPr lang="en-IN" dirty="0">
                <a:latin typeface="Corbel" pitchFamily="34" charset="0"/>
              </a:rPr>
              <a:t> object allows to read data provided by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the client request and the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ServletResponse</a:t>
            </a:r>
            <a:r>
              <a:rPr lang="en-IN" dirty="0">
                <a:latin typeface="Corbel" pitchFamily="34" charset="0"/>
              </a:rPr>
              <a:t> object is used to 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send the response to the client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3972</TotalTime>
  <Words>1056</Words>
  <Application>Microsoft Office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SERVLET LIFE-CYCLE</vt:lpstr>
      <vt:lpstr>SERVLET LIFE-CYCLE</vt:lpstr>
      <vt:lpstr>CREATING  SERVLET</vt:lpstr>
      <vt:lpstr>SERVLET HIERARCHY</vt:lpstr>
      <vt:lpstr>THE GENERICSERVLET CLASS</vt:lpstr>
      <vt:lpstr>THE service( ) METHOD</vt:lpstr>
      <vt:lpstr>THE service( ) METHOD</vt:lpstr>
      <vt:lpstr>FIRST  SERVLET</vt:lpstr>
      <vt:lpstr>FIRST  SERVLET</vt:lpstr>
      <vt:lpstr>COMPILING THE PROGRAM</vt:lpstr>
      <vt:lpstr>COMPILING THE PROGRAM</vt:lpstr>
      <vt:lpstr>DEPLOYING THE SERVLET</vt:lpstr>
      <vt:lpstr>CREATING THE DIRECTORY</vt:lpstr>
      <vt:lpstr>CREATING THE DIRECTORY</vt:lpstr>
      <vt:lpstr>THE web.xml FILE</vt:lpstr>
      <vt:lpstr>DESIGNING THE web.xml FILE</vt:lpstr>
      <vt:lpstr>CONFIGURING THE SERVLET</vt:lpstr>
      <vt:lpstr>CONFIGURING THE SERVLET</vt:lpstr>
      <vt:lpstr>RUN THE APPLICATION</vt:lpstr>
      <vt:lpstr>RUN THE APPLICATION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322</cp:revision>
  <dcterms:created xsi:type="dcterms:W3CDTF">2016-02-04T12:02:26Z</dcterms:created>
  <dcterms:modified xsi:type="dcterms:W3CDTF">2023-12-23T05:33:33Z</dcterms:modified>
</cp:coreProperties>
</file>