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380" r:id="rId4"/>
    <p:sldId id="396" r:id="rId5"/>
    <p:sldId id="397" r:id="rId6"/>
    <p:sldId id="395" r:id="rId7"/>
    <p:sldId id="381" r:id="rId8"/>
    <p:sldId id="384" r:id="rId9"/>
    <p:sldId id="382" r:id="rId10"/>
    <p:sldId id="383" r:id="rId11"/>
    <p:sldId id="385" r:id="rId12"/>
    <p:sldId id="386" r:id="rId13"/>
    <p:sldId id="387" r:id="rId14"/>
    <p:sldId id="388" r:id="rId15"/>
    <p:sldId id="389" r:id="rId16"/>
    <p:sldId id="362" r:id="rId17"/>
    <p:sldId id="363" r:id="rId18"/>
    <p:sldId id="392" r:id="rId19"/>
    <p:sldId id="352" r:id="rId20"/>
    <p:sldId id="393" r:id="rId21"/>
    <p:sldId id="394" r:id="rId22"/>
    <p:sldId id="390" r:id="rId23"/>
    <p:sldId id="391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BFDC29-2D06-472D-A2E9-90A9D26D9145}"/>
    <pc:docChg chg="modSld">
      <pc:chgData name="Sharma Computer Academy" userId="08476b32c11f4418" providerId="LiveId" clId="{4EBFDC29-2D06-472D-A2E9-90A9D26D9145}" dt="2023-12-23T05:33:42.009" v="2" actId="20577"/>
      <pc:docMkLst>
        <pc:docMk/>
      </pc:docMkLst>
      <pc:sldChg chg="modSp mod">
        <pc:chgData name="Sharma Computer Academy" userId="08476b32c11f4418" providerId="LiveId" clId="{4EBFDC29-2D06-472D-A2E9-90A9D26D9145}" dt="2023-12-23T05:33:42.009" v="2" actId="20577"/>
        <pc:sldMkLst>
          <pc:docMk/>
          <pc:sldMk cId="0" sldId="257"/>
        </pc:sldMkLst>
        <pc:spChg chg="mod">
          <ac:chgData name="Sharma Computer Academy" userId="08476b32c11f4418" providerId="LiveId" clId="{4EBFDC29-2D06-472D-A2E9-90A9D26D9145}" dt="2023-12-23T05:33:42.009" v="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42E2EC7E-F5A7-47D3-9726-698C9C4FE0BE}"/>
    <pc:docChg chg="custSel addSld modSld">
      <pc:chgData name="Sharma Computer Academy" userId="08476b32c11f4418" providerId="LiveId" clId="{42E2EC7E-F5A7-47D3-9726-698C9C4FE0BE}" dt="2024-01-09T08:00:00.958" v="251" actId="1076"/>
      <pc:docMkLst>
        <pc:docMk/>
      </pc:docMkLst>
      <pc:sldChg chg="modSp mod">
        <pc:chgData name="Sharma Computer Academy" userId="08476b32c11f4418" providerId="LiveId" clId="{42E2EC7E-F5A7-47D3-9726-698C9C4FE0BE}" dt="2024-01-09T07:55:07.238" v="54" actId="5793"/>
        <pc:sldMkLst>
          <pc:docMk/>
          <pc:sldMk cId="0" sldId="380"/>
        </pc:sldMkLst>
        <pc:spChg chg="mod">
          <ac:chgData name="Sharma Computer Academy" userId="08476b32c11f4418" providerId="LiveId" clId="{42E2EC7E-F5A7-47D3-9726-698C9C4FE0BE}" dt="2024-01-09T07:55:07.238" v="54" actId="5793"/>
          <ac:spMkLst>
            <pc:docMk/>
            <pc:sldMk cId="0" sldId="380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42E2EC7E-F5A7-47D3-9726-698C9C4FE0BE}" dt="2024-01-09T07:54:17.288" v="52" actId="113"/>
        <pc:sldMkLst>
          <pc:docMk/>
          <pc:sldMk cId="3547959361" sldId="395"/>
        </pc:sldMkLst>
        <pc:spChg chg="mod">
          <ac:chgData name="Sharma Computer Academy" userId="08476b32c11f4418" providerId="LiveId" clId="{42E2EC7E-F5A7-47D3-9726-698C9C4FE0BE}" dt="2024-01-09T07:54:17.288" v="52" actId="113"/>
          <ac:spMkLst>
            <pc:docMk/>
            <pc:sldMk cId="3547959361" sldId="395"/>
            <ac:spMk id="7" creationId="{00000000-0000-0000-0000-000000000000}"/>
          </ac:spMkLst>
        </pc:spChg>
      </pc:sldChg>
      <pc:sldChg chg="addSp modSp add mod modAnim">
        <pc:chgData name="Sharma Computer Academy" userId="08476b32c11f4418" providerId="LiveId" clId="{42E2EC7E-F5A7-47D3-9726-698C9C4FE0BE}" dt="2024-01-09T07:56:36.792" v="202"/>
        <pc:sldMkLst>
          <pc:docMk/>
          <pc:sldMk cId="1516474379" sldId="396"/>
        </pc:sldMkLst>
        <pc:spChg chg="mod">
          <ac:chgData name="Sharma Computer Academy" userId="08476b32c11f4418" providerId="LiveId" clId="{42E2EC7E-F5A7-47D3-9726-698C9C4FE0BE}" dt="2024-01-09T07:52:10.083" v="5" actId="20577"/>
          <ac:spMkLst>
            <pc:docMk/>
            <pc:sldMk cId="1516474379" sldId="396"/>
            <ac:spMk id="7" creationId="{00000000-0000-0000-0000-000000000000}"/>
          </ac:spMkLst>
        </pc:spChg>
        <pc:spChg chg="add mod">
          <ac:chgData name="Sharma Computer Academy" userId="08476b32c11f4418" providerId="LiveId" clId="{42E2EC7E-F5A7-47D3-9726-698C9C4FE0BE}" dt="2024-01-09T07:56:26.176" v="201" actId="255"/>
          <ac:spMkLst>
            <pc:docMk/>
            <pc:sldMk cId="1516474379" sldId="396"/>
            <ac:spMk id="9" creationId="{6CC322EC-34FD-CE47-B0EB-242EBAA8A202}"/>
          </ac:spMkLst>
        </pc:spChg>
        <pc:picChg chg="add mod">
          <ac:chgData name="Sharma Computer Academy" userId="08476b32c11f4418" providerId="LiveId" clId="{42E2EC7E-F5A7-47D3-9726-698C9C4FE0BE}" dt="2024-01-09T07:55:12.775" v="55" actId="14100"/>
          <ac:picMkLst>
            <pc:docMk/>
            <pc:sldMk cId="1516474379" sldId="396"/>
            <ac:picMk id="6" creationId="{0470D7D7-52E6-BE64-59A4-580869C80ECE}"/>
          </ac:picMkLst>
        </pc:picChg>
      </pc:sldChg>
      <pc:sldChg chg="addSp delSp modSp add mod modAnim">
        <pc:chgData name="Sharma Computer Academy" userId="08476b32c11f4418" providerId="LiveId" clId="{42E2EC7E-F5A7-47D3-9726-698C9C4FE0BE}" dt="2024-01-09T08:00:00.958" v="251" actId="1076"/>
        <pc:sldMkLst>
          <pc:docMk/>
          <pc:sldMk cId="397907057" sldId="397"/>
        </pc:sldMkLst>
        <pc:spChg chg="mod">
          <ac:chgData name="Sharma Computer Academy" userId="08476b32c11f4418" providerId="LiveId" clId="{42E2EC7E-F5A7-47D3-9726-698C9C4FE0BE}" dt="2024-01-09T07:56:56.530" v="244" actId="20577"/>
          <ac:spMkLst>
            <pc:docMk/>
            <pc:sldMk cId="397907057" sldId="397"/>
            <ac:spMk id="2" creationId="{00000000-0000-0000-0000-000000000000}"/>
          </ac:spMkLst>
        </pc:spChg>
        <pc:spChg chg="mod">
          <ac:chgData name="Sharma Computer Academy" userId="08476b32c11f4418" providerId="LiveId" clId="{42E2EC7E-F5A7-47D3-9726-698C9C4FE0BE}" dt="2024-01-09T07:58:22.540" v="246" actId="20577"/>
          <ac:spMkLst>
            <pc:docMk/>
            <pc:sldMk cId="397907057" sldId="397"/>
            <ac:spMk id="9" creationId="{6CC322EC-34FD-CE47-B0EB-242EBAA8A202}"/>
          </ac:spMkLst>
        </pc:spChg>
        <pc:picChg chg="add mod">
          <ac:chgData name="Sharma Computer Academy" userId="08476b32c11f4418" providerId="LiveId" clId="{42E2EC7E-F5A7-47D3-9726-698C9C4FE0BE}" dt="2024-01-09T08:00:00.958" v="251" actId="1076"/>
          <ac:picMkLst>
            <pc:docMk/>
            <pc:sldMk cId="397907057" sldId="397"/>
            <ac:picMk id="3" creationId="{B32FAE0C-B016-BAA4-0183-79A66A75C5EE}"/>
          </ac:picMkLst>
        </pc:picChg>
        <pc:picChg chg="del mod">
          <ac:chgData name="Sharma Computer Academy" userId="08476b32c11f4418" providerId="LiveId" clId="{42E2EC7E-F5A7-47D3-9726-698C9C4FE0BE}" dt="2024-01-09T07:59:57.112" v="249" actId="478"/>
          <ac:picMkLst>
            <pc:docMk/>
            <pc:sldMk cId="397907057" sldId="397"/>
            <ac:picMk id="6" creationId="{0470D7D7-52E6-BE64-59A4-580869C80E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1/9/2024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rbel" pitchFamily="34" charset="0"/>
              </a:rPr>
              <a:t>Java </a:t>
            </a:r>
            <a:r>
              <a:rPr lang="en-US" sz="4000" dirty="0" err="1">
                <a:latin typeface="Corbel" pitchFamily="34" charset="0"/>
              </a:rPr>
              <a:t>ee</a:t>
            </a:r>
            <a:endParaRPr lang="en-US" sz="4000" dirty="0">
              <a:latin typeface="Corbel" pitchFamily="34" charset="0"/>
            </a:endParaRPr>
          </a:p>
          <a:p>
            <a:r>
              <a:rPr lang="en-US" sz="2800" dirty="0">
                <a:latin typeface="Corbel" pitchFamily="34" charset="0"/>
              </a:rPr>
              <a:t>(ADVANCE JAVA)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Lecture-4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 Important Point !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extending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>
                <a:latin typeface="Corbel" pitchFamily="34" charset="0"/>
              </a:rPr>
              <a:t> class we must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never override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service() </a:t>
            </a:r>
            <a:r>
              <a:rPr lang="en-US" sz="2400" dirty="0">
                <a:latin typeface="Corbel" pitchFamily="34" charset="0"/>
              </a:rPr>
              <a:t>method.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because the class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>
                <a:latin typeface="Corbel" pitchFamily="34" charset="0"/>
              </a:rPr>
              <a:t> itself has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overridden </a:t>
            </a:r>
            <a:r>
              <a:rPr lang="en-US" sz="2400" dirty="0">
                <a:latin typeface="Corbel" pitchFamily="34" charset="0"/>
              </a:rPr>
              <a:t>the method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service()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such a way </a:t>
            </a:r>
            <a:r>
              <a:rPr lang="en-US" sz="2400" dirty="0">
                <a:latin typeface="Corbel" pitchFamily="34" charset="0"/>
              </a:rPr>
              <a:t>that it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detects </a:t>
            </a:r>
            <a:r>
              <a:rPr lang="en-US" sz="2400" dirty="0">
                <a:latin typeface="Corbel" pitchFamily="34" charset="0"/>
              </a:rPr>
              <a:t>the kind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>
                <a:latin typeface="Corbel" pitchFamily="34" charset="0"/>
              </a:rPr>
              <a:t> generated by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browser 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Post</a:t>
            </a:r>
            <a:r>
              <a:rPr lang="en-US" sz="2400" dirty="0">
                <a:latin typeface="Corbel" pitchFamily="34" charset="0"/>
              </a:rPr>
              <a:t>) and then calls the required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method.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Diagram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images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Another Important Point!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abstract class </a:t>
            </a:r>
            <a:r>
              <a:rPr lang="en-US" sz="2400" dirty="0">
                <a:latin typeface="Corbel" pitchFamily="34" charset="0"/>
              </a:rPr>
              <a:t>but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doesn’t contain </a:t>
            </a:r>
            <a:r>
              <a:rPr lang="en-US" sz="2400" dirty="0">
                <a:latin typeface="Corbel" pitchFamily="34" charset="0"/>
              </a:rPr>
              <a:t>any</a:t>
            </a:r>
            <a:r>
              <a:rPr lang="en-US" sz="2400" b="1" i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abstract methods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Another Important Point!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None of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  <a:r>
              <a:rPr lang="en-US" sz="2400" dirty="0">
                <a:latin typeface="Corbel" pitchFamily="34" charset="0"/>
              </a:rPr>
              <a:t> methods have been made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abstract</a:t>
            </a:r>
            <a:r>
              <a:rPr lang="en-US" sz="2400" dirty="0">
                <a:latin typeface="Corbel" pitchFamily="34" charset="0"/>
              </a:rPr>
              <a:t> but still the class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>
                <a:latin typeface="Corbel" pitchFamily="34" charset="0"/>
              </a:rPr>
              <a:t> has been declared as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abstract class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Can you tell why ?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Another Important Point!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This is because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none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methods contain any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proper implementation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They all have all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default behaviours </a:t>
            </a:r>
            <a:r>
              <a:rPr lang="en-IN" sz="2400" dirty="0">
                <a:latin typeface="Corbel" pitchFamily="34" charset="0"/>
              </a:rPr>
              <a:t>of returning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HTTP 405 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Method Not Implemented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error.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the designers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JEE  technology </a:t>
            </a:r>
            <a:r>
              <a:rPr lang="en-US" sz="2400" dirty="0">
                <a:latin typeface="Corbel" pitchFamily="34" charset="0"/>
              </a:rPr>
              <a:t>did not want that anyone should be allowed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instantiate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>
                <a:latin typeface="Corbel" pitchFamily="34" charset="0"/>
              </a:rPr>
              <a:t> class as it’s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practically of no use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rbel" pitchFamily="34" charset="0"/>
              </a:rPr>
              <a:t>Why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Methods</a:t>
            </a:r>
            <a:br>
              <a:rPr lang="en-US" sz="2400" b="1" dirty="0">
                <a:latin typeface="Corbel" pitchFamily="34" charset="0"/>
              </a:rPr>
            </a:br>
            <a:r>
              <a:rPr lang="en-US" sz="2400" b="1" dirty="0">
                <a:latin typeface="Corbel" pitchFamily="34" charset="0"/>
              </a:rPr>
              <a:t>Have Not Been Declared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abstract</a:t>
            </a:r>
            <a:r>
              <a:rPr lang="en-US" sz="2400" b="1" dirty="0">
                <a:latin typeface="Corbel" pitchFamily="34" charset="0"/>
              </a:rPr>
              <a:t> ?</a:t>
            </a:r>
            <a:endParaRPr lang="en-IN" sz="24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This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because</a:t>
            </a:r>
            <a:r>
              <a:rPr lang="en-IN" sz="2400" dirty="0">
                <a:latin typeface="Corbel" pitchFamily="34" charset="0"/>
              </a:rPr>
              <a:t> if those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methods were all  abstract</a:t>
            </a:r>
            <a:r>
              <a:rPr lang="en-IN" sz="2400" dirty="0">
                <a:latin typeface="Corbel" pitchFamily="34" charset="0"/>
              </a:rPr>
              <a:t>, we would be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forced to override all of them</a:t>
            </a:r>
            <a:r>
              <a:rPr lang="en-IN" sz="2400" dirty="0">
                <a:latin typeface="Corbel" pitchFamily="34" charset="0"/>
              </a:rPr>
              <a:t> , even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though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business requirements don't need </a:t>
            </a:r>
            <a:r>
              <a:rPr lang="en-IN" sz="2400" dirty="0">
                <a:latin typeface="Corbel" pitchFamily="34" charset="0"/>
              </a:rPr>
              <a:t>it at all.</a:t>
            </a: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Corbel" pitchFamily="34" charset="0"/>
              </a:rPr>
              <a:t>LifeCycle</a:t>
            </a:r>
            <a:r>
              <a:rPr lang="en-US" sz="3200" b="1" dirty="0">
                <a:latin typeface="Corbel" pitchFamily="34" charset="0"/>
              </a:rPr>
              <a:t> Of </a:t>
            </a:r>
            <a:r>
              <a:rPr lang="en-US" sz="3200" b="1" dirty="0" err="1">
                <a:latin typeface="Corbel" pitchFamily="34" charset="0"/>
              </a:rPr>
              <a:t>HttpServlet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4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Corbel" pitchFamily="34" charset="0"/>
              </a:rPr>
              <a:t>LifeCycle</a:t>
            </a:r>
            <a:r>
              <a:rPr lang="en-US" sz="3200" b="1" dirty="0">
                <a:latin typeface="Corbel" pitchFamily="34" charset="0"/>
              </a:rPr>
              <a:t> Of </a:t>
            </a:r>
            <a:r>
              <a:rPr lang="en-US" sz="3200" b="1" dirty="0" err="1">
                <a:latin typeface="Corbel" pitchFamily="34" charset="0"/>
              </a:rPr>
              <a:t>HttpServlet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same as previous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only difference </a:t>
            </a:r>
            <a:r>
              <a:rPr lang="en-IN" sz="2400" dirty="0">
                <a:latin typeface="Corbel" pitchFamily="34" charset="0"/>
              </a:rPr>
              <a:t>is that when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IN" sz="2400" dirty="0">
                <a:latin typeface="Corbel" pitchFamily="34" charset="0"/>
              </a:rPr>
              <a:t> calls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service( ) </a:t>
            </a:r>
            <a:r>
              <a:rPr lang="en-IN" sz="2400" dirty="0">
                <a:latin typeface="Corbel" pitchFamily="34" charset="0"/>
              </a:rPr>
              <a:t>method, then the implementation of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service( ) </a:t>
            </a:r>
            <a:r>
              <a:rPr lang="en-IN" sz="2400" dirty="0">
                <a:latin typeface="Corbel" pitchFamily="34" charset="0"/>
              </a:rPr>
              <a:t>given by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IN" sz="2400" dirty="0">
                <a:latin typeface="Corbel" pitchFamily="34" charset="0"/>
              </a:rPr>
              <a:t> class runs since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programmer’s do not override </a:t>
            </a:r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But when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service( ) </a:t>
            </a:r>
            <a:r>
              <a:rPr lang="en-IN" sz="2400" dirty="0">
                <a:latin typeface="Corbel" pitchFamily="34" charset="0"/>
              </a:rPr>
              <a:t>method calls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doPost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method , then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our implementations </a:t>
            </a:r>
            <a:r>
              <a:rPr lang="en-IN" sz="2400" dirty="0">
                <a:latin typeface="Corbel" pitchFamily="34" charset="0"/>
              </a:rPr>
              <a:t>will run as we must have overridden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methods.</a:t>
            </a:r>
          </a:p>
          <a:p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HttpServlet</a:t>
            </a:r>
            <a:r>
              <a:rPr lang="en-US" sz="3200" b="1" dirty="0">
                <a:latin typeface="Corbel" pitchFamily="34" charset="0"/>
              </a:rPr>
              <a:t> V/s </a:t>
            </a:r>
            <a:r>
              <a:rPr lang="en-US" sz="3200" b="1" dirty="0" err="1">
                <a:latin typeface="Corbel" pitchFamily="34" charset="0"/>
              </a:rPr>
              <a:t>GenericServlet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42839" y="1428736"/>
          <a:ext cx="8858318" cy="528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82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rbel" pitchFamily="34" charset="0"/>
                        </a:rPr>
                        <a:t>GenericServlet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rbel" pitchFamily="34" charset="0"/>
                        </a:rPr>
                        <a:t>HttpServlet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It is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Generalized </a:t>
                      </a:r>
                      <a:r>
                        <a:rPr lang="en-IN" b="0" dirty="0">
                          <a:latin typeface="Corbel" pitchFamily="34" charset="0"/>
                        </a:rPr>
                        <a:t>(protocol independent)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 class i.e. It </a:t>
                      </a:r>
                      <a:r>
                        <a:rPr lang="en-IN" b="1" baseline="0" dirty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does not support specific features 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of a 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particular protocol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.</a:t>
                      </a:r>
                      <a:endParaRPr lang="en-IN" b="0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It purely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supports HTTP protocol</a:t>
                      </a:r>
                      <a:r>
                        <a:rPr lang="en-IN" b="1" baseline="0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and s</a:t>
                      </a:r>
                      <a:r>
                        <a:rPr lang="en-IN" b="0" dirty="0">
                          <a:latin typeface="Corbel" pitchFamily="34" charset="0"/>
                        </a:rPr>
                        <a:t>hould be used with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HTTP protocol </a:t>
                      </a:r>
                      <a:r>
                        <a:rPr lang="en-IN" b="0" dirty="0">
                          <a:latin typeface="Corbel" pitchFamily="34" charset="0"/>
                        </a:rPr>
                        <a:t>only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All methods are concrete except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method.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method is </a:t>
                      </a:r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abstract</a:t>
                      </a:r>
                      <a:r>
                        <a:rPr lang="en-IN" b="0" dirty="0">
                          <a:latin typeface="Corbel" pitchFamily="34" charset="0"/>
                        </a:rPr>
                        <a:t> method.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All methods are </a:t>
                      </a:r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concrete</a:t>
                      </a:r>
                      <a:r>
                        <a:rPr lang="en-IN" b="0" dirty="0">
                          <a:latin typeface="Corbel" pitchFamily="34" charset="0"/>
                        </a:rPr>
                        <a:t> (non-abstract).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should be overridden being abstract in super interface.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method need not be overridden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 rather we need to override </a:t>
                      </a:r>
                      <a:r>
                        <a:rPr lang="en-IN" b="1" baseline="0" dirty="0" err="1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doGet</a:t>
                      </a:r>
                      <a:r>
                        <a:rPr lang="en-IN" b="1" baseline="0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( ) 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or </a:t>
                      </a:r>
                      <a:r>
                        <a:rPr lang="en-IN" b="1" baseline="0" dirty="0" err="1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doPost</a:t>
                      </a:r>
                      <a:r>
                        <a:rPr lang="en-IN" b="1" baseline="0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( ) </a:t>
                      </a:r>
                      <a:r>
                        <a:rPr lang="en-IN" b="0" baseline="0" dirty="0">
                          <a:latin typeface="Corbel" pitchFamily="34" charset="0"/>
                        </a:rPr>
                        <a:t>methods</a:t>
                      </a:r>
                      <a:endParaRPr lang="en-IN" b="0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041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Defined  in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javax.servlet</a:t>
                      </a:r>
                      <a:r>
                        <a:rPr lang="en-IN" b="0" dirty="0">
                          <a:latin typeface="Corbel" pitchFamily="34" charset="0"/>
                        </a:rPr>
                        <a:t> package.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Defined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in 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javax.servlet.http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IN" b="0" dirty="0">
                          <a:latin typeface="Corbel" pitchFamily="34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6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Not </a:t>
                      </a:r>
                      <a:r>
                        <a:rPr lang="en-IN" dirty="0">
                          <a:latin typeface="Corbel" pitchFamily="34" charset="0"/>
                        </a:rPr>
                        <a:t>in use nowadays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Practically used </a:t>
                      </a:r>
                      <a:r>
                        <a:rPr lang="en-IN" dirty="0">
                          <a:latin typeface="Corbel" pitchFamily="34" charset="0"/>
                        </a:rPr>
                        <a:t>in today’s  java based</a:t>
                      </a:r>
                      <a:r>
                        <a:rPr lang="en-IN" baseline="0" dirty="0">
                          <a:latin typeface="Corbel" pitchFamily="34" charset="0"/>
                        </a:rPr>
                        <a:t> </a:t>
                      </a:r>
                      <a:r>
                        <a:rPr lang="en-IN" dirty="0">
                          <a:latin typeface="Corbel" pitchFamily="34" charset="0"/>
                        </a:rPr>
                        <a:t>web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Prototypes Of </a:t>
            </a:r>
            <a:r>
              <a:rPr lang="en-US" sz="3200" b="1" dirty="0" err="1">
                <a:latin typeface="Corbel" pitchFamily="34" charset="0"/>
              </a:rPr>
              <a:t>doGet</a:t>
            </a:r>
            <a:r>
              <a:rPr lang="en-US" sz="3200" b="1" dirty="0">
                <a:latin typeface="Corbel" pitchFamily="34" charset="0"/>
              </a:rPr>
              <a:t>() And </a:t>
            </a:r>
            <a:r>
              <a:rPr lang="en-US" sz="3200" b="1" dirty="0" err="1">
                <a:latin typeface="Corbel" pitchFamily="34" charset="0"/>
              </a:rPr>
              <a:t>doPost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protected</a:t>
            </a:r>
            <a:r>
              <a:rPr lang="en-US" sz="2400" dirty="0">
                <a:latin typeface="Corbel" pitchFamily="34" charset="0"/>
              </a:rPr>
              <a:t> void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doPost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req,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HttpServletResponse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resp</a:t>
            </a:r>
            <a:r>
              <a:rPr lang="en-US" sz="2400" dirty="0">
                <a:latin typeface="Corbel" pitchFamily="34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throws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ServletException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IOException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purotected</a:t>
            </a:r>
            <a:r>
              <a:rPr lang="en-US" sz="2400" dirty="0">
                <a:latin typeface="Corbel" pitchFamily="34" charset="0"/>
              </a:rPr>
              <a:t> void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req,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HttpServletResponse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resp</a:t>
            </a:r>
            <a:r>
              <a:rPr lang="en-US" sz="2400" dirty="0">
                <a:latin typeface="Corbel" pitchFamily="34" charset="0"/>
              </a:rPr>
              <a:t>)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throws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ServletException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IOException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Differences With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GenericServlet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doGet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( ) and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doPost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( )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Writing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By Extending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HttpServlet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Develop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Http based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displays current date and time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RED</a:t>
            </a:r>
            <a:r>
              <a:rPr lang="en-US" sz="2400" dirty="0">
                <a:latin typeface="Corbel" pitchFamily="34" charset="0"/>
              </a:rPr>
              <a:t> color whenever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>
                <a:latin typeface="Corbel" pitchFamily="34" charset="0"/>
              </a:rPr>
              <a:t> arrives.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javax.servlet.http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MyDateTimeServlet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extends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protected  void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req,HttpServletResponse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throws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IOException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ServletException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("text/html");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("&lt;html&gt;&lt;head&gt;&lt;title&gt;Date Time Display&lt;/title&gt;");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("&lt;style type='text/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'&gt;");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("h3{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red;}");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("&lt;/style&gt;&lt;/head&gt;");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Date today=new Date();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String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str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today.toString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("Current date and time : &lt;h3&gt;"+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+"&lt;/h3&gt;");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("&lt;/body&gt;&lt;/html&gt;");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>
                <a:latin typeface="Corbel" pitchFamily="34" charset="0"/>
              </a:rPr>
              <a:t>Output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35784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</a:t>
            </a:r>
            <a:r>
              <a:rPr lang="en-US" sz="2000" b="1">
                <a:solidFill>
                  <a:srgbClr val="0070C0"/>
                </a:solidFill>
                <a:latin typeface="Corbel" pitchFamily="34" charset="0"/>
              </a:rPr>
              <a:t>, 9826686245</a:t>
            </a: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Calling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Using HTML Page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Obtaining Client Info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Methods Of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ServletRequest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HttpServletRequest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Reading Form Parameters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</a:t>
            </a:r>
            <a:r>
              <a:rPr lang="en-US" sz="3200" b="1" dirty="0" err="1">
                <a:latin typeface="Corbel" pitchFamily="34" charset="0"/>
              </a:rPr>
              <a:t>To“HttpServlet</a:t>
            </a:r>
            <a:r>
              <a:rPr lang="en-US" sz="3200" b="1" dirty="0">
                <a:latin typeface="Corbel" pitchFamily="34" charset="0"/>
              </a:rPr>
              <a:t>”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As we all know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protocol </a:t>
            </a:r>
            <a:r>
              <a:rPr lang="en-US" sz="2400" dirty="0">
                <a:latin typeface="Corbel" pitchFamily="34" charset="0"/>
              </a:rPr>
              <a:t>that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mostly used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communication</a:t>
            </a:r>
            <a:r>
              <a:rPr lang="en-US" sz="2400" dirty="0">
                <a:latin typeface="Corbel" pitchFamily="34" charset="0"/>
              </a:rPr>
              <a:t> over the internet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Oracle-SUN</a:t>
            </a:r>
            <a:r>
              <a:rPr lang="en-US" sz="2400" dirty="0">
                <a:latin typeface="Corbel" pitchFamily="34" charset="0"/>
              </a:rPr>
              <a:t>  has provided us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derived class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GenericServlet</a:t>
            </a:r>
            <a:r>
              <a:rPr lang="en-US" sz="2400" dirty="0">
                <a:latin typeface="Corbel" pitchFamily="34" charset="0"/>
              </a:rPr>
              <a:t> called as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</a:t>
            </a:r>
            <a:r>
              <a:rPr lang="en-US" sz="3200" b="1" dirty="0" err="1">
                <a:latin typeface="Corbel" pitchFamily="34" charset="0"/>
              </a:rPr>
              <a:t>To“HttpServlet</a:t>
            </a:r>
            <a:r>
              <a:rPr lang="en-US" sz="3200" b="1" dirty="0">
                <a:latin typeface="Corbel" pitchFamily="34" charset="0"/>
              </a:rPr>
              <a:t>”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0D7D7-52E6-BE64-59A4-580869C80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21940"/>
            <a:ext cx="5400600" cy="264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322EC-34FD-CE47-B0EB-242EBAA8A202}"/>
              </a:ext>
            </a:extLst>
          </p:cNvPr>
          <p:cNvSpPr txBox="1"/>
          <p:nvPr/>
        </p:nvSpPr>
        <p:spPr>
          <a:xfrm>
            <a:off x="344058" y="4916153"/>
            <a:ext cx="8498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Java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strongly recommends </a:t>
            </a:r>
            <a:r>
              <a:rPr lang="en-US" sz="2400" dirty="0">
                <a:latin typeface="Corbel" pitchFamily="34" charset="0"/>
              </a:rPr>
              <a:t>us that instead of inheriting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GenericServlet</a:t>
            </a:r>
            <a:r>
              <a:rPr lang="en-US" sz="2400" dirty="0">
                <a:latin typeface="Corbel" pitchFamily="34" charset="0"/>
              </a:rPr>
              <a:t> we should inherit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HttpServlet</a:t>
            </a:r>
            <a:r>
              <a:rPr lang="en-US" sz="2400" dirty="0">
                <a:latin typeface="Corbel" pitchFamily="34" charset="0"/>
              </a:rPr>
              <a:t> while creating our own servlet class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7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Extending The </a:t>
            </a:r>
            <a:r>
              <a:rPr lang="en-US" sz="3200" b="1" dirty="0" err="1">
                <a:latin typeface="Corbel" pitchFamily="34" charset="0"/>
              </a:rPr>
              <a:t>HttpServlet</a:t>
            </a:r>
            <a:r>
              <a:rPr lang="en-US" sz="3200" b="1" dirty="0">
                <a:latin typeface="Corbel" pitchFamily="34" charset="0"/>
              </a:rPr>
              <a:t>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322EC-34FD-CE47-B0EB-242EBAA8A202}"/>
              </a:ext>
            </a:extLst>
          </p:cNvPr>
          <p:cNvSpPr txBox="1"/>
          <p:nvPr/>
        </p:nvSpPr>
        <p:spPr>
          <a:xfrm>
            <a:off x="344058" y="4916153"/>
            <a:ext cx="8498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3" name="Content Placeholder 5" descr="servlethirercay.png">
            <a:extLst>
              <a:ext uri="{FF2B5EF4-FFF2-40B4-BE49-F238E27FC236}">
                <a16:creationId xmlns:a16="http://schemas.microsoft.com/office/drawing/2014/main" id="{B32FAE0C-B016-BAA4-0183-79A66A75C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844824"/>
            <a:ext cx="5786478" cy="37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</a:t>
            </a:r>
            <a:r>
              <a:rPr lang="en-US" sz="3200" b="1" dirty="0" err="1">
                <a:latin typeface="Corbel" pitchFamily="34" charset="0"/>
              </a:rPr>
              <a:t>To“HttpServlet</a:t>
            </a:r>
            <a:r>
              <a:rPr lang="en-US" sz="3200" b="1" dirty="0">
                <a:latin typeface="Corbel" pitchFamily="34" charset="0"/>
              </a:rPr>
              <a:t>”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This class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GenericServlet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provides us </a:t>
            </a:r>
            <a:r>
              <a:rPr lang="en-US" sz="2400" dirty="0">
                <a:latin typeface="Corbel" pitchFamily="34" charset="0"/>
              </a:rPr>
              <a:t>some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special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methods 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are based 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commands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9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</a:t>
            </a:r>
            <a:r>
              <a:rPr lang="en-US" sz="3200" b="1" dirty="0" err="1">
                <a:latin typeface="Corbel" pitchFamily="34" charset="0"/>
              </a:rPr>
              <a:t>To“HttpServlet</a:t>
            </a:r>
            <a:r>
              <a:rPr lang="en-US" sz="3200" b="1" dirty="0">
                <a:latin typeface="Corbel" pitchFamily="34" charset="0"/>
              </a:rPr>
              <a:t>” Class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There are total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7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US" sz="2400" dirty="0">
                <a:latin typeface="Corbel" pitchFamily="34" charset="0"/>
              </a:rPr>
              <a:t>methods given by the class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>
                <a:latin typeface="Corbel" pitchFamily="34" charset="0"/>
              </a:rPr>
              <a:t>  each representing a specific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command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6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methods are:</a:t>
            </a:r>
          </a:p>
          <a:p>
            <a:pPr lvl="1"/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doGet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doPost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doHead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doPut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doDelete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doOptions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doTrace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Introduction </a:t>
            </a:r>
            <a:r>
              <a:rPr lang="en-US" sz="3200" b="1" dirty="0" err="1">
                <a:latin typeface="Corbel" pitchFamily="34" charset="0"/>
              </a:rPr>
              <a:t>To“HttpServlet</a:t>
            </a:r>
            <a:r>
              <a:rPr lang="en-US" sz="3200" b="1" dirty="0">
                <a:latin typeface="Corbel" pitchFamily="34" charset="0"/>
              </a:rPr>
              <a:t>” Class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But out of them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two mostly used </a:t>
            </a:r>
            <a:r>
              <a:rPr lang="en-US" sz="2400" dirty="0">
                <a:latin typeface="Corbel" pitchFamily="34" charset="0"/>
              </a:rPr>
              <a:t>are 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doPost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methods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because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maximum request </a:t>
            </a:r>
            <a:r>
              <a:rPr lang="en-US" sz="2400" dirty="0">
                <a:latin typeface="Corbel" pitchFamily="34" charset="0"/>
              </a:rPr>
              <a:t>given by user is either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IN" sz="2400" dirty="0">
                <a:latin typeface="Corbel" pitchFamily="34" charset="0"/>
              </a:rPr>
              <a:t> class reads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HTTP request</a:t>
            </a:r>
            <a:r>
              <a:rPr lang="en-IN" sz="2400" dirty="0">
                <a:latin typeface="Corbel" pitchFamily="34" charset="0"/>
              </a:rPr>
              <a:t>, and determines if the request is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 GET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POST </a:t>
            </a:r>
            <a:r>
              <a:rPr lang="en-IN" sz="2400" b="1" dirty="0">
                <a:latin typeface="Corbel" pitchFamily="34" charset="0"/>
              </a:rPr>
              <a:t>etc  </a:t>
            </a:r>
            <a:r>
              <a:rPr lang="en-IN" sz="2400" dirty="0">
                <a:latin typeface="Corbel" pitchFamily="34" charset="0"/>
              </a:rPr>
              <a:t>and then calls one the corresponding method.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Diagram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creen0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58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4126</TotalTime>
  <Words>908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Introduction To“HttpServlet” Class</vt:lpstr>
      <vt:lpstr>Introduction To“HttpServlet” Class</vt:lpstr>
      <vt:lpstr>Extending The HttpServlet Class</vt:lpstr>
      <vt:lpstr>Introduction To“HttpServlet” Class</vt:lpstr>
      <vt:lpstr>Introduction To“HttpServlet” Class</vt:lpstr>
      <vt:lpstr>Introduction To“HttpServlet” Class</vt:lpstr>
      <vt:lpstr>Diagram</vt:lpstr>
      <vt:lpstr>An Important Point !</vt:lpstr>
      <vt:lpstr>Diagram</vt:lpstr>
      <vt:lpstr>Another Important Point!</vt:lpstr>
      <vt:lpstr>Another Important Point!</vt:lpstr>
      <vt:lpstr>Another Important Point!</vt:lpstr>
      <vt:lpstr>Why doXXX( ) Methods Have Not Been Declared As abstract ?</vt:lpstr>
      <vt:lpstr>LifeCycle Of HttpServlet</vt:lpstr>
      <vt:lpstr>LifeCycle Of HttpServlet</vt:lpstr>
      <vt:lpstr>HttpServlet V/s GenericServlet</vt:lpstr>
      <vt:lpstr>Prototypes Of doGet() And doPost()</vt:lpstr>
      <vt:lpstr>Exercise</vt:lpstr>
      <vt:lpstr>Solution</vt:lpstr>
      <vt:lpstr>Solution</vt:lpstr>
      <vt:lpstr>Output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340</cp:revision>
  <dcterms:created xsi:type="dcterms:W3CDTF">2016-02-04T12:02:26Z</dcterms:created>
  <dcterms:modified xsi:type="dcterms:W3CDTF">2024-01-09T08:00:14Z</dcterms:modified>
</cp:coreProperties>
</file>