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7" r:id="rId2"/>
    <p:sldId id="258" r:id="rId3"/>
    <p:sldId id="393" r:id="rId4"/>
    <p:sldId id="394" r:id="rId5"/>
    <p:sldId id="395" r:id="rId6"/>
    <p:sldId id="396" r:id="rId7"/>
    <p:sldId id="398" r:id="rId8"/>
    <p:sldId id="399" r:id="rId9"/>
    <p:sldId id="400" r:id="rId10"/>
    <p:sldId id="401" r:id="rId11"/>
    <p:sldId id="402" r:id="rId12"/>
    <p:sldId id="380" r:id="rId13"/>
    <p:sldId id="403" r:id="rId14"/>
    <p:sldId id="404" r:id="rId15"/>
    <p:sldId id="405" r:id="rId16"/>
    <p:sldId id="406" r:id="rId17"/>
    <p:sldId id="409" r:id="rId18"/>
    <p:sldId id="425" r:id="rId19"/>
    <p:sldId id="407" r:id="rId20"/>
    <p:sldId id="408" r:id="rId21"/>
    <p:sldId id="410" r:id="rId22"/>
    <p:sldId id="411" r:id="rId23"/>
    <p:sldId id="412" r:id="rId24"/>
    <p:sldId id="413" r:id="rId25"/>
    <p:sldId id="419" r:id="rId26"/>
    <p:sldId id="420" r:id="rId27"/>
    <p:sldId id="421" r:id="rId28"/>
    <p:sldId id="426" r:id="rId29"/>
    <p:sldId id="422" r:id="rId30"/>
    <p:sldId id="423" r:id="rId31"/>
    <p:sldId id="414" r:id="rId32"/>
    <p:sldId id="424" r:id="rId33"/>
    <p:sldId id="26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>
        <p:scale>
          <a:sx n="58" d="100"/>
          <a:sy n="58" d="100"/>
        </p:scale>
        <p:origin x="1616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F7D5025-D003-46FC-A49B-548388217A39}"/>
    <pc:docChg chg="modSld">
      <pc:chgData name="Sharma Computer Academy" userId="08476b32c11f4418" providerId="LiveId" clId="{3F7D5025-D003-46FC-A49B-548388217A39}" dt="2023-12-23T05:33:56.156" v="2" actId="20577"/>
      <pc:docMkLst>
        <pc:docMk/>
      </pc:docMkLst>
      <pc:sldChg chg="modSp mod">
        <pc:chgData name="Sharma Computer Academy" userId="08476b32c11f4418" providerId="LiveId" clId="{3F7D5025-D003-46FC-A49B-548388217A39}" dt="2023-12-23T05:33:56.156" v="2" actId="20577"/>
        <pc:sldMkLst>
          <pc:docMk/>
          <pc:sldMk cId="0" sldId="257"/>
        </pc:sldMkLst>
        <pc:spChg chg="mod">
          <ac:chgData name="Sharma Computer Academy" userId="08476b32c11f4418" providerId="LiveId" clId="{3F7D5025-D003-46FC-A49B-548388217A39}" dt="2023-12-23T05:33:56.156" v="2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  <pc:docChgLst>
    <pc:chgData name="Sharma Computer Academy" userId="08476b32c11f4418" providerId="LiveId" clId="{81FB4550-6474-48EF-A0C0-A4AFB2B8752E}"/>
    <pc:docChg chg="modSld">
      <pc:chgData name="Sharma Computer Academy" userId="08476b32c11f4418" providerId="LiveId" clId="{81FB4550-6474-48EF-A0C0-A4AFB2B8752E}" dt="2022-11-12T05:06:25.759" v="7" actId="115"/>
      <pc:docMkLst>
        <pc:docMk/>
      </pc:docMkLst>
      <pc:sldChg chg="modSp modAnim">
        <pc:chgData name="Sharma Computer Academy" userId="08476b32c11f4418" providerId="LiveId" clId="{81FB4550-6474-48EF-A0C0-A4AFB2B8752E}" dt="2022-11-12T05:06:25.759" v="7" actId="115"/>
        <pc:sldMkLst>
          <pc:docMk/>
          <pc:sldMk cId="0" sldId="380"/>
        </pc:sldMkLst>
        <pc:spChg chg="mod">
          <ac:chgData name="Sharma Computer Academy" userId="08476b32c11f4418" providerId="LiveId" clId="{81FB4550-6474-48EF-A0C0-A4AFB2B8752E}" dt="2022-11-12T05:06:25.759" v="7" actId="115"/>
          <ac:spMkLst>
            <pc:docMk/>
            <pc:sldMk cId="0" sldId="38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1/18/2024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orbel" pitchFamily="34" charset="0"/>
              </a:rPr>
              <a:t>Java </a:t>
            </a:r>
            <a:r>
              <a:rPr lang="en-US" sz="4000" dirty="0" err="1">
                <a:latin typeface="Corbel" pitchFamily="34" charset="0"/>
              </a:rPr>
              <a:t>ee</a:t>
            </a:r>
            <a:endParaRPr lang="en-US" sz="4000" dirty="0">
              <a:latin typeface="Corbel" pitchFamily="34" charset="0"/>
            </a:endParaRPr>
          </a:p>
          <a:p>
            <a:r>
              <a:rPr lang="en-US" sz="2800" dirty="0">
                <a:latin typeface="Corbel" pitchFamily="34" charset="0"/>
              </a:rPr>
              <a:t>(ADVANCE JAVA)</a:t>
            </a:r>
          </a:p>
          <a:p>
            <a:r>
              <a:rPr lang="en-US" sz="2800">
                <a:solidFill>
                  <a:srgbClr val="FF0000"/>
                </a:solidFill>
                <a:latin typeface="Corbel" pitchFamily="34" charset="0"/>
              </a:rPr>
              <a:t>Lecture-5</a:t>
            </a:r>
            <a:endParaRPr lang="en-IN" sz="28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Output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142844" y="1428736"/>
            <a:ext cx="9001156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After Clicking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9" descr="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Obtaining Client Info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Whenever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US" sz="2400" dirty="0">
                <a:latin typeface="Corbel" pitchFamily="34" charset="0"/>
              </a:rPr>
              <a:t> generates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request</a:t>
            </a:r>
            <a:r>
              <a:rPr lang="en-US" sz="2400" dirty="0">
                <a:latin typeface="Corbel" pitchFamily="34" charset="0"/>
              </a:rPr>
              <a:t> for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resource</a:t>
            </a:r>
            <a:r>
              <a:rPr lang="en-US" sz="2400" dirty="0">
                <a:latin typeface="Corbel" pitchFamily="34" charset="0"/>
              </a:rPr>
              <a:t> 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server</a:t>
            </a:r>
            <a:r>
              <a:rPr lang="en-US" sz="2400" dirty="0">
                <a:latin typeface="Corbel" pitchFamily="34" charset="0"/>
              </a:rPr>
              <a:t>, then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along with that request </a:t>
            </a:r>
            <a:r>
              <a:rPr lang="en-US" sz="2400" dirty="0">
                <a:latin typeface="Corbel" pitchFamily="34" charset="0"/>
              </a:rPr>
              <a:t>it passes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some important details </a:t>
            </a:r>
            <a:r>
              <a:rPr lang="en-US" sz="2400" dirty="0">
                <a:latin typeface="Corbel" pitchFamily="34" charset="0"/>
              </a:rPr>
              <a:t>about the client system like </a:t>
            </a:r>
            <a:r>
              <a:rPr lang="en-US" sz="2400" b="1" u="sng" dirty="0">
                <a:solidFill>
                  <a:schemeClr val="accent6"/>
                </a:solidFill>
                <a:latin typeface="Corbel" pitchFamily="34" charset="0"/>
              </a:rPr>
              <a:t>OS-Name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u="sng" dirty="0">
                <a:solidFill>
                  <a:schemeClr val="accent6"/>
                </a:solidFill>
                <a:latin typeface="Corbel" pitchFamily="34" charset="0"/>
              </a:rPr>
              <a:t>Browser Version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u="sng" dirty="0">
                <a:solidFill>
                  <a:schemeClr val="accent6"/>
                </a:solidFill>
                <a:latin typeface="Corbel" pitchFamily="34" charset="0"/>
              </a:rPr>
              <a:t>Client IP </a:t>
            </a:r>
            <a:r>
              <a:rPr lang="en-US" sz="2400" dirty="0">
                <a:latin typeface="Corbel" pitchFamily="34" charset="0"/>
              </a:rPr>
              <a:t>etc.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These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informations</a:t>
            </a:r>
            <a:r>
              <a:rPr lang="en-US" sz="2400" dirty="0">
                <a:latin typeface="Corbel" pitchFamily="34" charset="0"/>
              </a:rPr>
              <a:t> are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passed to the server ,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the web server forwards it to the Container </a:t>
            </a:r>
            <a:r>
              <a:rPr lang="en-US" sz="2400" dirty="0">
                <a:latin typeface="Corbel" pitchFamily="34" charset="0"/>
              </a:rPr>
              <a:t>and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Container wraps them inside the objects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ServletRequest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HttpServletRequest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Thus in order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access them </a:t>
            </a:r>
            <a:r>
              <a:rPr lang="en-US" sz="2400" dirty="0">
                <a:latin typeface="Corbel" pitchFamily="34" charset="0"/>
              </a:rPr>
              <a:t>we have to call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methods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of these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interfaces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Methods Of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 err="1">
                <a:solidFill>
                  <a:srgbClr val="7030A0"/>
                </a:solidFill>
                <a:latin typeface="Corbel" pitchFamily="34" charset="0"/>
              </a:rPr>
              <a:t>ServletRequest</a:t>
            </a:r>
            <a:r>
              <a:rPr lang="en-US" sz="3200" b="1" dirty="0">
                <a:latin typeface="Corbel" pitchFamily="34" charset="0"/>
              </a:rPr>
              <a:t> Interface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getRemoteHost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</a:p>
          <a:p>
            <a:pPr marL="514350" indent="-514350">
              <a:buAutoNum type="arabicPeriod"/>
            </a:pPr>
            <a:endParaRPr lang="en-US" sz="26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getRemoteAddr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</a:p>
          <a:p>
            <a:pPr marL="514350" indent="-514350">
              <a:buAutoNum type="arabicPeriod"/>
            </a:pPr>
            <a:endParaRPr lang="en-US" sz="26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public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int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getContentLength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 marL="514350" indent="-514350">
              <a:buAutoNum type="arabicPeriod"/>
            </a:pPr>
            <a:endParaRPr lang="en-US" sz="26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getProtocol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 marL="514350" indent="-514350">
              <a:buAutoNum type="arabicPeriod"/>
            </a:pPr>
            <a:endParaRPr lang="en-US" sz="26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getServerName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 marL="514350" indent="-514350">
              <a:buAutoNum type="arabicPeriod"/>
            </a:pPr>
            <a:endParaRPr lang="en-US" sz="26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public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int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600" b="1" dirty="0" err="1">
                <a:solidFill>
                  <a:srgbClr val="002060"/>
                </a:solidFill>
                <a:latin typeface="Corbel" pitchFamily="34" charset="0"/>
              </a:rPr>
              <a:t>getServerPort</a:t>
            </a:r>
            <a:r>
              <a:rPr lang="en-US" sz="26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Corbel" pitchFamily="34" charset="0"/>
              </a:rPr>
              <a:t>Methods Of </a:t>
            </a:r>
            <a:br>
              <a:rPr lang="en-US" sz="3600" b="1" dirty="0">
                <a:latin typeface="Corbel" pitchFamily="34" charset="0"/>
              </a:rPr>
            </a:br>
            <a:r>
              <a:rPr lang="en-US" sz="3600" b="1" dirty="0" err="1">
                <a:solidFill>
                  <a:srgbClr val="7030A0"/>
                </a:solidFill>
                <a:latin typeface="Corbel" pitchFamily="34" charset="0"/>
              </a:rPr>
              <a:t>HttpServletRequest</a:t>
            </a:r>
            <a:r>
              <a:rPr lang="en-US" sz="3600" b="1" dirty="0">
                <a:latin typeface="Corbel" pitchFamily="34" charset="0"/>
              </a:rPr>
              <a:t> Interface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getServletPath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</a:p>
          <a:p>
            <a:pPr marL="514350" indent="-514350">
              <a:buAutoNum type="arabicPeriod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getMethod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</a:p>
          <a:p>
            <a:pPr marL="514350" indent="-514350">
              <a:buAutoNum type="arabicPeriod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getHeader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(String): </a:t>
            </a:r>
            <a:r>
              <a:rPr lang="en-US" sz="2400" dirty="0">
                <a:latin typeface="Corbel" pitchFamily="34" charset="0"/>
              </a:rPr>
              <a:t>This method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returns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header value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associated with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Http Request Header name </a:t>
            </a:r>
            <a:r>
              <a:rPr lang="en-US" sz="2400" dirty="0">
                <a:latin typeface="Corbel" pitchFamily="34" charset="0"/>
              </a:rPr>
              <a:t>passed to it as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argument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>
              <a:buNone/>
            </a:pPr>
            <a:r>
              <a:rPr lang="en-US" sz="2400" b="1" u="sng" dirty="0">
                <a:latin typeface="Corbel" pitchFamily="34" charset="0"/>
              </a:rPr>
              <a:t>For Ex:</a:t>
            </a:r>
          </a:p>
          <a:p>
            <a:pPr marL="514350" indent="-514350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req.getHeader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(“user-agent”);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Getting Http Request Header Names</a:t>
            </a:r>
            <a:endParaRPr lang="en-IN" sz="30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Enumeration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getHeaderNames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):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This method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returns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names</a:t>
            </a:r>
            <a:r>
              <a:rPr lang="en-US" sz="2400" dirty="0">
                <a:latin typeface="Corbel" pitchFamily="34" charset="0"/>
              </a:rPr>
              <a:t> of all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HTTP Request Headers </a:t>
            </a:r>
            <a:r>
              <a:rPr lang="en-US" sz="2400" dirty="0">
                <a:latin typeface="Corbel" pitchFamily="34" charset="0"/>
              </a:rPr>
              <a:t>as a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java.util.Enumeration</a:t>
            </a:r>
            <a:r>
              <a:rPr lang="en-US" sz="2400" dirty="0">
                <a:latin typeface="Corbel" pitchFamily="34" charset="0"/>
              </a:rPr>
              <a:t> object.</a:t>
            </a:r>
            <a:endParaRPr lang="en-US" sz="2400" b="1" dirty="0">
              <a:latin typeface="Corbel" pitchFamily="34" charset="0"/>
            </a:endParaRPr>
          </a:p>
          <a:p>
            <a:pPr marL="514350" indent="-514350">
              <a:buNone/>
            </a:pPr>
            <a:endParaRPr lang="en-US" b="1" dirty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US" sz="2400" b="1" u="sng" dirty="0">
                <a:latin typeface="Corbel" pitchFamily="34" charset="0"/>
              </a:rPr>
              <a:t>Methods Of </a:t>
            </a:r>
            <a:r>
              <a:rPr lang="en-US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java.util.Enumeration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boolean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hasMoreElements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</a:p>
          <a:p>
            <a:pPr marL="514350" indent="-514350">
              <a:buAutoNum type="arabicPeriod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Object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nextElement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</a:t>
            </a:r>
            <a:endParaRPr lang="en-US" sz="2400" dirty="0">
              <a:solidFill>
                <a:srgbClr val="00206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Develop 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Http based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all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client details </a:t>
            </a:r>
            <a:r>
              <a:rPr lang="en-US" sz="2400" dirty="0">
                <a:latin typeface="Corbel" pitchFamily="34" charset="0"/>
              </a:rPr>
              <a:t>sent by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browser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javax.servlet.http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java.io.*;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java.util.Enumeration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class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DisplayClientInfo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extends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HttpServletRequest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req,HttpServletResponse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)throws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IOException,ServletException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resp.setContentType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("text/html");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PrintWriter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resp.getWriter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("&lt;html&gt;&lt;head&gt;&lt;title&gt;");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("Client Information&lt;/title&gt;");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("Your computer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:&lt;b&gt;"+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clientIp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+"&lt;/b&gt;&lt;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&gt;");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("&lt;body&gt;");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clientName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req.getRemoteHost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clientIp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req.getRemoteAddr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("Your computer name:&lt;b&gt;"+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clientName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+"&lt;/b&gt;&lt;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&gt;");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("Your computer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ip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:&lt;b&gt;"+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clientIp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+"&lt;/b&gt;&lt;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Enumeration en=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req.getHeaderNames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("&lt;table border='2'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bgcolor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='black'&gt;");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&gt;Header Name&lt;/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&gt;Header Value&lt;/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th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&gt;&lt;/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while(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en.hasMoreElements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())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headerName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=(String)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en.nextElement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headerValue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req.getHeader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headerName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&gt;&lt;td&gt;"+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headerName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+"&lt;/td&gt;&lt;td&gt;"+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headerValue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+"&lt;/td&gt;&lt;/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tr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("&lt;/table&gt;");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("&lt;/body&gt;");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("&lt;/html&gt;");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pw.close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Calling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Using HTML Page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Methods Of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ServletRequest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HttpServletRequest</a:t>
            </a: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Obtaining Client Info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Reading Form Parameters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357298"/>
            <a:ext cx="9058071" cy="5500702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357298"/>
            <a:ext cx="9058071" cy="550070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Reading Form Data In </a:t>
            </a:r>
            <a:r>
              <a:rPr lang="en-US" sz="3200" b="1" dirty="0" err="1">
                <a:latin typeface="Corbel" pitchFamily="34" charset="0"/>
              </a:rPr>
              <a:t>Servlet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Whenever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submits a form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server</a:t>
            </a:r>
            <a:r>
              <a:rPr lang="en-US" sz="2400" dirty="0">
                <a:latin typeface="Corbel" pitchFamily="34" charset="0"/>
              </a:rPr>
              <a:t> then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US" sz="2400" dirty="0">
                <a:latin typeface="Corbel" pitchFamily="34" charset="0"/>
              </a:rPr>
              <a:t> sends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all the input data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 has filled </a:t>
            </a:r>
            <a:r>
              <a:rPr lang="en-US" sz="2400" dirty="0">
                <a:latin typeface="Corbel" pitchFamily="34" charset="0"/>
              </a:rPr>
              <a:t>inside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input controls</a:t>
            </a:r>
            <a:r>
              <a:rPr lang="en-US" sz="2400" dirty="0">
                <a:latin typeface="Corbel" pitchFamily="34" charset="0"/>
              </a:rPr>
              <a:t>(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textbox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chemeClr val="accent6"/>
                </a:solidFill>
                <a:latin typeface="Corbel" pitchFamily="34" charset="0"/>
              </a:rPr>
              <a:t>password</a:t>
            </a:r>
            <a:r>
              <a:rPr lang="en-US" sz="2400" dirty="0" err="1"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chemeClr val="accent6"/>
                </a:solidFill>
                <a:latin typeface="Corbel" pitchFamily="34" charset="0"/>
              </a:rPr>
              <a:t>select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-control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6"/>
                </a:solidFill>
                <a:latin typeface="Corbel" pitchFamily="34" charset="0"/>
              </a:rPr>
              <a:t>checkbox </a:t>
            </a:r>
            <a:r>
              <a:rPr lang="en-US" sz="2400" dirty="0">
                <a:latin typeface="Corbel" pitchFamily="34" charset="0"/>
              </a:rPr>
              <a:t>etc) 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server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At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server end </a:t>
            </a:r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 </a:t>
            </a:r>
            <a:r>
              <a:rPr lang="en-US" sz="2400" dirty="0">
                <a:latin typeface="Corbel" pitchFamily="34" charset="0"/>
              </a:rPr>
              <a:t>is also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wrapped inside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HttpServletRequest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object and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access this data </a:t>
            </a:r>
            <a:r>
              <a:rPr lang="en-US" sz="2400" dirty="0">
                <a:latin typeface="Corbel" pitchFamily="34" charset="0"/>
              </a:rPr>
              <a:t>in our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we must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call </a:t>
            </a:r>
            <a:r>
              <a:rPr lang="en-US" sz="2400" dirty="0">
                <a:latin typeface="Corbel" pitchFamily="34" charset="0"/>
              </a:rPr>
              <a:t>the method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getParameter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 ) </a:t>
            </a:r>
            <a:r>
              <a:rPr lang="en-US" sz="2400" dirty="0">
                <a:latin typeface="Corbel" pitchFamily="34" charset="0"/>
              </a:rPr>
              <a:t>given by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HttpServletRequest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Reading Form Data In </a:t>
            </a:r>
            <a:r>
              <a:rPr lang="en-US" sz="3200" b="1" dirty="0" err="1">
                <a:latin typeface="Corbel" pitchFamily="34" charset="0"/>
              </a:rPr>
              <a:t>Servlet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prototype</a:t>
            </a:r>
            <a:r>
              <a:rPr lang="en-US" sz="2400" dirty="0">
                <a:latin typeface="Corbel" pitchFamily="34" charset="0"/>
              </a:rPr>
              <a:t> of this method is :</a:t>
            </a:r>
          </a:p>
          <a:p>
            <a:pPr>
              <a:buNone/>
            </a:pP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String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getParameter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(String)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argument passed </a:t>
            </a:r>
            <a:r>
              <a:rPr lang="en-US" sz="2400" dirty="0">
                <a:latin typeface="Corbel" pitchFamily="34" charset="0"/>
              </a:rPr>
              <a:t>to this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method</a:t>
            </a:r>
            <a:r>
              <a:rPr lang="en-US" sz="2400" dirty="0">
                <a:latin typeface="Corbel" pitchFamily="34" charset="0"/>
              </a:rPr>
              <a:t> is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input control</a:t>
            </a:r>
            <a:r>
              <a:rPr lang="en-US" sz="2400" dirty="0">
                <a:latin typeface="Corbel" pitchFamily="34" charset="0"/>
              </a:rPr>
              <a:t> and it’s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return value </a:t>
            </a:r>
            <a:r>
              <a:rPr lang="en-US" sz="2400" dirty="0">
                <a:latin typeface="Corbel" pitchFamily="34" charset="0"/>
              </a:rPr>
              <a:t>is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 filled by the user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input control</a:t>
            </a:r>
            <a:r>
              <a:rPr lang="en-US" sz="2400" dirty="0">
                <a:latin typeface="Corbel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Three Possibilities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If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US" sz="2400" dirty="0">
                <a:latin typeface="Corbel" pitchFamily="34" charset="0"/>
              </a:rPr>
              <a:t> has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entered some value </a:t>
            </a:r>
            <a:r>
              <a:rPr lang="en-US" sz="2400" dirty="0">
                <a:latin typeface="Corbel" pitchFamily="34" charset="0"/>
              </a:rPr>
              <a:t>then this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method</a:t>
            </a:r>
            <a:r>
              <a:rPr lang="en-US" sz="2400" dirty="0">
                <a:latin typeface="Corbel" pitchFamily="34" charset="0"/>
              </a:rPr>
              <a:t> will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return it </a:t>
            </a:r>
            <a:r>
              <a:rPr lang="en-US" sz="2400" dirty="0">
                <a:latin typeface="Corbel" pitchFamily="34" charset="0"/>
              </a:rPr>
              <a:t>as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String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nothing has been entered </a:t>
            </a:r>
            <a:r>
              <a:rPr lang="en-US" sz="2400" dirty="0">
                <a:latin typeface="Corbel" pitchFamily="34" charset="0"/>
              </a:rPr>
              <a:t>by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US" sz="2400" dirty="0">
                <a:latin typeface="Corbel" pitchFamily="34" charset="0"/>
              </a:rPr>
              <a:t> then this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method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returns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empty string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But if,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input control </a:t>
            </a:r>
            <a:r>
              <a:rPr lang="en-US" sz="2400" dirty="0">
                <a:latin typeface="Corbel" pitchFamily="34" charset="0"/>
              </a:rPr>
              <a:t>given 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wrong </a:t>
            </a:r>
            <a:r>
              <a:rPr lang="en-US" sz="2400" dirty="0">
                <a:latin typeface="Corbel" pitchFamily="34" charset="0"/>
              </a:rPr>
              <a:t>then this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method</a:t>
            </a:r>
            <a:r>
              <a:rPr lang="en-US" sz="2400" dirty="0">
                <a:latin typeface="Corbel" pitchFamily="34" charset="0"/>
              </a:rPr>
              <a:t> returns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null</a:t>
            </a:r>
            <a:r>
              <a:rPr lang="en-US" sz="2400" dirty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Using </a:t>
            </a:r>
            <a:r>
              <a:rPr lang="en-US" sz="2800" b="1" dirty="0" err="1">
                <a:solidFill>
                  <a:srgbClr val="7030A0"/>
                </a:solidFill>
                <a:latin typeface="Corbel" pitchFamily="34" charset="0"/>
              </a:rPr>
              <a:t>getParameterValues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( ) </a:t>
            </a:r>
            <a:r>
              <a:rPr lang="en-US" sz="2800" b="1" dirty="0">
                <a:latin typeface="Corbel" pitchFamily="34" charset="0"/>
              </a:rPr>
              <a:t>Method</a:t>
            </a:r>
            <a:endParaRPr lang="en-IN" sz="28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If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page </a:t>
            </a:r>
            <a:r>
              <a:rPr lang="en-US" sz="2400" dirty="0">
                <a:latin typeface="Corbel" pitchFamily="34" charset="0"/>
              </a:rPr>
              <a:t>contains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list </a:t>
            </a:r>
            <a:r>
              <a:rPr lang="en-US" sz="2400" i="1" dirty="0">
                <a:solidFill>
                  <a:srgbClr val="C00000"/>
                </a:solidFill>
                <a:latin typeface="Corbel" pitchFamily="34" charset="0"/>
              </a:rPr>
              <a:t>(select control with multiple attribute set</a:t>
            </a:r>
            <a:r>
              <a:rPr lang="en-US" sz="2400" dirty="0">
                <a:solidFill>
                  <a:srgbClr val="C00000"/>
                </a:solidFill>
                <a:latin typeface="Corbel" pitchFamily="34" charset="0"/>
              </a:rPr>
              <a:t>)</a:t>
            </a:r>
            <a:r>
              <a:rPr lang="en-US" sz="2400" dirty="0">
                <a:latin typeface="Corbel" pitchFamily="34" charset="0"/>
              </a:rPr>
              <a:t> then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all the values </a:t>
            </a:r>
            <a:r>
              <a:rPr lang="en-US" sz="2400" dirty="0">
                <a:latin typeface="Corbel" pitchFamily="34" charset="0"/>
              </a:rPr>
              <a:t>which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user</a:t>
            </a:r>
            <a:r>
              <a:rPr lang="en-US" sz="2400" dirty="0">
                <a:latin typeface="Corbel" pitchFamily="34" charset="0"/>
              </a:rPr>
              <a:t> has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selected</a:t>
            </a:r>
            <a:r>
              <a:rPr lang="en-US" sz="2400" dirty="0">
                <a:latin typeface="Corbel" pitchFamily="34" charset="0"/>
              </a:rPr>
              <a:t> will be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sent</a:t>
            </a:r>
            <a:r>
              <a:rPr lang="en-US" sz="2400" dirty="0">
                <a:latin typeface="Corbel" pitchFamily="34" charset="0"/>
              </a:rPr>
              <a:t> to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server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under a single name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So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access these values </a:t>
            </a:r>
            <a:r>
              <a:rPr lang="en-US" sz="2400" dirty="0">
                <a:latin typeface="Corbel" pitchFamily="34" charset="0"/>
              </a:rPr>
              <a:t>we need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call </a:t>
            </a:r>
            <a:r>
              <a:rPr lang="en-US" sz="2400" dirty="0">
                <a:latin typeface="Corbel" pitchFamily="34" charset="0"/>
              </a:rPr>
              <a:t>the method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     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public String[ ]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getParameterValues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(String)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argument passed </a:t>
            </a:r>
            <a:r>
              <a:rPr lang="en-US" sz="2400" dirty="0">
                <a:latin typeface="Corbel" pitchFamily="34" charset="0"/>
              </a:rPr>
              <a:t>to this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method</a:t>
            </a:r>
            <a:r>
              <a:rPr lang="en-US" sz="2400" dirty="0">
                <a:latin typeface="Corbel" pitchFamily="34" charset="0"/>
              </a:rPr>
              <a:t> is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input control </a:t>
            </a:r>
            <a:r>
              <a:rPr lang="en-US" sz="2400" dirty="0">
                <a:latin typeface="Corbel" pitchFamily="34" charset="0"/>
              </a:rPr>
              <a:t>and it’s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return value </a:t>
            </a:r>
            <a:r>
              <a:rPr lang="en-US" sz="2400" dirty="0">
                <a:latin typeface="Corbel" pitchFamily="34" charset="0"/>
              </a:rPr>
              <a:t>is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array of String </a:t>
            </a:r>
            <a:r>
              <a:rPr lang="en-US" sz="2400" dirty="0">
                <a:latin typeface="Corbel" pitchFamily="34" charset="0"/>
              </a:rPr>
              <a:t>containing the </a:t>
            </a:r>
            <a:r>
              <a:rPr lang="en-US" sz="2400" i="1" dirty="0">
                <a:solidFill>
                  <a:srgbClr val="C00000"/>
                </a:solidFill>
                <a:latin typeface="Corbel" pitchFamily="34" charset="0"/>
              </a:rPr>
              <a:t>values selected by the user</a:t>
            </a:r>
            <a:endParaRPr lang="en-US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Develop 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web application </a:t>
            </a:r>
            <a:r>
              <a:rPr lang="en-US" sz="2400" dirty="0">
                <a:latin typeface="Corbel" pitchFamily="34" charset="0"/>
              </a:rPr>
              <a:t>containing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two pages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2400" dirty="0">
                <a:latin typeface="Corbel" pitchFamily="34" charset="0"/>
              </a:rPr>
              <a:t>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page </a:t>
            </a:r>
            <a:r>
              <a:rPr lang="en-US" sz="2400" dirty="0">
                <a:latin typeface="Corbel" pitchFamily="34" charset="0"/>
              </a:rPr>
              <a:t>asking the user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fill</a:t>
            </a:r>
            <a:r>
              <a:rPr lang="en-US" sz="2400" dirty="0">
                <a:latin typeface="Corbel" pitchFamily="34" charset="0"/>
              </a:rPr>
              <a:t> his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US" sz="2400" dirty="0" err="1"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gender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hobbies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lvl="1"/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that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reads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user input values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displays</a:t>
            </a:r>
            <a:r>
              <a:rPr lang="en-US" sz="2400" dirty="0">
                <a:latin typeface="Corbel" pitchFamily="34" charset="0"/>
              </a:rPr>
              <a:t> them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Solution( The Html Page)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&lt;title&gt;Form Parameter Demo&lt;/title&gt;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&lt;form action="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GreetingsServlet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" method="get"&gt;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What Is Your Name ?&lt;input type="text" name="username"&gt;&lt;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What Is Your Gender ?&lt;input type="radio" value="Male" name="gender" &gt;Male &lt;input type="radio" value="Female" name="gender"&gt;Female&lt;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What are your hobbies&lt;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&lt;select name="hobbies" multiple&gt;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&lt;option&gt;Writing&lt;/option&gt;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&lt;option&gt;Reading&lt;/option&gt;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&lt;option&gt;Singing&lt;/option&gt;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Solution( The Html Page)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&lt;option&gt;Programming&lt;/option&gt;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&lt;option&gt;Listening Music&lt;/option&gt;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&lt;/select&gt;&lt;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&lt;input type="submit" value="click me"&gt;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</p:txBody>
      </p:sp>
      <p:pic>
        <p:nvPicPr>
          <p:cNvPr id="7" name="Content Placeholder 5" descr="Untitled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480" y="2855192"/>
            <a:ext cx="7286676" cy="350276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-24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Solution (The </a:t>
            </a:r>
            <a:r>
              <a:rPr lang="en-US" sz="3200" b="1" dirty="0" err="1">
                <a:latin typeface="Corbel" pitchFamily="34" charset="0"/>
              </a:rPr>
              <a:t>Servlet</a:t>
            </a:r>
            <a:r>
              <a:rPr lang="en-US" sz="3200" b="1" dirty="0">
                <a:latin typeface="Corbel" pitchFamily="34" charset="0"/>
              </a:rPr>
              <a:t>)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javax.servlet.http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java.io.*;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class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GreetingsServlet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extends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doGet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HttpServletRequest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req,HttpServletResponse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)throws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ServletException,IOException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resp.setContentType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("text/html");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PrintWriter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resp.getWriter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("&lt;html&gt;");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("&lt;head&gt;&lt;title&gt;Greetings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&lt;/title&gt;&lt;/head&gt;");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("&lt;body&gt;");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username=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req.getParameter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("username");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gender=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req.getParameter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("gender");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Calling </a:t>
            </a:r>
            <a:r>
              <a:rPr lang="en-US" sz="3200" b="1" dirty="0" err="1">
                <a:latin typeface="Corbel" pitchFamily="34" charset="0"/>
              </a:rPr>
              <a:t>Servlet</a:t>
            </a:r>
            <a:r>
              <a:rPr lang="en-US" sz="3200" b="1" dirty="0">
                <a:latin typeface="Corbel" pitchFamily="34" charset="0"/>
              </a:rPr>
              <a:t> Through HTML Page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orbel" pitchFamily="34" charset="0"/>
              </a:rPr>
              <a:t>Till now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servlets</a:t>
            </a:r>
            <a:r>
              <a:rPr lang="en-US" sz="2400" dirty="0">
                <a:latin typeface="Corbel" pitchFamily="34" charset="0"/>
              </a:rPr>
              <a:t> we have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designed</a:t>
            </a:r>
            <a:r>
              <a:rPr lang="en-US" sz="2400" dirty="0">
                <a:latin typeface="Corbel" pitchFamily="34" charset="0"/>
              </a:rPr>
              <a:t> have to be called by a user by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completely typing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servlets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URL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browser window 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But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practically</a:t>
            </a:r>
            <a:r>
              <a:rPr lang="en-US" sz="2400" dirty="0">
                <a:latin typeface="Corbel" pitchFamily="34" charset="0"/>
              </a:rPr>
              <a:t> the users visit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HTML page </a:t>
            </a:r>
            <a:r>
              <a:rPr lang="en-US" sz="2400" dirty="0">
                <a:latin typeface="Corbel" pitchFamily="34" charset="0"/>
              </a:rPr>
              <a:t>and then from there a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link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provided to them </a:t>
            </a:r>
            <a:r>
              <a:rPr lang="en-US" sz="2400" dirty="0">
                <a:latin typeface="Corbel" pitchFamily="34" charset="0"/>
              </a:rPr>
              <a:t>to access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71414"/>
            <a:ext cx="8534400" cy="98755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sz="3600" b="1" dirty="0">
                <a:latin typeface="Corbel" pitchFamily="34" charset="0"/>
              </a:rPr>
              <a:t>Solution (The </a:t>
            </a:r>
            <a:r>
              <a:rPr lang="en-US" sz="3600" b="1" dirty="0" err="1">
                <a:latin typeface="Corbel" pitchFamily="34" charset="0"/>
              </a:rPr>
              <a:t>Servlet</a:t>
            </a:r>
            <a:r>
              <a:rPr lang="en-US" sz="3600" b="1" dirty="0">
                <a:latin typeface="Corbel" pitchFamily="34" charset="0"/>
              </a:rPr>
              <a:t>)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142844" y="1527048"/>
            <a:ext cx="8858312" cy="511666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String [ ]hobby=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req.getParameterValues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("hobbies");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("&lt;b&gt;Your 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UserName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:&lt;/b&gt;"+username+"&lt;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&gt;");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("&lt;b&gt;Your Gender:&lt;/b&gt;"+gender+"&lt;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br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&gt;");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("&lt;b&gt;Your Hobbies:&lt;/b&gt;");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for(String s:hobby)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(s+",");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("&lt;/body&gt;");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("&lt;/html&gt;");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pw.close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Output(Html Page)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Untitled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48603"/>
            <a:ext cx="8858312" cy="5366545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Output (</a:t>
            </a:r>
            <a:r>
              <a:rPr lang="en-US" b="1" dirty="0" err="1">
                <a:latin typeface="Corbel" pitchFamily="34" charset="0"/>
              </a:rPr>
              <a:t>Servlet</a:t>
            </a:r>
            <a:r>
              <a:rPr lang="en-US" b="1" dirty="0">
                <a:latin typeface="Corbel" pitchFamily="34" charset="0"/>
              </a:rPr>
              <a:t>)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Untitled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End Of Lecture 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375487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4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Recap Of Database Programming 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How To Connect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To A Database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Which Methods To Be Overridden And Why ?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Sample Code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pPr marL="342900" indent="-342900"/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Calling </a:t>
            </a:r>
            <a:r>
              <a:rPr lang="en-US" sz="3200" b="1" dirty="0" err="1">
                <a:latin typeface="Corbel" pitchFamily="34" charset="0"/>
              </a:rPr>
              <a:t>Servlet</a:t>
            </a:r>
            <a:r>
              <a:rPr lang="en-US" sz="3200" b="1" dirty="0">
                <a:latin typeface="Corbel" pitchFamily="34" charset="0"/>
              </a:rPr>
              <a:t> Through HTML Page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>
                <a:latin typeface="Corbel" pitchFamily="34" charset="0"/>
              </a:rPr>
              <a:t>In order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get this behavior </a:t>
            </a:r>
            <a:r>
              <a:rPr lang="en-US" sz="2400" dirty="0">
                <a:latin typeface="Corbel" pitchFamily="34" charset="0"/>
              </a:rPr>
              <a:t>we have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provide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HTML page </a:t>
            </a:r>
            <a:r>
              <a:rPr lang="en-US" sz="2400" dirty="0">
                <a:latin typeface="Corbel" pitchFamily="34" charset="0"/>
              </a:rPr>
              <a:t>to the user containing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link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Calling </a:t>
            </a:r>
            <a:r>
              <a:rPr lang="en-US" sz="3200" b="1" dirty="0" err="1">
                <a:latin typeface="Corbel" pitchFamily="34" charset="0"/>
              </a:rPr>
              <a:t>Servlet</a:t>
            </a:r>
            <a:r>
              <a:rPr lang="en-US" sz="3200" b="1" dirty="0">
                <a:latin typeface="Corbel" pitchFamily="34" charset="0"/>
              </a:rPr>
              <a:t> Through HTML Page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This link can be given 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two</a:t>
            </a:r>
            <a:r>
              <a:rPr lang="en-US" sz="2400" dirty="0">
                <a:latin typeface="Corbel" pitchFamily="34" charset="0"/>
              </a:rPr>
              <a:t> ways: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rbel" pitchFamily="34" charset="0"/>
              </a:rPr>
              <a:t>By giving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anchor tag </a:t>
            </a:r>
            <a:r>
              <a:rPr lang="en-US" sz="2400" dirty="0">
                <a:latin typeface="Corbel" pitchFamily="34" charset="0"/>
              </a:rPr>
              <a:t>whose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href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attribute contains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servlets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URL </a:t>
            </a:r>
            <a:r>
              <a:rPr lang="en-US" sz="2400" dirty="0">
                <a:latin typeface="Corbel" pitchFamily="34" charset="0"/>
              </a:rPr>
              <a:t>but we must remember that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anchor</a:t>
            </a:r>
            <a:r>
              <a:rPr lang="en-US" sz="2400" dirty="0">
                <a:latin typeface="Corbel" pitchFamily="34" charset="0"/>
              </a:rPr>
              <a:t> generates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GET</a:t>
            </a:r>
            <a:r>
              <a:rPr lang="en-US" sz="2400" dirty="0">
                <a:latin typeface="Corbel" pitchFamily="34" charset="0"/>
              </a:rPr>
              <a:t> request so our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should contain the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doGet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method 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form tag </a:t>
            </a:r>
            <a:r>
              <a:rPr lang="en-US" sz="2400" dirty="0">
                <a:latin typeface="Corbel" pitchFamily="34" charset="0"/>
              </a:rPr>
              <a:t>where 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action</a:t>
            </a:r>
            <a:r>
              <a:rPr lang="en-US" sz="2400" dirty="0">
                <a:latin typeface="Corbel" pitchFamily="34" charset="0"/>
              </a:rPr>
              <a:t> attribute we mention the name of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and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method attribute </a:t>
            </a:r>
            <a:r>
              <a:rPr lang="en-US" sz="2400" dirty="0">
                <a:latin typeface="Corbel" pitchFamily="34" charset="0"/>
              </a:rPr>
              <a:t>we mention the name of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HTTP command </a:t>
            </a:r>
            <a:r>
              <a:rPr lang="en-US" sz="2400" dirty="0">
                <a:latin typeface="Corbel" pitchFamily="34" charset="0"/>
              </a:rPr>
              <a:t>either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GET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POST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anchor Tag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Calling Demo&lt;/title&gt;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&lt;h3&gt;To call the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servlet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&lt;a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href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="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MyDateTimeServlet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" &gt;Click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&lt;/a&gt; here&lt;/h3&gt;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 bwMode="auto">
          <a:xfrm>
            <a:off x="29685" y="1285860"/>
            <a:ext cx="9114315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After clicking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Content Placeholder 9" descr="1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1" cy="535785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Using form Tag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Calling Demo&lt;/title&gt;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&lt;h3&gt;To call the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Click the button below&lt;/h3&gt;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&lt;form action="</a:t>
            </a:r>
            <a:r>
              <a:rPr lang="en-IN" b="1" dirty="0" err="1">
                <a:solidFill>
                  <a:srgbClr val="002060"/>
                </a:solidFill>
                <a:latin typeface="Corbel" pitchFamily="34" charset="0"/>
              </a:rPr>
              <a:t>MyDateTimeServlet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" method="get"&gt;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&lt;input type="submit" value="Show Date Time"&gt;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4251</TotalTime>
  <Words>1526</Words>
  <Application>Microsoft Office PowerPoint</Application>
  <PresentationFormat>On-screen Show (4:3)</PresentationFormat>
  <Paragraphs>214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Calling Servlet Through HTML Page</vt:lpstr>
      <vt:lpstr>Calling Servlet Through HTML Page</vt:lpstr>
      <vt:lpstr>Calling Servlet Through HTML Page</vt:lpstr>
      <vt:lpstr>Using anchor Tag</vt:lpstr>
      <vt:lpstr>Output</vt:lpstr>
      <vt:lpstr>After clicking</vt:lpstr>
      <vt:lpstr>Using form Tag</vt:lpstr>
      <vt:lpstr>Output</vt:lpstr>
      <vt:lpstr>After Clicking</vt:lpstr>
      <vt:lpstr>Obtaining Client Info</vt:lpstr>
      <vt:lpstr>Methods Of  ServletRequest Interface</vt:lpstr>
      <vt:lpstr>Methods Of  HttpServletRequest Interface</vt:lpstr>
      <vt:lpstr>Getting Http Request Header Names</vt:lpstr>
      <vt:lpstr>Exercise</vt:lpstr>
      <vt:lpstr>Solution</vt:lpstr>
      <vt:lpstr>Solution</vt:lpstr>
      <vt:lpstr>Solution</vt:lpstr>
      <vt:lpstr>Output</vt:lpstr>
      <vt:lpstr>Output</vt:lpstr>
      <vt:lpstr>Reading Form Data In Servlet</vt:lpstr>
      <vt:lpstr>Reading Form Data In Servlet</vt:lpstr>
      <vt:lpstr>The Three Possibilities</vt:lpstr>
      <vt:lpstr>Using getParameterValues( ) Method</vt:lpstr>
      <vt:lpstr>Exercise</vt:lpstr>
      <vt:lpstr>Solution( The Html Page)</vt:lpstr>
      <vt:lpstr>Solution( The Html Page)</vt:lpstr>
      <vt:lpstr>Solution (The Servlet)</vt:lpstr>
      <vt:lpstr>  Solution (The Servlet)</vt:lpstr>
      <vt:lpstr>Output(Html Page)</vt:lpstr>
      <vt:lpstr>Output (Servlet)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LALIT PATEL</cp:lastModifiedBy>
  <cp:revision>364</cp:revision>
  <dcterms:created xsi:type="dcterms:W3CDTF">2016-02-04T12:02:26Z</dcterms:created>
  <dcterms:modified xsi:type="dcterms:W3CDTF">2024-01-18T12:54:07Z</dcterms:modified>
</cp:coreProperties>
</file>