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22"/>
  </p:notesMasterIdLst>
  <p:sldIdLst>
    <p:sldId id="354" r:id="rId4"/>
    <p:sldId id="324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53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  <a:srgbClr val="002060"/>
    <a:srgbClr val="08E64D"/>
    <a:srgbClr val="058D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68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f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Difference in C&amp;C++ (Syntax) 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000114"/>
            <a:ext cx="9144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720" y="1285866"/>
            <a:ext cx="8643998" cy="36433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3" idx="0"/>
            <a:endCxn id="13" idx="2"/>
          </p:cNvCxnSpPr>
          <p:nvPr/>
        </p:nvCxnSpPr>
        <p:spPr>
          <a:xfrm rot="16200000" flipH="1">
            <a:off x="2786050" y="3107535"/>
            <a:ext cx="364333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5720" y="1714494"/>
            <a:ext cx="864399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00100" y="128586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C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72066" y="128586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 C++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1714494"/>
            <a:ext cx="4286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1.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The header file which is most Common 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and popular in C language Program is “</a:t>
            </a:r>
            <a:r>
              <a:rPr lang="en-US" sz="1600" b="1" dirty="0" err="1" smtClean="0">
                <a:solidFill>
                  <a:srgbClr val="FFFFFF"/>
                </a:solidFill>
              </a:rPr>
              <a:t>stdio.h</a:t>
            </a:r>
            <a:r>
              <a:rPr lang="en-US" sz="1600" b="1" dirty="0" smtClean="0">
                <a:solidFill>
                  <a:srgbClr val="FFFFFF"/>
                </a:solidFill>
              </a:rPr>
              <a:t>”, as it provides us </a:t>
            </a:r>
            <a:r>
              <a:rPr lang="en-US" sz="1600" b="1" dirty="0" smtClean="0">
                <a:solidFill>
                  <a:srgbClr val="002060"/>
                </a:solidFill>
              </a:rPr>
              <a:t>DECLARATION/PROTOTYPE </a:t>
            </a:r>
            <a:r>
              <a:rPr lang="en-US" sz="1600" b="1" dirty="0" smtClean="0">
                <a:solidFill>
                  <a:srgbClr val="FFFFFF"/>
                </a:solidFill>
              </a:rPr>
              <a:t>of 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2 very important functions Called as </a:t>
            </a:r>
            <a:r>
              <a:rPr lang="en-US" sz="1600" b="1" dirty="0" err="1" smtClean="0">
                <a:solidFill>
                  <a:srgbClr val="FFC000"/>
                </a:solidFill>
              </a:rPr>
              <a:t>printf</a:t>
            </a:r>
            <a:r>
              <a:rPr lang="en-US" sz="1600" b="1" dirty="0" smtClean="0">
                <a:solidFill>
                  <a:srgbClr val="FFC000"/>
                </a:solidFill>
              </a:rPr>
              <a:t>() 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and </a:t>
            </a:r>
            <a:r>
              <a:rPr lang="en-US" sz="1600" b="1" dirty="0" err="1" smtClean="0">
                <a:solidFill>
                  <a:srgbClr val="FFC000"/>
                </a:solidFill>
              </a:rPr>
              <a:t>scanf</a:t>
            </a:r>
            <a:r>
              <a:rPr lang="en-US" sz="1600" b="1" dirty="0" smtClean="0">
                <a:solidFill>
                  <a:srgbClr val="FFC000"/>
                </a:solidFill>
              </a:rPr>
              <a:t>() </a:t>
            </a:r>
            <a:r>
              <a:rPr lang="en-US" sz="1600" b="1" dirty="0" smtClean="0">
                <a:solidFill>
                  <a:srgbClr val="FFFFFF"/>
                </a:solidFill>
              </a:rPr>
              <a:t>used for </a:t>
            </a:r>
            <a:r>
              <a:rPr lang="en-US" sz="1600" b="1" dirty="0" err="1" smtClean="0">
                <a:solidFill>
                  <a:srgbClr val="FFFFFF"/>
                </a:solidFill>
              </a:rPr>
              <a:t>conso</a:t>
            </a:r>
            <a:r>
              <a:rPr lang="en-US" sz="1600" b="1" dirty="0" smtClean="0">
                <a:solidFill>
                  <a:srgbClr val="FFFFFF"/>
                </a:solidFill>
              </a:rPr>
              <a:t>-le output and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console input respectively</a:t>
            </a:r>
            <a:r>
              <a:rPr lang="en-US" b="1" dirty="0" smtClean="0">
                <a:solidFill>
                  <a:srgbClr val="FFFFFF"/>
                </a:solidFill>
              </a:rPr>
              <a:t>.  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3438" y="1785932"/>
            <a:ext cx="450056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FFFFFF"/>
                </a:solidFill>
              </a:rPr>
              <a:t>The header file which is most Common 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and popular on </a:t>
            </a:r>
            <a:r>
              <a:rPr lang="en-US" b="1" dirty="0" smtClean="0">
                <a:solidFill>
                  <a:srgbClr val="FFFF00"/>
                </a:solidFill>
              </a:rPr>
              <a:t>C++</a:t>
            </a:r>
            <a:r>
              <a:rPr lang="en-US" b="1" dirty="0" smtClean="0">
                <a:solidFill>
                  <a:srgbClr val="FFFFFF"/>
                </a:solidFill>
              </a:rPr>
              <a:t>(Classic as well as 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Modern) is </a:t>
            </a:r>
            <a:r>
              <a:rPr lang="en-US" b="1" dirty="0" err="1" smtClean="0">
                <a:solidFill>
                  <a:srgbClr val="002060"/>
                </a:solidFill>
              </a:rPr>
              <a:t>iostream.h</a:t>
            </a:r>
            <a:r>
              <a:rPr lang="en-US" b="1" dirty="0" smtClean="0">
                <a:solidFill>
                  <a:srgbClr val="FFFFFF"/>
                </a:solidFill>
              </a:rPr>
              <a:t>, as it provides 4 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predefined objects called </a:t>
            </a:r>
            <a:r>
              <a:rPr lang="en-US" b="1" dirty="0" err="1" smtClean="0">
                <a:solidFill>
                  <a:srgbClr val="FFFF00"/>
                </a:solidFill>
              </a:rPr>
              <a:t>cout</a:t>
            </a:r>
            <a:r>
              <a:rPr lang="en-US" b="1" dirty="0" smtClean="0">
                <a:solidFill>
                  <a:srgbClr val="FFFF00"/>
                </a:solidFill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</a:rPr>
              <a:t>cin</a:t>
            </a:r>
            <a:r>
              <a:rPr lang="en-US" b="1" dirty="0" smtClean="0">
                <a:solidFill>
                  <a:srgbClr val="FFFF00"/>
                </a:solidFill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</a:rPr>
              <a:t>cerr</a:t>
            </a:r>
            <a:r>
              <a:rPr lang="en-US" b="1" dirty="0" smtClean="0">
                <a:solidFill>
                  <a:srgbClr val="FFFF00"/>
                </a:solidFill>
              </a:rPr>
              <a:t>, 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and clog.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 In these objects the most popular are </a:t>
            </a:r>
          </a:p>
          <a:p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 and </a:t>
            </a:r>
            <a:r>
              <a:rPr lang="en-US" b="1" dirty="0" err="1" smtClean="0">
                <a:solidFill>
                  <a:srgbClr val="FFFFFF"/>
                </a:solidFill>
              </a:rPr>
              <a:t>cin</a:t>
            </a:r>
            <a:r>
              <a:rPr lang="en-US" b="1" dirty="0" smtClean="0">
                <a:solidFill>
                  <a:srgbClr val="FFFFFF"/>
                </a:solidFill>
              </a:rPr>
              <a:t> objects used for displaying 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text on console as well as reading input</a:t>
            </a:r>
            <a:r>
              <a:rPr lang="en-US" sz="2000" b="1" dirty="0" smtClean="0">
                <a:solidFill>
                  <a:srgbClr val="FFFFFF"/>
                </a:solidFill>
              </a:rPr>
              <a:t>. </a:t>
            </a:r>
          </a:p>
          <a:p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28" name="Picture 27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f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Difference in C&amp;C++ (Syntax) 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000114"/>
            <a:ext cx="9144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720" y="1285866"/>
            <a:ext cx="8643998" cy="36433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3" idx="0"/>
            <a:endCxn id="13" idx="2"/>
          </p:cNvCxnSpPr>
          <p:nvPr/>
        </p:nvCxnSpPr>
        <p:spPr>
          <a:xfrm rot="16200000" flipH="1">
            <a:off x="2786050" y="3107535"/>
            <a:ext cx="364333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5720" y="1714494"/>
            <a:ext cx="864399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00100" y="128586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C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72066" y="128586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 C++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1714495"/>
            <a:ext cx="4286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2.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printf</a:t>
            </a:r>
            <a:r>
              <a:rPr lang="en-US" b="1" dirty="0" smtClean="0">
                <a:solidFill>
                  <a:srgbClr val="FFFFFF"/>
                </a:solidFill>
              </a:rPr>
              <a:t>(“Good Morning”);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3. 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a=10;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C00000"/>
                </a:solidFill>
              </a:rPr>
              <a:t>printf</a:t>
            </a:r>
            <a:r>
              <a:rPr lang="en-US" b="1" dirty="0" smtClean="0">
                <a:solidFill>
                  <a:srgbClr val="C00000"/>
                </a:solidFill>
              </a:rPr>
              <a:t>(“%</a:t>
            </a:r>
            <a:r>
              <a:rPr lang="en-US" b="1" dirty="0" err="1" smtClean="0">
                <a:solidFill>
                  <a:srgbClr val="C00000"/>
                </a:solidFill>
              </a:rPr>
              <a:t>d”,a</a:t>
            </a:r>
            <a:r>
              <a:rPr lang="en-US" b="1" dirty="0" smtClean="0">
                <a:solidFill>
                  <a:srgbClr val="C00000"/>
                </a:solidFill>
              </a:rPr>
              <a:t>);</a:t>
            </a:r>
          </a:p>
          <a:p>
            <a:pPr marL="342900" indent="-342900"/>
            <a:endParaRPr lang="en-US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char b=‘X’;</a:t>
            </a:r>
          </a:p>
          <a:p>
            <a:pPr marL="342900" indent="-342900"/>
            <a:r>
              <a:rPr lang="en-US" b="1" dirty="0" smtClean="0">
                <a:solidFill>
                  <a:srgbClr val="C00000"/>
                </a:solidFill>
              </a:rPr>
              <a:t>     </a:t>
            </a:r>
            <a:r>
              <a:rPr lang="en-US" b="1" dirty="0" err="1" smtClean="0">
                <a:solidFill>
                  <a:srgbClr val="C00000"/>
                </a:solidFill>
              </a:rPr>
              <a:t>printf</a:t>
            </a:r>
            <a:r>
              <a:rPr lang="en-US" b="1" dirty="0" smtClean="0">
                <a:solidFill>
                  <a:srgbClr val="C00000"/>
                </a:solidFill>
              </a:rPr>
              <a:t>(“%</a:t>
            </a:r>
            <a:r>
              <a:rPr lang="en-US" b="1" dirty="0" err="1" smtClean="0">
                <a:solidFill>
                  <a:srgbClr val="C00000"/>
                </a:solidFill>
              </a:rPr>
              <a:t>c”,b</a:t>
            </a:r>
            <a:r>
              <a:rPr lang="en-US" b="1" dirty="0" smtClean="0">
                <a:solidFill>
                  <a:srgbClr val="C00000"/>
                </a:solidFill>
              </a:rPr>
              <a:t>);</a:t>
            </a:r>
          </a:p>
          <a:p>
            <a:pPr marL="342900" indent="-342900"/>
            <a:endParaRPr lang="en-US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float c=1.7;</a:t>
            </a:r>
          </a:p>
          <a:p>
            <a:pPr marL="342900" indent="-342900"/>
            <a:r>
              <a:rPr lang="en-US" b="1" dirty="0" smtClean="0">
                <a:solidFill>
                  <a:srgbClr val="C00000"/>
                </a:solidFill>
              </a:rPr>
              <a:t>     </a:t>
            </a:r>
            <a:r>
              <a:rPr lang="en-US" b="1" dirty="0" err="1" smtClean="0">
                <a:solidFill>
                  <a:srgbClr val="C00000"/>
                </a:solidFill>
              </a:rPr>
              <a:t>printf</a:t>
            </a:r>
            <a:r>
              <a:rPr lang="en-US" b="1" dirty="0" smtClean="0">
                <a:solidFill>
                  <a:srgbClr val="C00000"/>
                </a:solidFill>
              </a:rPr>
              <a:t>(“%</a:t>
            </a:r>
            <a:r>
              <a:rPr lang="en-US" b="1" dirty="0" err="1" smtClean="0">
                <a:solidFill>
                  <a:srgbClr val="C00000"/>
                </a:solidFill>
              </a:rPr>
              <a:t>f”,c</a:t>
            </a:r>
            <a:r>
              <a:rPr lang="en-US" b="1" dirty="0" smtClean="0">
                <a:solidFill>
                  <a:srgbClr val="C00000"/>
                </a:solidFill>
              </a:rPr>
              <a:t>);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</a:t>
            </a:r>
          </a:p>
          <a:p>
            <a:pPr marL="342900" indent="-342900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3438" y="1714494"/>
            <a:ext cx="450056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2.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&lt;&lt;“Good Morning”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3. 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a=10;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C00000"/>
                </a:solidFill>
              </a:rPr>
              <a:t>cout</a:t>
            </a:r>
            <a:r>
              <a:rPr lang="en-US" b="1" dirty="0" smtClean="0">
                <a:solidFill>
                  <a:srgbClr val="C00000"/>
                </a:solidFill>
              </a:rPr>
              <a:t>&lt;&lt;a;</a:t>
            </a:r>
          </a:p>
          <a:p>
            <a:pPr marL="342900" indent="-342900"/>
            <a:endParaRPr lang="en-US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char b=‘X’;</a:t>
            </a:r>
          </a:p>
          <a:p>
            <a:pPr marL="342900" indent="-342900"/>
            <a:r>
              <a:rPr lang="en-US" b="1" dirty="0" smtClean="0">
                <a:solidFill>
                  <a:srgbClr val="C00000"/>
                </a:solidFill>
              </a:rPr>
              <a:t>      </a:t>
            </a:r>
            <a:r>
              <a:rPr lang="en-US" b="1" dirty="0" err="1" smtClean="0">
                <a:solidFill>
                  <a:srgbClr val="C00000"/>
                </a:solidFill>
              </a:rPr>
              <a:t>cout</a:t>
            </a:r>
            <a:r>
              <a:rPr lang="en-US" b="1" dirty="0" smtClean="0">
                <a:solidFill>
                  <a:srgbClr val="C00000"/>
                </a:solidFill>
              </a:rPr>
              <a:t>&lt;&lt;b;</a:t>
            </a:r>
          </a:p>
          <a:p>
            <a:pPr marL="342900" indent="-342900"/>
            <a:endParaRPr lang="en-US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float c=1.7;</a:t>
            </a:r>
          </a:p>
          <a:p>
            <a:pPr marL="342900" indent="-342900"/>
            <a:r>
              <a:rPr lang="en-US" b="1" dirty="0" smtClean="0">
                <a:solidFill>
                  <a:srgbClr val="C00000"/>
                </a:solidFill>
              </a:rPr>
              <a:t>     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cout</a:t>
            </a:r>
            <a:r>
              <a:rPr lang="en-US" b="1" dirty="0" smtClean="0">
                <a:solidFill>
                  <a:srgbClr val="C00000"/>
                </a:solidFill>
              </a:rPr>
              <a:t>&lt;&lt;c;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28" name="Picture 27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215206" y="2500312"/>
            <a:ext cx="1428760" cy="642942"/>
          </a:xfrm>
          <a:prstGeom prst="rect">
            <a:avLst/>
          </a:prstGeom>
          <a:solidFill>
            <a:srgbClr val="32AE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Insertion </a:t>
            </a:r>
          </a:p>
          <a:p>
            <a:pPr algn="ctr"/>
            <a:r>
              <a:rPr lang="en-US" sz="1400" dirty="0" smtClean="0"/>
              <a:t>Operator or </a:t>
            </a:r>
          </a:p>
          <a:p>
            <a:pPr algn="ctr"/>
            <a:r>
              <a:rPr lang="en-US" sz="1400" dirty="0" err="1" smtClean="0"/>
              <a:t>Insertor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643570" y="2714626"/>
            <a:ext cx="1571636" cy="21431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f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Difference in C&amp;C++ (Syntax) 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000114"/>
            <a:ext cx="9144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720" y="1285866"/>
            <a:ext cx="8643998" cy="36433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3" idx="0"/>
            <a:endCxn id="13" idx="2"/>
          </p:cNvCxnSpPr>
          <p:nvPr/>
        </p:nvCxnSpPr>
        <p:spPr>
          <a:xfrm rot="16200000" flipH="1">
            <a:off x="2786050" y="3107535"/>
            <a:ext cx="364333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5720" y="1714494"/>
            <a:ext cx="864399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00100" y="128586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C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72066" y="128586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 C++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1714495"/>
            <a:ext cx="4286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4.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a =10;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char b =‘X’;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float c =1.7;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printf</a:t>
            </a:r>
            <a:r>
              <a:rPr lang="en-US" b="1" dirty="0" smtClean="0">
                <a:solidFill>
                  <a:srgbClr val="7030A0"/>
                </a:solidFill>
              </a:rPr>
              <a:t>(“%d %c %f”);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5. 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a;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C00000"/>
                </a:solidFill>
              </a:rPr>
              <a:t>scanf</a:t>
            </a:r>
            <a:r>
              <a:rPr lang="en-US" b="1" dirty="0" smtClean="0">
                <a:solidFill>
                  <a:srgbClr val="C00000"/>
                </a:solidFill>
              </a:rPr>
              <a:t>(“%</a:t>
            </a:r>
            <a:r>
              <a:rPr lang="en-US" b="1" dirty="0" err="1" smtClean="0">
                <a:solidFill>
                  <a:srgbClr val="C00000"/>
                </a:solidFill>
              </a:rPr>
              <a:t>d”,&amp;a</a:t>
            </a:r>
            <a:r>
              <a:rPr lang="en-US" b="1" dirty="0" smtClean="0">
                <a:solidFill>
                  <a:srgbClr val="C00000"/>
                </a:solidFill>
              </a:rPr>
              <a:t>);</a:t>
            </a:r>
          </a:p>
          <a:p>
            <a:pPr marL="342900" indent="-342900"/>
            <a:endParaRPr lang="en-US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char name[10];</a:t>
            </a:r>
          </a:p>
          <a:p>
            <a:pPr marL="342900" indent="-342900"/>
            <a:r>
              <a:rPr lang="en-US" b="1" dirty="0" smtClean="0">
                <a:solidFill>
                  <a:srgbClr val="C00000"/>
                </a:solidFill>
              </a:rPr>
              <a:t>     </a:t>
            </a:r>
            <a:r>
              <a:rPr lang="en-US" b="1" dirty="0" err="1" smtClean="0">
                <a:solidFill>
                  <a:srgbClr val="C00000"/>
                </a:solidFill>
              </a:rPr>
              <a:t>scanf</a:t>
            </a:r>
            <a:r>
              <a:rPr lang="en-US" b="1" dirty="0" smtClean="0">
                <a:solidFill>
                  <a:srgbClr val="C00000"/>
                </a:solidFill>
              </a:rPr>
              <a:t>(“%</a:t>
            </a:r>
            <a:r>
              <a:rPr lang="en-US" b="1" dirty="0" err="1" smtClean="0">
                <a:solidFill>
                  <a:srgbClr val="C00000"/>
                </a:solidFill>
              </a:rPr>
              <a:t>s”,name</a:t>
            </a:r>
            <a:r>
              <a:rPr lang="en-US" b="1" dirty="0" smtClean="0">
                <a:solidFill>
                  <a:srgbClr val="C00000"/>
                </a:solidFill>
              </a:rPr>
              <a:t>);</a:t>
            </a:r>
          </a:p>
          <a:p>
            <a:pPr marL="342900" indent="-342900"/>
            <a:endParaRPr lang="en-US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 </a:t>
            </a:r>
          </a:p>
          <a:p>
            <a:pPr marL="342900" indent="-342900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3438" y="1714494"/>
            <a:ext cx="45005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4. 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a =10;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char b =‘X’;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float c =1.7;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cout</a:t>
            </a:r>
            <a:r>
              <a:rPr lang="en-US" b="1" dirty="0" smtClean="0">
                <a:solidFill>
                  <a:srgbClr val="7030A0"/>
                </a:solidFill>
              </a:rPr>
              <a:t>&lt;&lt;a&lt;&lt;b&lt;&lt;c;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5. 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a;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C00000"/>
                </a:solidFill>
              </a:rPr>
              <a:t>cin</a:t>
            </a:r>
            <a:r>
              <a:rPr lang="en-US" b="1" dirty="0" smtClean="0">
                <a:solidFill>
                  <a:srgbClr val="C00000"/>
                </a:solidFill>
              </a:rPr>
              <a:t>&gt;&gt;a;</a:t>
            </a:r>
          </a:p>
          <a:p>
            <a:pPr marL="342900" indent="-342900"/>
            <a:endParaRPr lang="en-US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</a:t>
            </a: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28" name="Picture 27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 rot="5400000">
            <a:off x="6528259" y="2401441"/>
            <a:ext cx="2516902" cy="2143140"/>
          </a:xfrm>
          <a:prstGeom prst="wedgeRect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15140" y="2285998"/>
            <a:ext cx="21431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This statement is using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CASCADING OF INSERTION OPERATOR</a:t>
            </a: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00"/>
                </a:solidFill>
              </a:rPr>
              <a:t>CASCADING: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    </a:t>
            </a:r>
            <a:r>
              <a:rPr lang="en-US" sz="1400" dirty="0" smtClean="0">
                <a:solidFill>
                  <a:srgbClr val="FFFFFF"/>
                </a:solidFill>
              </a:rPr>
              <a:t>Using the same operator</a:t>
            </a:r>
            <a:endParaRPr lang="en-US" sz="1400" dirty="0" smtClean="0">
              <a:solidFill>
                <a:srgbClr val="FFFF00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Multiple times in the same expression.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Exe.- </a:t>
            </a:r>
            <a:r>
              <a:rPr lang="en-US" sz="1400" dirty="0" err="1" smtClean="0">
                <a:solidFill>
                  <a:srgbClr val="FFFFFF"/>
                </a:solidFill>
              </a:rPr>
              <a:t>int</a:t>
            </a:r>
            <a:r>
              <a:rPr lang="en-US" sz="1400" dirty="0" smtClean="0">
                <a:solidFill>
                  <a:srgbClr val="FFFFFF"/>
                </a:solidFill>
              </a:rPr>
              <a:t> a;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a=10+2+30;</a:t>
            </a:r>
            <a:r>
              <a:rPr lang="en-US" sz="1400" dirty="0" smtClean="0">
                <a:solidFill>
                  <a:srgbClr val="002060"/>
                </a:solidFill>
              </a:rPr>
              <a:t>// This is 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CASCADING of + operator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f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Difference in C&amp;C++ (Syntax) 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000114"/>
            <a:ext cx="9144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720" y="1285866"/>
            <a:ext cx="8643998" cy="36433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3" idx="0"/>
            <a:endCxn id="13" idx="2"/>
          </p:cNvCxnSpPr>
          <p:nvPr/>
        </p:nvCxnSpPr>
        <p:spPr>
          <a:xfrm rot="16200000" flipH="1">
            <a:off x="2786050" y="3107535"/>
            <a:ext cx="364333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5720" y="1714494"/>
            <a:ext cx="864399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00100" y="128586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C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72066" y="128586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 C++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1714495"/>
            <a:ext cx="4286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6.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a 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char b;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float c 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F2A40D"/>
                </a:solidFill>
              </a:rPr>
              <a:t>scanf</a:t>
            </a:r>
            <a:r>
              <a:rPr lang="en-US" b="1" dirty="0" smtClean="0">
                <a:solidFill>
                  <a:srgbClr val="F2A40D"/>
                </a:solidFill>
              </a:rPr>
              <a:t>(“%d %c %</a:t>
            </a:r>
            <a:r>
              <a:rPr lang="en-US" b="1" dirty="0" err="1" smtClean="0">
                <a:solidFill>
                  <a:srgbClr val="F2A40D"/>
                </a:solidFill>
              </a:rPr>
              <a:t>f”,&amp;a,&amp;b,&amp;c</a:t>
            </a:r>
            <a:r>
              <a:rPr lang="en-US" b="1" dirty="0" smtClean="0">
                <a:solidFill>
                  <a:srgbClr val="F2A40D"/>
                </a:solidFill>
              </a:rPr>
              <a:t>);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or</a:t>
            </a:r>
          </a:p>
          <a:p>
            <a:pPr marL="342900" indent="-342900"/>
            <a:r>
              <a:rPr lang="en-US" b="1" dirty="0" smtClean="0">
                <a:solidFill>
                  <a:srgbClr val="F2A40D"/>
                </a:solidFill>
              </a:rPr>
              <a:t>      </a:t>
            </a:r>
            <a:r>
              <a:rPr lang="en-US" b="1" dirty="0" err="1" smtClean="0">
                <a:solidFill>
                  <a:srgbClr val="F2A40D"/>
                </a:solidFill>
              </a:rPr>
              <a:t>scanf</a:t>
            </a:r>
            <a:r>
              <a:rPr lang="en-US" b="1" dirty="0" smtClean="0">
                <a:solidFill>
                  <a:srgbClr val="F2A40D"/>
                </a:solidFill>
              </a:rPr>
              <a:t>(%</a:t>
            </a:r>
            <a:r>
              <a:rPr lang="en-US" b="1" dirty="0" err="1" smtClean="0">
                <a:solidFill>
                  <a:srgbClr val="F2A40D"/>
                </a:solidFill>
              </a:rPr>
              <a:t>d”,&amp;a</a:t>
            </a:r>
            <a:r>
              <a:rPr lang="en-US" b="1" dirty="0" smtClean="0">
                <a:solidFill>
                  <a:srgbClr val="F2A40D"/>
                </a:solidFill>
              </a:rPr>
              <a:t>);</a:t>
            </a:r>
          </a:p>
          <a:p>
            <a:pPr marL="342900" indent="-342900"/>
            <a:r>
              <a:rPr lang="en-US" b="1" dirty="0" smtClean="0">
                <a:solidFill>
                  <a:srgbClr val="F2A40D"/>
                </a:solidFill>
              </a:rPr>
              <a:t>      </a:t>
            </a:r>
            <a:r>
              <a:rPr lang="en-US" b="1" dirty="0" err="1" smtClean="0">
                <a:solidFill>
                  <a:srgbClr val="F2A40D"/>
                </a:solidFill>
              </a:rPr>
              <a:t>fflush</a:t>
            </a:r>
            <a:r>
              <a:rPr lang="en-US" b="1" dirty="0" smtClean="0">
                <a:solidFill>
                  <a:srgbClr val="F2A40D"/>
                </a:solidFill>
              </a:rPr>
              <a:t>(</a:t>
            </a:r>
            <a:r>
              <a:rPr lang="en-US" b="1" dirty="0" err="1" smtClean="0">
                <a:solidFill>
                  <a:srgbClr val="F2A40D"/>
                </a:solidFill>
              </a:rPr>
              <a:t>stdin</a:t>
            </a:r>
            <a:r>
              <a:rPr lang="en-US" b="1" dirty="0" smtClean="0">
                <a:solidFill>
                  <a:srgbClr val="F2A40D"/>
                </a:solidFill>
              </a:rPr>
              <a:t>);</a:t>
            </a:r>
          </a:p>
          <a:p>
            <a:pPr marL="342900" indent="-342900"/>
            <a:r>
              <a:rPr lang="en-US" b="1" dirty="0" smtClean="0">
                <a:solidFill>
                  <a:srgbClr val="F2A40D"/>
                </a:solidFill>
              </a:rPr>
              <a:t>      </a:t>
            </a:r>
            <a:r>
              <a:rPr lang="en-US" b="1" dirty="0" err="1" smtClean="0">
                <a:solidFill>
                  <a:srgbClr val="F2A40D"/>
                </a:solidFill>
              </a:rPr>
              <a:t>scanf</a:t>
            </a:r>
            <a:r>
              <a:rPr lang="en-US" b="1" dirty="0" smtClean="0">
                <a:solidFill>
                  <a:srgbClr val="F2A40D"/>
                </a:solidFill>
              </a:rPr>
              <a:t>(“%</a:t>
            </a:r>
            <a:r>
              <a:rPr lang="en-US" b="1" dirty="0" err="1" smtClean="0">
                <a:solidFill>
                  <a:srgbClr val="F2A40D"/>
                </a:solidFill>
              </a:rPr>
              <a:t>c”,&amp;b</a:t>
            </a:r>
            <a:r>
              <a:rPr lang="en-US" b="1" dirty="0" smtClean="0">
                <a:solidFill>
                  <a:srgbClr val="F2A40D"/>
                </a:solidFill>
              </a:rPr>
              <a:t>);</a:t>
            </a:r>
          </a:p>
          <a:p>
            <a:pPr marL="342900" indent="-342900"/>
            <a:r>
              <a:rPr lang="en-US" b="1" dirty="0" smtClean="0">
                <a:solidFill>
                  <a:srgbClr val="F2A40D"/>
                </a:solidFill>
              </a:rPr>
              <a:t>      </a:t>
            </a:r>
            <a:r>
              <a:rPr lang="en-US" b="1" dirty="0" err="1" smtClean="0">
                <a:solidFill>
                  <a:srgbClr val="F2A40D"/>
                </a:solidFill>
              </a:rPr>
              <a:t>scanf</a:t>
            </a:r>
            <a:r>
              <a:rPr lang="en-US" b="1" dirty="0" smtClean="0">
                <a:solidFill>
                  <a:srgbClr val="F2A40D"/>
                </a:solidFill>
              </a:rPr>
              <a:t>(“%</a:t>
            </a:r>
            <a:r>
              <a:rPr lang="en-US" b="1" dirty="0" err="1" smtClean="0">
                <a:solidFill>
                  <a:srgbClr val="F2A40D"/>
                </a:solidFill>
              </a:rPr>
              <a:t>f”,&amp;c</a:t>
            </a:r>
            <a:r>
              <a:rPr lang="en-US" b="1" dirty="0" smtClean="0">
                <a:solidFill>
                  <a:srgbClr val="F2A40D"/>
                </a:solidFill>
              </a:rPr>
              <a:t>);</a:t>
            </a:r>
          </a:p>
          <a:p>
            <a:pPr marL="342900" indent="-342900"/>
            <a:endParaRPr lang="en-US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 </a:t>
            </a:r>
          </a:p>
          <a:p>
            <a:pPr marL="342900" indent="-342900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3438" y="1714494"/>
            <a:ext cx="45005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6. 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a 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char b;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float c 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cin</a:t>
            </a:r>
            <a:r>
              <a:rPr lang="en-US" b="1" dirty="0" smtClean="0">
                <a:solidFill>
                  <a:srgbClr val="7030A0"/>
                </a:solidFill>
              </a:rPr>
              <a:t>&gt;&gt;a&gt;&gt;b&gt;&gt;c;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Or</a:t>
            </a:r>
          </a:p>
          <a:p>
            <a:pPr marL="342900" indent="-342900"/>
            <a:r>
              <a:rPr lang="en-US" b="1" dirty="0" smtClean="0">
                <a:solidFill>
                  <a:srgbClr val="FFC000"/>
                </a:solidFill>
              </a:rPr>
              <a:t>     </a:t>
            </a:r>
            <a:r>
              <a:rPr lang="en-US" b="1" dirty="0" err="1" smtClean="0">
                <a:solidFill>
                  <a:srgbClr val="FFC000"/>
                </a:solidFill>
              </a:rPr>
              <a:t>cin</a:t>
            </a:r>
            <a:r>
              <a:rPr lang="en-US" b="1" dirty="0" smtClean="0">
                <a:solidFill>
                  <a:srgbClr val="FFC000"/>
                </a:solidFill>
              </a:rPr>
              <a:t>&gt;&gt;a;</a:t>
            </a:r>
          </a:p>
          <a:p>
            <a:pPr marL="342900" indent="-342900"/>
            <a:r>
              <a:rPr lang="en-US" b="1" dirty="0" smtClean="0">
                <a:solidFill>
                  <a:srgbClr val="FFC000"/>
                </a:solidFill>
              </a:rPr>
              <a:t>     </a:t>
            </a:r>
            <a:r>
              <a:rPr lang="en-US" b="1" dirty="0" err="1" smtClean="0">
                <a:solidFill>
                  <a:srgbClr val="FFC000"/>
                </a:solidFill>
              </a:rPr>
              <a:t>cin</a:t>
            </a:r>
            <a:r>
              <a:rPr lang="en-US" b="1" dirty="0" smtClean="0">
                <a:solidFill>
                  <a:srgbClr val="FFC000"/>
                </a:solidFill>
              </a:rPr>
              <a:t>&gt;&gt;b;</a:t>
            </a:r>
          </a:p>
          <a:p>
            <a:pPr marL="342900" indent="-342900"/>
            <a:r>
              <a:rPr lang="en-US" b="1" dirty="0" smtClean="0">
                <a:solidFill>
                  <a:srgbClr val="FFC000"/>
                </a:solidFill>
              </a:rPr>
              <a:t>     </a:t>
            </a:r>
            <a:r>
              <a:rPr lang="en-US" b="1" dirty="0" err="1" smtClean="0">
                <a:solidFill>
                  <a:srgbClr val="FFC000"/>
                </a:solidFill>
              </a:rPr>
              <a:t>cin</a:t>
            </a:r>
            <a:r>
              <a:rPr lang="en-US" b="1" dirty="0" smtClean="0">
                <a:solidFill>
                  <a:srgbClr val="FFC000"/>
                </a:solidFill>
              </a:rPr>
              <a:t>&gt;&gt;c; </a:t>
            </a:r>
          </a:p>
          <a:p>
            <a:pPr marL="342900" indent="-342900"/>
            <a:endParaRPr lang="en-US" b="1" dirty="0" smtClean="0">
              <a:solidFill>
                <a:srgbClr val="FFC000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C000"/>
                </a:solidFill>
              </a:rPr>
              <a:t>     </a:t>
            </a:r>
          </a:p>
          <a:p>
            <a:pPr marL="342900" indent="-342900"/>
            <a:r>
              <a:rPr lang="en-US" b="1" dirty="0" smtClean="0">
                <a:solidFill>
                  <a:srgbClr val="FFC000"/>
                </a:solidFill>
              </a:rPr>
              <a:t>     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8" name="Picture 27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215206" y="2500312"/>
            <a:ext cx="1428760" cy="642942"/>
          </a:xfrm>
          <a:prstGeom prst="rect">
            <a:avLst/>
          </a:prstGeom>
          <a:solidFill>
            <a:srgbClr val="32AE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Extraction </a:t>
            </a:r>
          </a:p>
          <a:p>
            <a:pPr algn="ctr"/>
            <a:r>
              <a:rPr lang="en-US" sz="1400" dirty="0" smtClean="0"/>
              <a:t>Operator or </a:t>
            </a:r>
          </a:p>
          <a:p>
            <a:pPr algn="ctr"/>
            <a:r>
              <a:rPr lang="en-US" sz="1400" dirty="0" smtClean="0"/>
              <a:t>Extractor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72198" y="2643188"/>
            <a:ext cx="1143008" cy="28575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f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Difference in C&amp;C++ (Syntax) 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000114"/>
            <a:ext cx="9144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720" y="1285866"/>
            <a:ext cx="8643998" cy="22860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3" idx="0"/>
            <a:endCxn id="13" idx="2"/>
          </p:cNvCxnSpPr>
          <p:nvPr/>
        </p:nvCxnSpPr>
        <p:spPr>
          <a:xfrm rot="16200000" flipH="1">
            <a:off x="3464711" y="2428874"/>
            <a:ext cx="2286016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5720" y="1714494"/>
            <a:ext cx="864399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00100" y="128586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C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72066" y="128586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 C++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1714495"/>
            <a:ext cx="4286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7.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002060"/>
                </a:solidFill>
              </a:rPr>
              <a:t>printf</a:t>
            </a:r>
            <a:r>
              <a:rPr lang="en-US" b="1" dirty="0" smtClean="0">
                <a:solidFill>
                  <a:srgbClr val="002060"/>
                </a:solidFill>
              </a:rPr>
              <a:t>(“</a:t>
            </a:r>
            <a:r>
              <a:rPr lang="en-US" b="1" dirty="0" err="1" smtClean="0">
                <a:solidFill>
                  <a:srgbClr val="002060"/>
                </a:solidFill>
              </a:rPr>
              <a:t>Goodn</a:t>
            </a:r>
            <a:r>
              <a:rPr lang="en-US" b="1" dirty="0" smtClean="0">
                <a:solidFill>
                  <a:srgbClr val="002060"/>
                </a:solidFill>
              </a:rPr>
              <a:t>\</a:t>
            </a:r>
            <a:r>
              <a:rPr lang="en-US" b="1" dirty="0" err="1" smtClean="0">
                <a:solidFill>
                  <a:srgbClr val="002060"/>
                </a:solidFill>
              </a:rPr>
              <a:t>nMorning</a:t>
            </a:r>
            <a:r>
              <a:rPr lang="en-US" b="1" dirty="0" smtClean="0">
                <a:solidFill>
                  <a:srgbClr val="002060"/>
                </a:solidFill>
              </a:rPr>
              <a:t>”);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342900" indent="-342900"/>
            <a:endParaRPr lang="en-US" b="1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2A40D"/>
                </a:solidFill>
              </a:rPr>
              <a:t>      </a:t>
            </a:r>
            <a:endParaRPr lang="en-US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 </a:t>
            </a:r>
          </a:p>
          <a:p>
            <a:pPr marL="342900" indent="-342900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3438" y="1714494"/>
            <a:ext cx="4500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7. </a:t>
            </a:r>
          </a:p>
          <a:p>
            <a:pPr marL="342900" indent="-342900"/>
            <a:r>
              <a:rPr lang="en-US" b="1" dirty="0" smtClean="0">
                <a:solidFill>
                  <a:srgbClr val="FFC000"/>
                </a:solidFill>
              </a:rPr>
              <a:t>    </a:t>
            </a:r>
            <a:r>
              <a:rPr lang="en-US" b="1" dirty="0" err="1" smtClean="0">
                <a:solidFill>
                  <a:srgbClr val="002060"/>
                </a:solidFill>
              </a:rPr>
              <a:t>cout</a:t>
            </a:r>
            <a:r>
              <a:rPr lang="en-US" b="1" dirty="0" smtClean="0">
                <a:solidFill>
                  <a:srgbClr val="002060"/>
                </a:solidFill>
              </a:rPr>
              <a:t>&lt;&lt;“Good\</a:t>
            </a:r>
            <a:r>
              <a:rPr lang="en-US" b="1" dirty="0" err="1" smtClean="0">
                <a:solidFill>
                  <a:srgbClr val="002060"/>
                </a:solidFill>
              </a:rPr>
              <a:t>nMorning</a:t>
            </a:r>
            <a:r>
              <a:rPr lang="en-US" b="1" dirty="0" smtClean="0">
                <a:solidFill>
                  <a:srgbClr val="002060"/>
                </a:solidFill>
              </a:rPr>
              <a:t>”;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Or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     </a:t>
            </a:r>
            <a:r>
              <a:rPr lang="en-US" b="1" dirty="0" err="1" smtClean="0">
                <a:solidFill>
                  <a:srgbClr val="002060"/>
                </a:solidFill>
              </a:rPr>
              <a:t>cout</a:t>
            </a:r>
            <a:r>
              <a:rPr lang="en-US" b="1" dirty="0" smtClean="0">
                <a:solidFill>
                  <a:srgbClr val="002060"/>
                </a:solidFill>
              </a:rPr>
              <a:t>&lt;&lt;“Good &lt;&lt;</a:t>
            </a:r>
            <a:r>
              <a:rPr lang="en-US" b="1" dirty="0" err="1" smtClean="0">
                <a:solidFill>
                  <a:srgbClr val="002060"/>
                </a:solidFill>
              </a:rPr>
              <a:t>endl</a:t>
            </a:r>
            <a:r>
              <a:rPr lang="en-US" b="1" dirty="0" smtClean="0">
                <a:solidFill>
                  <a:srgbClr val="002060"/>
                </a:solidFill>
              </a:rPr>
              <a:t>&lt;&lt;Morning”;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342900" indent="-342900"/>
            <a:endParaRPr lang="en-US" b="1" dirty="0" smtClean="0">
              <a:solidFill>
                <a:srgbClr val="FFC000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C000"/>
                </a:solidFill>
              </a:rPr>
              <a:t>     </a:t>
            </a:r>
          </a:p>
          <a:p>
            <a:pPr marL="342900" indent="-342900"/>
            <a:r>
              <a:rPr lang="en-US" b="1" dirty="0" smtClean="0">
                <a:solidFill>
                  <a:srgbClr val="FFC000"/>
                </a:solidFill>
              </a:rPr>
              <a:t>     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8" name="Picture 27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rot="16200000" flipH="1">
            <a:off x="6286512" y="3357568"/>
            <a:ext cx="1143008" cy="14287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57950" y="4071948"/>
            <a:ext cx="1428760" cy="3571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Manipulator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f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Difference in C&amp;C++ (Syntax) 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000114"/>
            <a:ext cx="9144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720" y="1285866"/>
            <a:ext cx="8643998" cy="36433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3" idx="0"/>
            <a:endCxn id="13" idx="2"/>
          </p:cNvCxnSpPr>
          <p:nvPr/>
        </p:nvCxnSpPr>
        <p:spPr>
          <a:xfrm rot="16200000" flipH="1">
            <a:off x="2786050" y="3107535"/>
            <a:ext cx="364333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5720" y="1714494"/>
            <a:ext cx="864399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00100" y="128586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C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72066" y="128586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 C++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1714495"/>
            <a:ext cx="4286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8.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i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for(</a:t>
            </a:r>
            <a:r>
              <a:rPr lang="en-US" b="1" dirty="0" err="1" smtClean="0">
                <a:solidFill>
                  <a:srgbClr val="FFFFFF"/>
                </a:solidFill>
              </a:rPr>
              <a:t>i</a:t>
            </a:r>
            <a:r>
              <a:rPr lang="en-US" b="1" dirty="0" smtClean="0">
                <a:solidFill>
                  <a:srgbClr val="FFFFFF"/>
                </a:solidFill>
              </a:rPr>
              <a:t>=1;i&lt;=10;i++)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	{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	     </a:t>
            </a:r>
            <a:r>
              <a:rPr lang="en-US" b="1" dirty="0" err="1" smtClean="0">
                <a:solidFill>
                  <a:srgbClr val="FFFFFF"/>
                </a:solidFill>
              </a:rPr>
              <a:t>printf</a:t>
            </a:r>
            <a:r>
              <a:rPr lang="en-US" b="1" dirty="0" smtClean="0">
                <a:solidFill>
                  <a:srgbClr val="FFFFFF"/>
                </a:solidFill>
              </a:rPr>
              <a:t>(“\</a:t>
            </a:r>
            <a:r>
              <a:rPr lang="en-US" b="1" dirty="0" err="1" smtClean="0">
                <a:solidFill>
                  <a:srgbClr val="FFFFFF"/>
                </a:solidFill>
              </a:rPr>
              <a:t>n%d”,i</a:t>
            </a:r>
            <a:r>
              <a:rPr lang="en-US" b="1" dirty="0" smtClean="0">
                <a:solidFill>
                  <a:srgbClr val="FFFFFF"/>
                </a:solidFill>
              </a:rPr>
              <a:t>)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   }</a:t>
            </a:r>
          </a:p>
          <a:p>
            <a:pPr marL="342900" indent="-342900"/>
            <a:endParaRPr lang="en-US" b="1" dirty="0" smtClean="0">
              <a:solidFill>
                <a:srgbClr val="FFFF00"/>
              </a:solidFill>
            </a:endParaRPr>
          </a:p>
          <a:p>
            <a:pPr marL="342900" indent="-342900"/>
            <a:endParaRPr lang="en-US" b="1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2A40D"/>
                </a:solidFill>
              </a:rPr>
              <a:t>      </a:t>
            </a:r>
            <a:endParaRPr lang="en-US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 </a:t>
            </a:r>
          </a:p>
          <a:p>
            <a:pPr marL="342900" indent="-342900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3438" y="1714494"/>
            <a:ext cx="45005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8.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I;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for(</a:t>
            </a:r>
            <a:r>
              <a:rPr lang="en-US" b="1" dirty="0" err="1" smtClean="0">
                <a:solidFill>
                  <a:srgbClr val="FFFFFF"/>
                </a:solidFill>
              </a:rPr>
              <a:t>i</a:t>
            </a:r>
            <a:r>
              <a:rPr lang="en-US" b="1" dirty="0" smtClean="0">
                <a:solidFill>
                  <a:srgbClr val="FFFFFF"/>
                </a:solidFill>
              </a:rPr>
              <a:t>=1;i&lt;=10;i++)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</a:t>
            </a:r>
            <a:r>
              <a:rPr lang="en-US" b="1" dirty="0" err="1" smtClean="0">
                <a:solidFill>
                  <a:srgbClr val="FFFFFF"/>
                </a:solidFill>
              </a:rPr>
              <a:t>i</a:t>
            </a:r>
            <a:r>
              <a:rPr lang="en-US" b="1" dirty="0" smtClean="0">
                <a:solidFill>
                  <a:srgbClr val="FFFFFF"/>
                </a:solidFill>
              </a:rPr>
              <a:t>&lt;&lt;</a:t>
            </a:r>
            <a:r>
              <a:rPr lang="en-US" b="1" dirty="0" err="1" smtClean="0">
                <a:solidFill>
                  <a:srgbClr val="FFFFFF"/>
                </a:solidFill>
              </a:rPr>
              <a:t>endl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}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Or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smtClean="0">
                <a:solidFill>
                  <a:srgbClr val="FFFFFF"/>
                </a:solidFill>
              </a:rPr>
              <a:t>for(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i</a:t>
            </a:r>
            <a:r>
              <a:rPr lang="en-US" b="1" dirty="0" smtClean="0">
                <a:solidFill>
                  <a:srgbClr val="FFFFFF"/>
                </a:solidFill>
              </a:rPr>
              <a:t>=1;i&lt;=10;i++)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</a:t>
            </a:r>
            <a:r>
              <a:rPr lang="en-US" b="1" dirty="0" err="1" smtClean="0">
                <a:solidFill>
                  <a:srgbClr val="FFFFFF"/>
                </a:solidFill>
              </a:rPr>
              <a:t>i</a:t>
            </a:r>
            <a:r>
              <a:rPr lang="en-US" b="1" dirty="0" smtClean="0">
                <a:solidFill>
                  <a:srgbClr val="FFFFFF"/>
                </a:solidFill>
              </a:rPr>
              <a:t>&lt;&lt;</a:t>
            </a:r>
            <a:r>
              <a:rPr lang="en-US" b="1" dirty="0" err="1" smtClean="0">
                <a:solidFill>
                  <a:srgbClr val="FFFFFF"/>
                </a:solidFill>
              </a:rPr>
              <a:t>endl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}</a:t>
            </a: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      </a:t>
            </a:r>
          </a:p>
          <a:p>
            <a:pPr marL="342900" indent="-342900"/>
            <a:r>
              <a:rPr lang="en-US" b="1" dirty="0" smtClean="0">
                <a:solidFill>
                  <a:srgbClr val="FFC000"/>
                </a:solidFill>
              </a:rPr>
              <a:t>    </a:t>
            </a:r>
          </a:p>
          <a:p>
            <a:pPr marL="342900" indent="-342900"/>
            <a:r>
              <a:rPr lang="en-US" b="1" dirty="0" smtClean="0">
                <a:solidFill>
                  <a:srgbClr val="FFC000"/>
                </a:solidFill>
              </a:rPr>
              <a:t>     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8" name="Picture 27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9" name="Rectangular Callout 18"/>
          <p:cNvSpPr/>
          <p:nvPr/>
        </p:nvSpPr>
        <p:spPr>
          <a:xfrm rot="16200000" flipV="1">
            <a:off x="6671135" y="2687193"/>
            <a:ext cx="2516902" cy="2000264"/>
          </a:xfrm>
          <a:prstGeom prst="wedgeRect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929454" y="2571750"/>
            <a:ext cx="192882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00"/>
                </a:solidFill>
              </a:rPr>
              <a:t>This code will have different</a:t>
            </a:r>
          </a:p>
          <a:p>
            <a:pPr algn="ctr"/>
            <a:r>
              <a:rPr lang="en-US" sz="1200" dirty="0" err="1" smtClean="0">
                <a:solidFill>
                  <a:srgbClr val="FFFF00"/>
                </a:solidFill>
              </a:rPr>
              <a:t>Behaviour</a:t>
            </a:r>
            <a:r>
              <a:rPr lang="en-US" sz="1200" dirty="0" smtClean="0">
                <a:solidFill>
                  <a:srgbClr val="FFFF00"/>
                </a:solidFill>
              </a:rPr>
              <a:t> in Classic </a:t>
            </a:r>
            <a:r>
              <a:rPr lang="en-US" sz="1200" dirty="0" err="1" smtClean="0">
                <a:solidFill>
                  <a:srgbClr val="FFFF00"/>
                </a:solidFill>
              </a:rPr>
              <a:t>c++</a:t>
            </a:r>
            <a:r>
              <a:rPr lang="en-US" sz="1200" dirty="0" smtClean="0">
                <a:solidFill>
                  <a:srgbClr val="FFFF00"/>
                </a:solidFill>
              </a:rPr>
              <a:t> and </a:t>
            </a:r>
          </a:p>
          <a:p>
            <a:pPr algn="ctr"/>
            <a:r>
              <a:rPr lang="en-US" sz="1200" dirty="0" smtClean="0">
                <a:solidFill>
                  <a:srgbClr val="FFFF00"/>
                </a:solidFill>
              </a:rPr>
              <a:t>in Modern </a:t>
            </a:r>
            <a:r>
              <a:rPr lang="en-US" sz="1200" dirty="0" err="1" smtClean="0">
                <a:solidFill>
                  <a:srgbClr val="FFFF00"/>
                </a:solidFill>
              </a:rPr>
              <a:t>c++</a:t>
            </a:r>
            <a:r>
              <a:rPr lang="en-US" sz="1200" dirty="0" smtClean="0">
                <a:solidFill>
                  <a:srgbClr val="FFFF00"/>
                </a:solidFill>
              </a:rPr>
              <a:t> .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In  Classic C++ it will 1---11;</a:t>
            </a:r>
            <a:endParaRPr lang="en-US" sz="1200" dirty="0" smtClean="0">
              <a:solidFill>
                <a:srgbClr val="FFFFFF"/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In Modern C++ it will give 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Error because in Modern 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C++, these variables which 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Are declared  in the 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Initialization section of the 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for loop  get destroyed as 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The loop is over.</a:t>
            </a:r>
          </a:p>
          <a:p>
            <a:pPr algn="ctr"/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f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Difference in C&amp;C++ (Syntax) 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000114"/>
            <a:ext cx="9144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720" y="1285866"/>
            <a:ext cx="8643998" cy="36433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3" idx="0"/>
            <a:endCxn id="13" idx="2"/>
          </p:cNvCxnSpPr>
          <p:nvPr/>
        </p:nvCxnSpPr>
        <p:spPr>
          <a:xfrm rot="16200000" flipH="1">
            <a:off x="2786050" y="3107535"/>
            <a:ext cx="364333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5720" y="1714494"/>
            <a:ext cx="864399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00100" y="128586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C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72066" y="128586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 C++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1714495"/>
            <a:ext cx="4286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9.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smtClean="0">
                <a:solidFill>
                  <a:srgbClr val="FFFFFF"/>
                </a:solidFill>
              </a:rPr>
              <a:t>void main()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{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   ……..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   ………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 }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342900" indent="-342900"/>
            <a:endParaRPr lang="en-US" b="1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2A40D"/>
                </a:solidFill>
              </a:rPr>
              <a:t>      </a:t>
            </a:r>
            <a:endParaRPr lang="en-US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 </a:t>
            </a:r>
          </a:p>
          <a:p>
            <a:pPr marL="342900" indent="-342900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3438" y="1714494"/>
            <a:ext cx="45005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9.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……..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………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 return 0;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}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      </a:t>
            </a:r>
          </a:p>
          <a:p>
            <a:pPr marL="342900" indent="-342900"/>
            <a:r>
              <a:rPr lang="en-US" b="1" dirty="0" smtClean="0">
                <a:solidFill>
                  <a:srgbClr val="FFC000"/>
                </a:solidFill>
              </a:rPr>
              <a:t>    </a:t>
            </a:r>
          </a:p>
          <a:p>
            <a:pPr marL="342900" indent="-342900"/>
            <a:r>
              <a:rPr lang="en-US" b="1" dirty="0" smtClean="0">
                <a:solidFill>
                  <a:srgbClr val="FFC000"/>
                </a:solidFill>
              </a:rPr>
              <a:t>     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8" name="Picture 27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Difference in C&amp;C++ (Syntax) 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000114"/>
            <a:ext cx="91440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A simple program in C, Classic C++ and Modern C++ :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stdio.h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conio.h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void main()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a,b,c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clrscr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printf</a:t>
            </a:r>
            <a:r>
              <a:rPr lang="en-US" sz="1600" b="1" dirty="0" smtClean="0">
                <a:solidFill>
                  <a:srgbClr val="FFFFFF"/>
                </a:solidFill>
              </a:rPr>
              <a:t>(“Enter 2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:”);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scanf</a:t>
            </a:r>
            <a:r>
              <a:rPr lang="en-US" sz="1600" b="1" dirty="0" smtClean="0">
                <a:solidFill>
                  <a:srgbClr val="FFFFFF"/>
                </a:solidFill>
              </a:rPr>
              <a:t>(“%d %d ”,&amp;</a:t>
            </a:r>
            <a:r>
              <a:rPr lang="en-US" sz="1600" b="1" dirty="0" err="1" smtClean="0">
                <a:solidFill>
                  <a:srgbClr val="FFFFFF"/>
                </a:solidFill>
              </a:rPr>
              <a:t>a,&amp;b</a:t>
            </a:r>
            <a:r>
              <a:rPr lang="en-US" sz="1600" b="1" dirty="0" smtClean="0">
                <a:solidFill>
                  <a:srgbClr val="FFFFFF"/>
                </a:solidFill>
              </a:rPr>
              <a:t>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c=</a:t>
            </a:r>
            <a:r>
              <a:rPr lang="en-US" sz="1600" b="1" dirty="0" err="1" smtClean="0">
                <a:solidFill>
                  <a:srgbClr val="FFFFFF"/>
                </a:solidFill>
              </a:rPr>
              <a:t>a+b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printf</a:t>
            </a:r>
            <a:r>
              <a:rPr lang="en-US" sz="1600" b="1" dirty="0" smtClean="0">
                <a:solidFill>
                  <a:srgbClr val="FFFFFF"/>
                </a:solidFill>
              </a:rPr>
              <a:t>(“sum is: %</a:t>
            </a:r>
            <a:r>
              <a:rPr lang="en-US" sz="1600" b="1" dirty="0" err="1" smtClean="0">
                <a:solidFill>
                  <a:srgbClr val="FFFFFF"/>
                </a:solidFill>
              </a:rPr>
              <a:t>d”,c</a:t>
            </a:r>
            <a:r>
              <a:rPr lang="en-US" sz="1600" b="1" dirty="0" smtClean="0">
                <a:solidFill>
                  <a:srgbClr val="FFFFFF"/>
                </a:solidFill>
              </a:rPr>
              <a:t>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getch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}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pic>
        <p:nvPicPr>
          <p:cNvPr id="28" name="Picture 27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57224" y="1357304"/>
            <a:ext cx="714380" cy="357190"/>
          </a:xfrm>
          <a:prstGeom prst="rect">
            <a:avLst/>
          </a:prstGeom>
          <a:solidFill>
            <a:srgbClr val="F2A4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28992" y="1357304"/>
            <a:ext cx="1285884" cy="357190"/>
          </a:xfrm>
          <a:prstGeom prst="rect">
            <a:avLst/>
          </a:prstGeom>
          <a:solidFill>
            <a:srgbClr val="F2A4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Classic C++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86116" y="1714494"/>
            <a:ext cx="26432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iostream.h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conio.h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clrscr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a,b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&lt;&lt;“Enter 2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:”;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cin</a:t>
            </a:r>
            <a:r>
              <a:rPr lang="en-US" sz="1600" b="1" dirty="0" smtClean="0">
                <a:solidFill>
                  <a:srgbClr val="FFFFFF"/>
                </a:solidFill>
              </a:rPr>
              <a:t>&gt;&gt;a&gt;&gt;b;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c;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c=</a:t>
            </a:r>
            <a:r>
              <a:rPr lang="en-US" sz="1600" b="1" dirty="0" err="1" smtClean="0">
                <a:solidFill>
                  <a:srgbClr val="FFFFFF"/>
                </a:solidFill>
              </a:rPr>
              <a:t>a+b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&lt;&lt;“sum is:”&lt;&lt;c;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getch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return 0;  }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43702" y="1357304"/>
            <a:ext cx="1428760" cy="357190"/>
          </a:xfrm>
          <a:prstGeom prst="rect">
            <a:avLst/>
          </a:prstGeom>
          <a:solidFill>
            <a:srgbClr val="F2A4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Modern C++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0794" y="1714494"/>
            <a:ext cx="264320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iostream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using namespace std;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a,b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&lt;&lt;“Enter 2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:”;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cin</a:t>
            </a:r>
            <a:r>
              <a:rPr lang="en-US" sz="1600" b="1" dirty="0" smtClean="0">
                <a:solidFill>
                  <a:srgbClr val="FFFFFF"/>
                </a:solidFill>
              </a:rPr>
              <a:t>&gt;&gt;a&gt;&gt;b;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c;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c=</a:t>
            </a:r>
            <a:r>
              <a:rPr lang="en-US" sz="1600" b="1" dirty="0" err="1" smtClean="0">
                <a:solidFill>
                  <a:srgbClr val="FFFFFF"/>
                </a:solidFill>
              </a:rPr>
              <a:t>a+b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&lt;&lt;“sum is:”&lt;&lt;c;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return 0; 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}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/>
      <p:bldP spid="19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1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071552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28992" y="1643056"/>
            <a:ext cx="5214974" cy="428628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214560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8992" y="100011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7554" y="16430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214312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6182" y="1643056"/>
            <a:ext cx="456063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92D050"/>
                </a:solidFill>
                <a:latin typeface="+mj-lt"/>
                <a:cs typeface="Georgia"/>
              </a:rPr>
              <a:t>  History of C++ Language</a:t>
            </a:r>
            <a:endParaRPr lang="en-IN" sz="2000" b="1" dirty="0">
              <a:solidFill>
                <a:srgbClr val="92D050"/>
              </a:solidFill>
              <a:latin typeface="+mj-lt"/>
              <a:cs typeface="Georgia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28992" y="2786064"/>
            <a:ext cx="5214974" cy="428628"/>
            <a:chOff x="3131840" y="1491630"/>
            <a:chExt cx="5256584" cy="576064"/>
          </a:xfrm>
        </p:grpSpPr>
        <p:sp>
          <p:nvSpPr>
            <p:cNvPr id="27" name="Rectangle 26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Right Triangle 27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57554" y="278606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3306" y="2786064"/>
            <a:ext cx="521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Types of C++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86182" y="221456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Why C++ is called as C++ ?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14744" y="1071552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  Topics of C Important for C++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428992" y="3357568"/>
            <a:ext cx="5214976" cy="428630"/>
            <a:chOff x="3131838" y="1491630"/>
            <a:chExt cx="5256586" cy="576067"/>
          </a:xfrm>
        </p:grpSpPr>
        <p:sp>
          <p:nvSpPr>
            <p:cNvPr id="42" name="Rectangle 4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2000" b="1" dirty="0" smtClean="0">
                  <a:solidFill>
                    <a:srgbClr val="FFC000"/>
                  </a:solidFill>
                </a:rPr>
                <a:t>            Compiler and IDE’s used</a:t>
              </a:r>
              <a:endParaRPr lang="ko-KR" altLang="en-US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43" name="Right Triangle 42"/>
            <p:cNvSpPr/>
            <p:nvPr/>
          </p:nvSpPr>
          <p:spPr>
            <a:xfrm rot="5400000">
              <a:off x="3239851" y="1383621"/>
              <a:ext cx="576063" cy="792089"/>
            </a:xfrm>
            <a:prstGeom prst="rtTriangle">
              <a:avLst/>
            </a:prstGeom>
            <a:solidFill>
              <a:srgbClr val="FFFF0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428992" y="3929072"/>
            <a:ext cx="5214976" cy="428629"/>
            <a:chOff x="3131838" y="1491630"/>
            <a:chExt cx="5256586" cy="576066"/>
          </a:xfrm>
        </p:grpSpPr>
        <p:sp>
          <p:nvSpPr>
            <p:cNvPr id="48" name="Rectangle 4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2000" b="1" dirty="0" smtClean="0">
                  <a:solidFill>
                    <a:srgbClr val="FFC000"/>
                  </a:solidFill>
                </a:rPr>
                <a:t>            </a:t>
              </a:r>
              <a:r>
                <a:rPr lang="en-US" altLang="ko-KR" sz="2000" b="1" dirty="0" smtClean="0">
                  <a:solidFill>
                    <a:srgbClr val="002060"/>
                  </a:solidFill>
                </a:rPr>
                <a:t>Difference in C&amp;C++ (Syntax)</a:t>
              </a:r>
              <a:endParaRPr lang="ko-KR" altLang="en-U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49" name="Right Triangle 48"/>
            <p:cNvSpPr/>
            <p:nvPr/>
          </p:nvSpPr>
          <p:spPr>
            <a:xfrm rot="5400000">
              <a:off x="3239851" y="1383620"/>
              <a:ext cx="576063" cy="792089"/>
            </a:xfrm>
            <a:prstGeom prst="rtTriangle">
              <a:avLst/>
            </a:prstGeom>
            <a:solidFill>
              <a:srgbClr val="00206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428992" y="32861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28992" y="38576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06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2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Topics of C Important for C++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32" y="1000114"/>
            <a:ext cx="91440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Functions (All 4 types).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Structure.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Pointer 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History of C++ language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14" name="Picture 13" descr="stroustrup_5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1" y="1214428"/>
            <a:ext cx="3138613" cy="33575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14744" y="1000114"/>
            <a:ext cx="54292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Developed By: </a:t>
            </a:r>
            <a:r>
              <a:rPr lang="en-US" sz="2000" b="1" dirty="0" err="1" smtClean="0">
                <a:solidFill>
                  <a:srgbClr val="FFFFFF"/>
                </a:solidFill>
              </a:rPr>
              <a:t>Bjarne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Stroustrup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Company: </a:t>
            </a:r>
            <a:r>
              <a:rPr lang="en-US" sz="2000" dirty="0" smtClean="0">
                <a:solidFill>
                  <a:schemeClr val="bg1"/>
                </a:solidFill>
              </a:rPr>
              <a:t> AT&amp;T ( American Telephone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and Telegraph) in Bell Labs USA.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Launching: </a:t>
            </a:r>
            <a:r>
              <a:rPr lang="en-US" sz="2000" b="1" dirty="0" smtClean="0">
                <a:solidFill>
                  <a:srgbClr val="FFFFFF"/>
                </a:solidFill>
              </a:rPr>
              <a:t>1979, 1983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FFFF"/>
                </a:solidFill>
              </a:rPr>
              <a:t> Initially in 1979 C++ was known as </a:t>
            </a:r>
          </a:p>
          <a:p>
            <a:r>
              <a:rPr lang="en-US" sz="2000" b="1" dirty="0" smtClean="0">
                <a:solidFill>
                  <a:srgbClr val="F2A40D"/>
                </a:solidFill>
              </a:rPr>
              <a:t>“ C with classes ”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FFFF"/>
                </a:solidFill>
              </a:rPr>
              <a:t> In 1983, the name of the language 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got modified from </a:t>
            </a:r>
            <a:r>
              <a:rPr lang="en-US" sz="2000" b="1" dirty="0" smtClean="0">
                <a:solidFill>
                  <a:srgbClr val="92D050"/>
                </a:solidFill>
              </a:rPr>
              <a:t>“C with classes” 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to</a:t>
            </a:r>
            <a:r>
              <a:rPr lang="en-US" sz="2000" b="1" dirty="0" smtClean="0">
                <a:solidFill>
                  <a:srgbClr val="FFC000"/>
                </a:solidFill>
              </a:rPr>
              <a:t> C++</a:t>
            </a:r>
            <a:r>
              <a:rPr lang="en-US" sz="2000" b="1" dirty="0" smtClean="0">
                <a:solidFill>
                  <a:srgbClr val="FFFFFF"/>
                </a:solidFill>
              </a:rPr>
              <a:t>. 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</p:txBody>
      </p:sp>
      <p:pic>
        <p:nvPicPr>
          <p:cNvPr id="18" name="Picture 17" descr="webcodeft-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Why C++ is called as C++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Original Name: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>
                <a:solidFill>
                  <a:srgbClr val="FFFFFF"/>
                </a:solidFill>
              </a:rPr>
              <a:t>Initially C++ was known as </a:t>
            </a:r>
            <a:r>
              <a:rPr lang="en-US" sz="2000" b="1" dirty="0" smtClean="0">
                <a:solidFill>
                  <a:srgbClr val="FFC000"/>
                </a:solidFill>
              </a:rPr>
              <a:t>“C with classes”</a:t>
            </a:r>
            <a:r>
              <a:rPr lang="en-US" sz="2000" b="1" dirty="0" smtClean="0">
                <a:solidFill>
                  <a:srgbClr val="FFFFFF"/>
                </a:solidFill>
              </a:rPr>
              <a:t>. Later on changed to</a:t>
            </a:r>
            <a:r>
              <a:rPr lang="en-US" sz="2000" b="1" dirty="0" smtClean="0">
                <a:solidFill>
                  <a:srgbClr val="08E64D"/>
                </a:solidFill>
              </a:rPr>
              <a:t> C++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Why C++ 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The name C++ justifies that this language contains/supports all the primary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topics of C language like Data types, Operators, Control Statements,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Functions etc . In addition we get something more, something extra and that 	extra part is </a:t>
            </a:r>
            <a:r>
              <a:rPr lang="en-US" sz="2000" dirty="0" smtClean="0">
                <a:solidFill>
                  <a:srgbClr val="FFC000"/>
                </a:solidFill>
              </a:rPr>
              <a:t>“CONCEPTS OF OBJECT ORIENTED PROGRAMMING”</a:t>
            </a: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 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C++/Flavors of C++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00496" y="1357304"/>
          <a:ext cx="1571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 Types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 of C++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4214810" y="2357436"/>
            <a:ext cx="1414466" cy="485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857620" y="1785932"/>
            <a:ext cx="857256" cy="57150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714612" y="2428874"/>
          <a:ext cx="1571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   Classic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 C++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4786314" y="1785932"/>
            <a:ext cx="928694" cy="57150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5143504" y="2428874"/>
          <a:ext cx="1571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 Modern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 C++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071538" y="2928940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Classic  C++ is only supported by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 Turbo C compiler.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3504" y="2928940"/>
            <a:ext cx="378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Modern C++ is supported by All                   new compilers like:- GCC, IBM C++,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Intel C++, Visual C++, Clang, LLVM</a:t>
            </a:r>
          </a:p>
        </p:txBody>
      </p:sp>
      <p:pic>
        <p:nvPicPr>
          <p:cNvPr id="40" name="Picture 39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C++/Flavors of C++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 Modern C++ :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>
                <a:solidFill>
                  <a:srgbClr val="FFFFFF"/>
                </a:solidFill>
              </a:rPr>
              <a:t>C++ is standardized by the </a:t>
            </a:r>
            <a:r>
              <a:rPr lang="en-US" sz="2000" b="1" dirty="0" smtClean="0">
                <a:solidFill>
                  <a:srgbClr val="002060"/>
                </a:solidFill>
              </a:rPr>
              <a:t>International Organization for Standardization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	(ISO)</a:t>
            </a:r>
            <a:r>
              <a:rPr lang="en-US" sz="2000" b="1" dirty="0" smtClean="0">
                <a:solidFill>
                  <a:srgbClr val="FFFFFF"/>
                </a:solidFill>
              </a:rPr>
              <a:t>, with the latest standard version ratified and published by ISO in 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	December 2020 as </a:t>
            </a:r>
            <a:r>
              <a:rPr lang="en-US" sz="2000" b="1" dirty="0" smtClean="0">
                <a:solidFill>
                  <a:srgbClr val="F2A40D"/>
                </a:solidFill>
              </a:rPr>
              <a:t>C++20 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Version: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endParaRPr lang="en-US" sz="2000" dirty="0" smtClean="0">
              <a:solidFill>
                <a:srgbClr val="FFFFFF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FF"/>
                </a:solidFill>
              </a:rPr>
              <a:t>	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	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		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000100" y="307181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57290" y="3071816"/>
            <a:ext cx="2643206" cy="157163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C000"/>
                </a:solidFill>
              </a:rPr>
              <a:t>  C++ 11</a:t>
            </a:r>
            <a:r>
              <a:rPr lang="en-US" dirty="0" smtClean="0">
                <a:solidFill>
                  <a:srgbClr val="FFFFFF"/>
                </a:solidFill>
              </a:rPr>
              <a:t>                 2011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C++ 14</a:t>
            </a:r>
            <a:r>
              <a:rPr lang="en-US" dirty="0" smtClean="0">
                <a:solidFill>
                  <a:srgbClr val="FFFFFF"/>
                </a:solidFill>
              </a:rPr>
              <a:t>                 2014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C++ 17                 </a:t>
            </a:r>
            <a:r>
              <a:rPr lang="en-US" dirty="0" smtClean="0">
                <a:solidFill>
                  <a:srgbClr val="FFFFFF"/>
                </a:solidFill>
              </a:rPr>
              <a:t>2017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C++ 20                 </a:t>
            </a:r>
            <a:r>
              <a:rPr lang="en-US" dirty="0" smtClean="0">
                <a:solidFill>
                  <a:srgbClr val="FFFFFF"/>
                </a:solidFill>
              </a:rPr>
              <a:t>2020</a:t>
            </a:r>
            <a:endParaRPr lang="en-US" dirty="0"/>
          </a:p>
        </p:txBody>
      </p:sp>
      <p:cxnSp>
        <p:nvCxnSpPr>
          <p:cNvPr id="21" name="Straight Connector 20"/>
          <p:cNvCxnSpPr>
            <a:stCxn id="19" idx="0"/>
            <a:endCxn id="19" idx="2"/>
          </p:cNvCxnSpPr>
          <p:nvPr/>
        </p:nvCxnSpPr>
        <p:spPr>
          <a:xfrm rot="16200000" flipH="1">
            <a:off x="1893075" y="3857634"/>
            <a:ext cx="1571636" cy="15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3" name="Picture 22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f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C++/Flavors of C++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000114"/>
            <a:ext cx="9144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sz="2000" b="1" dirty="0" smtClean="0">
                <a:solidFill>
                  <a:srgbClr val="FFFF00"/>
                </a:solidFill>
              </a:rPr>
              <a:t>Two Important difference: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Initially we will start with </a:t>
            </a:r>
            <a:r>
              <a:rPr lang="en-US" sz="2000" b="1" dirty="0" smtClean="0">
                <a:solidFill>
                  <a:srgbClr val="002060"/>
                </a:solidFill>
              </a:rPr>
              <a:t>Classic C++</a:t>
            </a:r>
            <a:r>
              <a:rPr lang="en-US" sz="2000" b="1" dirty="0" smtClean="0">
                <a:solidFill>
                  <a:srgbClr val="FFFF00"/>
                </a:solidFill>
              </a:rPr>
              <a:t>(till constructors) and Afterwards we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will migrate to </a:t>
            </a:r>
            <a:r>
              <a:rPr lang="en-US" sz="2000" b="1" dirty="0" smtClean="0">
                <a:solidFill>
                  <a:srgbClr val="92D050"/>
                </a:solidFill>
              </a:rPr>
              <a:t>Modern C++</a:t>
            </a:r>
            <a:r>
              <a:rPr lang="en-US" sz="2000" b="1" dirty="0" smtClean="0">
                <a:solidFill>
                  <a:srgbClr val="FFFF00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034" y="1714494"/>
            <a:ext cx="8286808" cy="2286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3" idx="0"/>
            <a:endCxn id="13" idx="2"/>
          </p:cNvCxnSpPr>
          <p:nvPr/>
        </p:nvCxnSpPr>
        <p:spPr>
          <a:xfrm rot="16200000" flipH="1">
            <a:off x="3500430" y="2857502"/>
            <a:ext cx="2286016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0034" y="2214560"/>
            <a:ext cx="828680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00100" y="1785932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        Classic C++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72066" y="1785932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        Modern C++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034" y="2285998"/>
            <a:ext cx="40719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FFFF"/>
                </a:solidFill>
              </a:rPr>
              <a:t> Support .h extension with C++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header file like – </a:t>
            </a:r>
            <a:r>
              <a:rPr lang="en-US" sz="2000" b="1" dirty="0" err="1" smtClean="0">
                <a:solidFill>
                  <a:srgbClr val="002060"/>
                </a:solidFill>
              </a:rPr>
              <a:t>iostream.h</a:t>
            </a:r>
            <a:r>
              <a:rPr lang="en-US" sz="2000" b="1" dirty="0" smtClean="0">
                <a:solidFill>
                  <a:srgbClr val="FFFFFF"/>
                </a:solidFill>
              </a:rPr>
              <a:t>,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</a:t>
            </a:r>
            <a:r>
              <a:rPr lang="en-US" sz="2000" b="1" dirty="0" err="1" smtClean="0">
                <a:solidFill>
                  <a:srgbClr val="002060"/>
                </a:solidFill>
              </a:rPr>
              <a:t>fstream.h</a:t>
            </a:r>
            <a:r>
              <a:rPr lang="en-US" sz="2000" b="1" dirty="0" smtClean="0">
                <a:solidFill>
                  <a:srgbClr val="002060"/>
                </a:solidFill>
              </a:rPr>
              <a:t> .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FFFF"/>
                </a:solidFill>
              </a:rPr>
              <a:t>No concept of </a:t>
            </a:r>
            <a:r>
              <a:rPr lang="en-US" sz="2000" b="1" dirty="0" smtClean="0">
                <a:solidFill>
                  <a:srgbClr val="FFC000"/>
                </a:solidFill>
              </a:rPr>
              <a:t>namespace</a:t>
            </a:r>
            <a:r>
              <a:rPr lang="en-US" sz="2000" b="1" dirty="0" smtClean="0">
                <a:solidFill>
                  <a:srgbClr val="FFFFFF"/>
                </a:solidFill>
              </a:rPr>
              <a:t>. 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3438" y="2214560"/>
            <a:ext cx="42148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FFFF"/>
                </a:solidFill>
              </a:rPr>
              <a:t> Prohibits the </a:t>
            </a:r>
            <a:r>
              <a:rPr lang="en-US" sz="2000" b="1" dirty="0" smtClean="0">
                <a:solidFill>
                  <a:srgbClr val="FFC000"/>
                </a:solidFill>
              </a:rPr>
              <a:t>.h</a:t>
            </a:r>
            <a:r>
              <a:rPr lang="en-US" sz="2000" b="1" dirty="0" smtClean="0">
                <a:solidFill>
                  <a:srgbClr val="FFFFFF"/>
                </a:solidFill>
              </a:rPr>
              <a:t> extension with 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C++ header file like – </a:t>
            </a:r>
            <a:r>
              <a:rPr lang="en-US" sz="2000" b="1" dirty="0" err="1" smtClean="0">
                <a:solidFill>
                  <a:srgbClr val="002060"/>
                </a:solidFill>
              </a:rPr>
              <a:t>iostream</a:t>
            </a:r>
            <a:r>
              <a:rPr lang="en-US" sz="2000" b="1" dirty="0" smtClean="0">
                <a:solidFill>
                  <a:srgbClr val="FFFFFF"/>
                </a:solidFill>
              </a:rPr>
              <a:t>,</a:t>
            </a:r>
          </a:p>
          <a:p>
            <a:r>
              <a:rPr lang="en-US" sz="2000" b="1" dirty="0" err="1" smtClean="0">
                <a:solidFill>
                  <a:srgbClr val="002060"/>
                </a:solidFill>
              </a:rPr>
              <a:t>fstrem</a:t>
            </a:r>
            <a:r>
              <a:rPr lang="en-US" sz="2000" b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FFFF"/>
                </a:solidFill>
              </a:rPr>
              <a:t> Heavily use concept of </a:t>
            </a:r>
            <a:r>
              <a:rPr lang="en-US" sz="2000" b="1" dirty="0" smtClean="0">
                <a:solidFill>
                  <a:srgbClr val="FFC000"/>
                </a:solidFill>
              </a:rPr>
              <a:t>namespace</a:t>
            </a:r>
            <a:r>
              <a:rPr lang="en-US" sz="2000" b="1" dirty="0" smtClean="0">
                <a:solidFill>
                  <a:srgbClr val="FFFFFF"/>
                </a:solidFill>
              </a:rPr>
              <a:t>. </a:t>
            </a: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Compiler And IDE’s Used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32" y="1000114"/>
            <a:ext cx="9144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Classic C++: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	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Modern C++: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2976" y="1500180"/>
            <a:ext cx="2643206" cy="7143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2976" y="1500180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Compilers         IDE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      TC              Turbo C++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/>
          <p:cNvCxnSpPr>
            <a:stCxn id="15" idx="0"/>
            <a:endCxn id="14" idx="2"/>
          </p:cNvCxnSpPr>
          <p:nvPr/>
        </p:nvCxnSpPr>
        <p:spPr>
          <a:xfrm rot="16200000" flipH="1">
            <a:off x="2107389" y="1857370"/>
            <a:ext cx="714380" cy="15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3"/>
            <a:endCxn id="15" idx="1"/>
          </p:cNvCxnSpPr>
          <p:nvPr/>
        </p:nvCxnSpPr>
        <p:spPr>
          <a:xfrm flipH="1">
            <a:off x="1142976" y="1823346"/>
            <a:ext cx="2643206" cy="15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57290" y="2571750"/>
            <a:ext cx="7286676" cy="23574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10800000">
            <a:off x="1357290" y="3000378"/>
            <a:ext cx="7286676" cy="15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394067" y="3750477"/>
            <a:ext cx="2356660" cy="79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57356" y="257175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</a:t>
            </a:r>
            <a:r>
              <a:rPr lang="en-US" sz="2000" b="1" dirty="0" smtClean="0">
                <a:solidFill>
                  <a:srgbClr val="002060"/>
                </a:solidFill>
              </a:rPr>
              <a:t>IDE </a:t>
            </a:r>
            <a:r>
              <a:rPr lang="en-US" dirty="0" smtClean="0">
                <a:solidFill>
                  <a:srgbClr val="FFFFFF"/>
                </a:solidFill>
              </a:rPr>
              <a:t>              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86380" y="257175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</a:t>
            </a:r>
            <a:r>
              <a:rPr lang="en-US" sz="2000" b="1" dirty="0" smtClean="0">
                <a:solidFill>
                  <a:srgbClr val="002060"/>
                </a:solidFill>
              </a:rPr>
              <a:t>    Compilers </a:t>
            </a:r>
            <a:r>
              <a:rPr lang="en-US" dirty="0" smtClean="0">
                <a:solidFill>
                  <a:srgbClr val="FFFFFF"/>
                </a:solidFill>
              </a:rPr>
              <a:t>               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28728" y="3071816"/>
            <a:ext cx="2643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 Code Blocks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Dev C++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Visual Studio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C-Free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FF"/>
                </a:solidFill>
              </a:rPr>
              <a:t>Xcode</a:t>
            </a:r>
            <a:endParaRPr lang="en-US" sz="2000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Eclipse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72000" y="3000378"/>
            <a:ext cx="4071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GCC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GCC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Microsoft C++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C-Lang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LLVM(Low Level Virtual Machine)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GCC</a:t>
            </a:r>
          </a:p>
        </p:txBody>
      </p:sp>
      <p:pic>
        <p:nvPicPr>
          <p:cNvPr id="51" name="Picture 50" descr="webcodeft-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1259</Words>
  <Application>Microsoft Office PowerPoint</Application>
  <PresentationFormat>On-screen Show (16:9)</PresentationFormat>
  <Paragraphs>462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Contents Slide Master</vt:lpstr>
      <vt:lpstr>Section Break Slide Master</vt:lpstr>
      <vt:lpstr>Office Theme</vt:lpstr>
      <vt:lpstr>Slide 1</vt:lpstr>
      <vt:lpstr>Today’s Agenda</vt:lpstr>
      <vt:lpstr>Topics of C Important for C++</vt:lpstr>
      <vt:lpstr>History of C++ language</vt:lpstr>
      <vt:lpstr>Why C++ is called as C++ ?</vt:lpstr>
      <vt:lpstr>Types of C++/Flavors of C++</vt:lpstr>
      <vt:lpstr>Types of C++/Flavors of C++</vt:lpstr>
      <vt:lpstr>Types of C++/Flavors of C++</vt:lpstr>
      <vt:lpstr>Compiler And IDE’s Used</vt:lpstr>
      <vt:lpstr>Difference in C&amp;C++ (Syntax) </vt:lpstr>
      <vt:lpstr>Difference in C&amp;C++ (Syntax) </vt:lpstr>
      <vt:lpstr>Difference in C&amp;C++ (Syntax) </vt:lpstr>
      <vt:lpstr>Difference in C&amp;C++ (Syntax) </vt:lpstr>
      <vt:lpstr>Difference in C&amp;C++ (Syntax) </vt:lpstr>
      <vt:lpstr>Difference in C&amp;C++ (Syntax) </vt:lpstr>
      <vt:lpstr>Difference in C&amp;C++ (Syntax) </vt:lpstr>
      <vt:lpstr>Difference in C&amp;C++ (Syntax) </vt:lpstr>
      <vt:lpstr>End of Lecture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243</cp:revision>
  <dcterms:created xsi:type="dcterms:W3CDTF">2016-12-05T23:26:54Z</dcterms:created>
  <dcterms:modified xsi:type="dcterms:W3CDTF">2021-04-10T16:10:22Z</dcterms:modified>
</cp:coreProperties>
</file>