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6"/>
  </p:notesMasterIdLst>
  <p:sldIdLst>
    <p:sldId id="354" r:id="rId4"/>
    <p:sldId id="324" r:id="rId5"/>
    <p:sldId id="372" r:id="rId6"/>
    <p:sldId id="389" r:id="rId7"/>
    <p:sldId id="373" r:id="rId8"/>
    <p:sldId id="390" r:id="rId9"/>
    <p:sldId id="391" r:id="rId10"/>
    <p:sldId id="392" r:id="rId11"/>
    <p:sldId id="393" r:id="rId12"/>
    <p:sldId id="394" r:id="rId13"/>
    <p:sldId id="395" r:id="rId14"/>
    <p:sldId id="353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FF"/>
    <a:srgbClr val="F2A40D"/>
    <a:srgbClr val="002060"/>
    <a:srgbClr val="058D2F"/>
    <a:srgbClr val="08E64D"/>
    <a:srgbClr val="FF0066"/>
    <a:srgbClr val="996633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210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10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Argument Passing In C++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Program:  </a:t>
            </a:r>
            <a:r>
              <a:rPr lang="en-US" sz="1800" b="1" dirty="0" smtClean="0">
                <a:solidFill>
                  <a:srgbClr val="FFFFFF"/>
                </a:solidFill>
              </a:rPr>
              <a:t>Write a program to create a function called </a:t>
            </a:r>
            <a:r>
              <a:rPr lang="en-US" sz="1800" b="1" dirty="0" smtClean="0">
                <a:solidFill>
                  <a:srgbClr val="FFC000"/>
                </a:solidFill>
              </a:rPr>
              <a:t>swap() </a:t>
            </a:r>
            <a:r>
              <a:rPr lang="en-US" sz="1800" b="1" dirty="0" smtClean="0">
                <a:solidFill>
                  <a:srgbClr val="FFFFFF"/>
                </a:solidFill>
              </a:rPr>
              <a:t>which should accept 2 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integer as argument and swap their </a:t>
            </a:r>
            <a:r>
              <a:rPr lang="en-US" sz="1800" b="1" dirty="0" smtClean="0">
                <a:solidFill>
                  <a:srgbClr val="FFFF00"/>
                </a:solidFill>
              </a:rPr>
              <a:t>values</a:t>
            </a:r>
            <a:r>
              <a:rPr lang="en-US" sz="1800" b="1" dirty="0" smtClean="0">
                <a:solidFill>
                  <a:srgbClr val="FFFFFF"/>
                </a:solidFill>
              </a:rPr>
              <a:t>. Finally display the swapped values.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00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2844" y="1857370"/>
            <a:ext cx="4500594" cy="30718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2844" y="1857370"/>
            <a:ext cx="45005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#include&lt;</a:t>
            </a:r>
            <a:r>
              <a:rPr lang="en-US" b="1" dirty="0" err="1" smtClean="0">
                <a:solidFill>
                  <a:srgbClr val="FFFFFF"/>
                </a:solidFill>
              </a:rPr>
              <a:t>iostream</a:t>
            </a:r>
            <a:r>
              <a:rPr lang="en-US" b="1" dirty="0" smtClean="0">
                <a:solidFill>
                  <a:srgbClr val="FFFFFF"/>
                </a:solidFill>
              </a:rPr>
              <a:t> .h&gt;   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#include&lt;</a:t>
            </a:r>
            <a:r>
              <a:rPr lang="en-US" b="1" dirty="0" err="1" smtClean="0">
                <a:solidFill>
                  <a:srgbClr val="FFFFFF"/>
                </a:solidFill>
              </a:rPr>
              <a:t>conio.h</a:t>
            </a:r>
            <a:r>
              <a:rPr lang="en-US" b="1" dirty="0" smtClean="0">
                <a:solidFill>
                  <a:srgbClr val="FFFFFF"/>
                </a:solidFill>
              </a:rPr>
              <a:t>&gt;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void swap(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&amp;,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&amp;);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main()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a,b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&lt;&lt;“Enter 2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:”;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</a:t>
            </a:r>
            <a:r>
              <a:rPr lang="en-US" b="1" dirty="0" err="1" smtClean="0">
                <a:solidFill>
                  <a:srgbClr val="FFFFFF"/>
                </a:solidFill>
              </a:rPr>
              <a:t>cin</a:t>
            </a:r>
            <a:r>
              <a:rPr lang="en-US" b="1" dirty="0" smtClean="0">
                <a:solidFill>
                  <a:srgbClr val="FFFFFF"/>
                </a:solidFill>
              </a:rPr>
              <a:t>&gt;&gt;a&gt;&gt;b;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swap(</a:t>
            </a:r>
            <a:r>
              <a:rPr lang="en-US" b="1" dirty="0" err="1" smtClean="0">
                <a:solidFill>
                  <a:srgbClr val="FFFFFF"/>
                </a:solidFill>
              </a:rPr>
              <a:t>a,b</a:t>
            </a:r>
            <a:r>
              <a:rPr lang="en-US" b="1" dirty="0" smtClean="0">
                <a:solidFill>
                  <a:srgbClr val="FFFFFF"/>
                </a:solidFill>
              </a:rPr>
              <a:t>);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&lt;&lt;“a=”&lt;&lt;a&lt;&lt;“,b”=&lt;&lt;b;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72066" y="1857370"/>
            <a:ext cx="3857652" cy="30718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00628" y="1928808"/>
            <a:ext cx="40004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r>
              <a:rPr lang="en-US" sz="1600" b="1" dirty="0" err="1" smtClean="0">
                <a:solidFill>
                  <a:srgbClr val="FFFFFF"/>
                </a:solidFill>
              </a:rPr>
              <a:t>getch</a:t>
            </a:r>
            <a:r>
              <a:rPr lang="en-US" sz="1600" b="1" dirty="0" smtClean="0">
                <a:solidFill>
                  <a:srgbClr val="FFFFFF"/>
                </a:solidFill>
              </a:rPr>
              <a:t>(); 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return 0;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void swap(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 &amp;p,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&amp;q)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temp;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temp=p;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p=q;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q=temp;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Argument Passing In C++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Assignment: 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00FFFF"/>
                </a:solidFill>
              </a:rPr>
              <a:t>     </a:t>
            </a:r>
            <a:r>
              <a:rPr lang="en-US" sz="2000" b="1" dirty="0" smtClean="0">
                <a:solidFill>
                  <a:srgbClr val="FFFFFF"/>
                </a:solidFill>
              </a:rPr>
              <a:t>Write a program to accept </a:t>
            </a:r>
            <a:r>
              <a:rPr lang="en-US" sz="2000" b="1" dirty="0" smtClean="0">
                <a:solidFill>
                  <a:srgbClr val="002060"/>
                </a:solidFill>
              </a:rPr>
              <a:t>radius of a Circle </a:t>
            </a:r>
            <a:r>
              <a:rPr lang="en-US" sz="2000" b="1" dirty="0" smtClean="0">
                <a:solidFill>
                  <a:srgbClr val="FFFFFF"/>
                </a:solidFill>
              </a:rPr>
              <a:t>from the user in the function </a:t>
            </a:r>
            <a:r>
              <a:rPr lang="en-US" sz="2000" b="1" dirty="0" smtClean="0">
                <a:solidFill>
                  <a:srgbClr val="FFC000"/>
                </a:solidFill>
              </a:rPr>
              <a:t>main().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Now pass it to a function called </a:t>
            </a:r>
            <a:r>
              <a:rPr lang="en-US" sz="2000" b="1" dirty="0" smtClean="0">
                <a:solidFill>
                  <a:srgbClr val="00FFFF"/>
                </a:solidFill>
              </a:rPr>
              <a:t>calculate(). </a:t>
            </a:r>
            <a:r>
              <a:rPr lang="en-US" sz="2000" b="1" dirty="0" smtClean="0">
                <a:solidFill>
                  <a:srgbClr val="FFFFFF"/>
                </a:solidFill>
              </a:rPr>
              <a:t>This function should calculate,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area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and circumference </a:t>
            </a:r>
            <a:r>
              <a:rPr lang="en-US" sz="2000" b="1" dirty="0" smtClean="0">
                <a:solidFill>
                  <a:srgbClr val="FFFFFF"/>
                </a:solidFill>
              </a:rPr>
              <a:t>of the circle, but results should be printed in the function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main() </a:t>
            </a:r>
            <a:r>
              <a:rPr lang="en-US" sz="2000" b="1" dirty="0" smtClean="0">
                <a:solidFill>
                  <a:srgbClr val="FFFFFF"/>
                </a:solidFill>
              </a:rPr>
              <a:t>only, Assume radius to be an </a:t>
            </a:r>
            <a:r>
              <a:rPr lang="en-US" sz="2000" b="1" dirty="0" smtClean="0">
                <a:solidFill>
                  <a:srgbClr val="92D050"/>
                </a:solidFill>
              </a:rPr>
              <a:t>integer</a:t>
            </a:r>
            <a:r>
              <a:rPr lang="en-US" sz="2000" b="1" dirty="0" smtClean="0">
                <a:solidFill>
                  <a:srgbClr val="FFFFFF"/>
                </a:solidFill>
              </a:rPr>
              <a:t> value.</a:t>
            </a:r>
            <a:endParaRPr lang="en-US" sz="2000" b="1" dirty="0" smtClean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10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2000246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2928940"/>
            <a:ext cx="5214974" cy="428628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192880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7554" y="285750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7620" y="292894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   Assignment 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857620" y="2000246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    Argument Passing In C++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2861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05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9058" y="3571882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   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Argument Passing In C++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In C++ Argument passing is of 3 Styles: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marL="457200" indent="-457200">
              <a:buSzPct val="100000"/>
              <a:buAutoNum type="arabicPeriod"/>
            </a:pPr>
            <a:r>
              <a:rPr lang="en-US" sz="2000" b="1" dirty="0" smtClean="0">
                <a:solidFill>
                  <a:srgbClr val="FFC000"/>
                </a:solidFill>
              </a:rPr>
              <a:t>Pass by value: 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        </a:t>
            </a:r>
            <a:r>
              <a:rPr lang="en-US" sz="2000" b="1" dirty="0" smtClean="0">
                <a:solidFill>
                  <a:srgbClr val="FFFFFF"/>
                </a:solidFill>
              </a:rPr>
              <a:t>. </a:t>
            </a:r>
            <a:r>
              <a:rPr lang="en-US" sz="1800" b="1" dirty="0" smtClean="0">
                <a:solidFill>
                  <a:srgbClr val="FFFFFF"/>
                </a:solidFill>
              </a:rPr>
              <a:t>This style of argument passing in C++ is exactly same as of </a:t>
            </a:r>
            <a:r>
              <a:rPr lang="en-US" sz="1800" b="1" dirty="0" smtClean="0">
                <a:solidFill>
                  <a:srgbClr val="92D050"/>
                </a:solidFill>
              </a:rPr>
              <a:t>C language</a:t>
            </a:r>
            <a:r>
              <a:rPr lang="en-US" sz="1800" b="1" dirty="0" smtClean="0">
                <a:solidFill>
                  <a:srgbClr val="FFFFFF"/>
                </a:solidFill>
              </a:rPr>
              <a:t>.</a:t>
            </a:r>
          </a:p>
          <a:p>
            <a:pPr marL="457200" indent="-457200">
              <a:buSzPct val="100000"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.  In this style, the programmer passes the value of a variable as </a:t>
            </a:r>
            <a:r>
              <a:rPr lang="en-US" sz="1800" b="1" dirty="0" smtClean="0">
                <a:solidFill>
                  <a:srgbClr val="002060"/>
                </a:solidFill>
              </a:rPr>
              <a:t>actual argument 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which is then copied in the variable declared as </a:t>
            </a:r>
            <a:r>
              <a:rPr lang="en-US" sz="1800" b="1" dirty="0" smtClean="0">
                <a:solidFill>
                  <a:srgbClr val="C00000"/>
                </a:solidFill>
              </a:rPr>
              <a:t>formal argument </a:t>
            </a:r>
            <a:r>
              <a:rPr lang="en-US" sz="1800" b="1" dirty="0" smtClean="0">
                <a:solidFill>
                  <a:srgbClr val="FFFFFF"/>
                </a:solidFill>
              </a:rPr>
              <a:t>in the function’s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argument list.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. Now since both the </a:t>
            </a:r>
            <a:r>
              <a:rPr lang="en-US" sz="1800" b="1" dirty="0" smtClean="0">
                <a:solidFill>
                  <a:srgbClr val="FFFF00"/>
                </a:solidFill>
              </a:rPr>
              <a:t>actual</a:t>
            </a:r>
            <a:r>
              <a:rPr lang="en-US" sz="1800" b="1" dirty="0" smtClean="0">
                <a:solidFill>
                  <a:srgbClr val="FFFFFF"/>
                </a:solidFill>
              </a:rPr>
              <a:t> and </a:t>
            </a:r>
            <a:r>
              <a:rPr lang="en-US" sz="1800" b="1" dirty="0" smtClean="0">
                <a:solidFill>
                  <a:srgbClr val="FFC000"/>
                </a:solidFill>
              </a:rPr>
              <a:t>formal</a:t>
            </a:r>
            <a:r>
              <a:rPr lang="en-US" sz="1800" b="1" dirty="0" smtClean="0">
                <a:solidFill>
                  <a:srgbClr val="FFFFFF"/>
                </a:solidFill>
              </a:rPr>
              <a:t> arguments have the same value so we can easily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access the actual arguments value in  formal argument, but since their </a:t>
            </a:r>
            <a:r>
              <a:rPr lang="en-US" sz="1800" b="1" dirty="0" smtClean="0">
                <a:solidFill>
                  <a:srgbClr val="058D2F"/>
                </a:solidFill>
              </a:rPr>
              <a:t>addresses</a:t>
            </a:r>
            <a:r>
              <a:rPr lang="en-US" sz="1800" b="1" dirty="0" smtClean="0">
                <a:solidFill>
                  <a:srgbClr val="FFFFFF"/>
                </a:solidFill>
              </a:rPr>
              <a:t> are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different , so any change done in the formal arguments value is </a:t>
            </a:r>
            <a:r>
              <a:rPr lang="en-US" sz="1800" b="1" dirty="0" smtClean="0">
                <a:solidFill>
                  <a:srgbClr val="00FFFF"/>
                </a:solidFill>
              </a:rPr>
              <a:t>never reflected </a:t>
            </a:r>
            <a:r>
              <a:rPr lang="en-US" sz="1800" b="1" dirty="0" smtClean="0">
                <a:solidFill>
                  <a:srgbClr val="FFFFFF"/>
                </a:solidFill>
              </a:rPr>
              <a:t>in the</a:t>
            </a:r>
            <a:endParaRPr lang="en-US" sz="1800" b="1" dirty="0" smtClean="0">
              <a:solidFill>
                <a:srgbClr val="FFC000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           </a:t>
            </a:r>
            <a:r>
              <a:rPr lang="en-US" sz="1800" b="1" dirty="0" smtClean="0">
                <a:solidFill>
                  <a:srgbClr val="FFFFFF"/>
                </a:solidFill>
              </a:rPr>
              <a:t>actual argument.</a:t>
            </a:r>
            <a:r>
              <a:rPr lang="en-US" sz="2000" b="1" dirty="0" smtClean="0">
                <a:solidFill>
                  <a:srgbClr val="FFC0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Argument Passing In C++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1.  Pass by address: 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        </a:t>
            </a:r>
            <a:r>
              <a:rPr lang="en-US" sz="2000" b="1" dirty="0" smtClean="0">
                <a:solidFill>
                  <a:srgbClr val="FFFFFF"/>
                </a:solidFill>
              </a:rPr>
              <a:t>. </a:t>
            </a:r>
            <a:r>
              <a:rPr lang="en-US" sz="1800" b="1" dirty="0" smtClean="0">
                <a:solidFill>
                  <a:srgbClr val="FFFFFF"/>
                </a:solidFill>
              </a:rPr>
              <a:t>This style of argument passing in C++ is same as pass by reference of </a:t>
            </a:r>
            <a:r>
              <a:rPr lang="en-US" sz="1800" b="1" dirty="0" smtClean="0">
                <a:solidFill>
                  <a:srgbClr val="92D050"/>
                </a:solidFill>
              </a:rPr>
              <a:t>C language</a:t>
            </a:r>
            <a:r>
              <a:rPr lang="en-US" sz="1800" b="1" dirty="0" smtClean="0">
                <a:solidFill>
                  <a:srgbClr val="FFFFFF"/>
                </a:solidFill>
              </a:rPr>
              <a:t>.</a:t>
            </a:r>
          </a:p>
          <a:p>
            <a:pPr marL="457200" indent="-457200">
              <a:buSzPct val="100000"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.</a:t>
            </a:r>
            <a:r>
              <a:rPr lang="en-US" sz="2000" b="1" dirty="0" smtClean="0">
                <a:solidFill>
                  <a:srgbClr val="FFC000"/>
                </a:solidFill>
              </a:rPr>
              <a:t>  </a:t>
            </a:r>
            <a:r>
              <a:rPr lang="en-US" sz="1800" b="1" dirty="0" smtClean="0">
                <a:solidFill>
                  <a:srgbClr val="FFFFFF"/>
                </a:solidFill>
              </a:rPr>
              <a:t>Here the programmer passes the address of a variable as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actual argument</a:t>
            </a:r>
            <a:r>
              <a:rPr lang="en-US" sz="1800" b="1" dirty="0" smtClean="0">
                <a:solidFill>
                  <a:srgbClr val="FFFFFF"/>
                </a:solidFill>
              </a:rPr>
              <a:t>. Which is 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 then received by a </a:t>
            </a:r>
            <a:r>
              <a:rPr lang="en-US" sz="1800" b="1" dirty="0" smtClean="0">
                <a:solidFill>
                  <a:srgbClr val="002060"/>
                </a:solidFill>
              </a:rPr>
              <a:t>pointer</a:t>
            </a:r>
            <a:r>
              <a:rPr lang="en-US" sz="1800" b="1" dirty="0" smtClean="0">
                <a:solidFill>
                  <a:srgbClr val="FFFFFF"/>
                </a:solidFill>
              </a:rPr>
              <a:t> declared as formal argument in the function’s argument 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  list.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.  Now since we have pointer to the </a:t>
            </a:r>
            <a:r>
              <a:rPr lang="en-US" sz="1800" b="1" dirty="0" smtClean="0">
                <a:solidFill>
                  <a:srgbClr val="FFFF00"/>
                </a:solidFill>
              </a:rPr>
              <a:t>actual argument</a:t>
            </a:r>
            <a:r>
              <a:rPr lang="en-US" sz="1800" b="1" dirty="0" smtClean="0">
                <a:solidFill>
                  <a:srgbClr val="FFFFFF"/>
                </a:solidFill>
              </a:rPr>
              <a:t>, it becomes possible for us not 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 only to access the value of actual argument, but also we can change the value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 of actual argument.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. But, since we are using </a:t>
            </a:r>
            <a:r>
              <a:rPr lang="en-US" sz="1800" b="1" dirty="0" smtClean="0">
                <a:solidFill>
                  <a:srgbClr val="00FFFF"/>
                </a:solidFill>
              </a:rPr>
              <a:t>pointers</a:t>
            </a:r>
            <a:r>
              <a:rPr lang="en-US" sz="1800" b="1" dirty="0" smtClean="0">
                <a:solidFill>
                  <a:srgbClr val="FFFFFF"/>
                </a:solidFill>
              </a:rPr>
              <a:t>, our code will become difficult as with pointers we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  have to use </a:t>
            </a:r>
            <a:r>
              <a:rPr lang="en-US" sz="1800" b="1" dirty="0" smtClean="0">
                <a:solidFill>
                  <a:srgbClr val="002060"/>
                </a:solidFill>
              </a:rPr>
              <a:t>Indirection Operator</a:t>
            </a:r>
            <a:r>
              <a:rPr lang="en-US" sz="1800" b="1" dirty="0" smtClean="0">
                <a:solidFill>
                  <a:srgbClr val="FFFFFF"/>
                </a:solidFill>
              </a:rPr>
              <a:t>.  </a:t>
            </a:r>
            <a:endParaRPr lang="en-US" sz="2000" b="1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Argument Passing In C++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. And this makes our code a little but typical to </a:t>
            </a:r>
            <a:r>
              <a:rPr lang="en-US" sz="1800" b="1" dirty="0" smtClean="0">
                <a:solidFill>
                  <a:srgbClr val="00FFFF"/>
                </a:solidFill>
              </a:rPr>
              <a:t>read and understand</a:t>
            </a:r>
            <a:r>
              <a:rPr lang="en-US" sz="18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. To overcomes the problem of readability, C++ has </a:t>
            </a:r>
            <a:r>
              <a:rPr lang="en-US" sz="1800" b="1" dirty="0" smtClean="0">
                <a:solidFill>
                  <a:srgbClr val="002060"/>
                </a:solidFill>
              </a:rPr>
              <a:t>introduced</a:t>
            </a:r>
            <a:r>
              <a:rPr lang="en-US" sz="1800" b="1" dirty="0" smtClean="0">
                <a:solidFill>
                  <a:srgbClr val="FFFFFF"/>
                </a:solidFill>
              </a:rPr>
              <a:t> a new style of passing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arguments which is called </a:t>
            </a:r>
            <a:r>
              <a:rPr lang="en-US" sz="1800" b="1" dirty="0" smtClean="0">
                <a:solidFill>
                  <a:srgbClr val="FFFF00"/>
                </a:solidFill>
              </a:rPr>
              <a:t>Pass By Reference Using Reference Variables </a:t>
            </a:r>
            <a:r>
              <a:rPr lang="en-US" sz="18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 startAt="3"/>
            </a:pPr>
            <a:r>
              <a:rPr lang="en-US" sz="2000" b="1" dirty="0" smtClean="0">
                <a:solidFill>
                  <a:srgbClr val="FFC000"/>
                </a:solidFill>
              </a:rPr>
              <a:t>Pass By Reference Using Reference Variable: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       </a:t>
            </a:r>
            <a:r>
              <a:rPr lang="en-US" sz="1800" b="1" dirty="0" smtClean="0">
                <a:solidFill>
                  <a:srgbClr val="FFFFFF"/>
                </a:solidFill>
              </a:rPr>
              <a:t>. This style of argument passing has been introduced by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C++ </a:t>
            </a:r>
            <a:r>
              <a:rPr lang="en-US" sz="1800" b="1" dirty="0" smtClean="0">
                <a:solidFill>
                  <a:srgbClr val="FFFFFF"/>
                </a:solidFill>
              </a:rPr>
              <a:t>only and was not present</a:t>
            </a:r>
          </a:p>
          <a:p>
            <a:pPr marL="457200" indent="-457200"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in </a:t>
            </a:r>
            <a:r>
              <a:rPr lang="en-US" sz="1800" b="1" dirty="0" smtClean="0">
                <a:solidFill>
                  <a:srgbClr val="C00000"/>
                </a:solidFill>
              </a:rPr>
              <a:t>C language</a:t>
            </a:r>
            <a:r>
              <a:rPr lang="en-US" sz="1800" b="1" dirty="0" smtClean="0">
                <a:solidFill>
                  <a:srgbClr val="FFFFFF"/>
                </a:solidFill>
              </a:rPr>
              <a:t>.</a:t>
            </a:r>
          </a:p>
          <a:p>
            <a:pPr marL="457200" indent="-457200">
              <a:buSzPct val="100000"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. In this style we pass the </a:t>
            </a:r>
            <a:r>
              <a:rPr lang="en-US" sz="1800" b="1" dirty="0" smtClean="0">
                <a:solidFill>
                  <a:srgbClr val="92D050"/>
                </a:solidFill>
              </a:rPr>
              <a:t>value</a:t>
            </a:r>
            <a:r>
              <a:rPr lang="en-US" sz="1800" b="1" dirty="0" smtClean="0">
                <a:solidFill>
                  <a:srgbClr val="FFFFFF"/>
                </a:solidFill>
              </a:rPr>
              <a:t> of a variable as actual argument, but received it in a</a:t>
            </a:r>
          </a:p>
          <a:p>
            <a:pPr marL="457200" indent="-457200"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</a:rPr>
              <a:t>Reference Variable </a:t>
            </a:r>
            <a:r>
              <a:rPr lang="en-US" sz="1800" b="1" dirty="0" smtClean="0">
                <a:solidFill>
                  <a:srgbClr val="FFFFFF"/>
                </a:solidFill>
              </a:rPr>
              <a:t>declared in the function’s argument list as formal argument.</a:t>
            </a:r>
            <a:endParaRPr lang="en-US" sz="2000" b="1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Argument Passing In C++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. Now since a reference variable is an </a:t>
            </a:r>
            <a:r>
              <a:rPr lang="en-US" sz="1800" b="1" dirty="0" smtClean="0">
                <a:solidFill>
                  <a:srgbClr val="C00000"/>
                </a:solidFill>
              </a:rPr>
              <a:t>Alias</a:t>
            </a:r>
            <a:r>
              <a:rPr lang="en-US" sz="1800" b="1" dirty="0" smtClean="0">
                <a:solidFill>
                  <a:srgbClr val="FFFFFF"/>
                </a:solidFill>
              </a:rPr>
              <a:t> to the variable to which it is </a:t>
            </a:r>
            <a:r>
              <a:rPr lang="en-US" sz="1800" b="1" dirty="0" smtClean="0">
                <a:solidFill>
                  <a:srgbClr val="92D050"/>
                </a:solidFill>
              </a:rPr>
              <a:t>referring</a:t>
            </a:r>
            <a:r>
              <a:rPr lang="en-US" sz="1800" b="1" dirty="0" smtClean="0">
                <a:solidFill>
                  <a:srgbClr val="FFFFFF"/>
                </a:solidFill>
              </a:rPr>
              <a:t>, so 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we can not only access the 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value</a:t>
            </a:r>
            <a:r>
              <a:rPr lang="en-US" sz="1800" b="1" dirty="0" smtClean="0">
                <a:solidFill>
                  <a:srgbClr val="FFFFFF"/>
                </a:solidFill>
              </a:rPr>
              <a:t> of actual argument but we also can change it’s  value.</a:t>
            </a:r>
          </a:p>
          <a:p>
            <a:pPr>
              <a:buSzPct val="100000"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.  Moreover, since reference variable do not use </a:t>
            </a:r>
            <a:r>
              <a:rPr lang="en-US" sz="18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Indirection Operator</a:t>
            </a:r>
            <a:r>
              <a:rPr lang="en-US" sz="1800" b="1" dirty="0" smtClean="0">
                <a:solidFill>
                  <a:srgbClr val="FFFFFF"/>
                </a:solidFill>
              </a:rPr>
              <a:t>, so it becomes very 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easy for us to </a:t>
            </a:r>
            <a:r>
              <a:rPr lang="en-US" sz="1800" b="1" dirty="0" smtClean="0">
                <a:solidFill>
                  <a:schemeClr val="bg2">
                    <a:lumMod val="10000"/>
                  </a:schemeClr>
                </a:solidFill>
              </a:rPr>
              <a:t>use/operate</a:t>
            </a:r>
            <a:r>
              <a:rPr lang="en-US" sz="1800" b="1" dirty="0" smtClean="0">
                <a:solidFill>
                  <a:srgbClr val="FFFFFF"/>
                </a:solidFill>
              </a:rPr>
              <a:t> them as compared to </a:t>
            </a:r>
            <a:r>
              <a:rPr lang="en-US" sz="1800" b="1" dirty="0" smtClean="0">
                <a:solidFill>
                  <a:srgbClr val="C00000"/>
                </a:solidFill>
              </a:rPr>
              <a:t>Pointers.</a:t>
            </a:r>
          </a:p>
          <a:p>
            <a:pPr>
              <a:buSzPct val="100000"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.  Thus in C++ we can say that we have </a:t>
            </a:r>
            <a:r>
              <a:rPr lang="en-US" sz="1800" b="1" dirty="0" smtClean="0">
                <a:solidFill>
                  <a:srgbClr val="FFFF00"/>
                </a:solidFill>
              </a:rPr>
              <a:t>two ways of implementing pass by reference</a:t>
            </a:r>
            <a:r>
              <a:rPr lang="en-US" sz="1800" b="1" dirty="0" smtClean="0">
                <a:solidFill>
                  <a:srgbClr val="FFFFFF"/>
                </a:solidFill>
              </a:rPr>
              <a:t>. 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</a:t>
            </a:r>
            <a:r>
              <a:rPr lang="en-US" sz="1800" b="1" dirty="0" smtClean="0">
                <a:solidFill>
                  <a:srgbClr val="00FFFF"/>
                </a:solidFill>
              </a:rPr>
              <a:t>one using pointer </a:t>
            </a:r>
            <a:r>
              <a:rPr lang="en-US" sz="1800" b="1" dirty="0" smtClean="0">
                <a:solidFill>
                  <a:srgbClr val="FFFFFF"/>
                </a:solidFill>
              </a:rPr>
              <a:t>and </a:t>
            </a:r>
            <a:r>
              <a:rPr lang="en-US" sz="1800" b="1" dirty="0" smtClean="0">
                <a:solidFill>
                  <a:srgbClr val="F2A40D"/>
                </a:solidFill>
              </a:rPr>
              <a:t>another, using reference variable</a:t>
            </a:r>
            <a:r>
              <a:rPr lang="en-US" sz="1800" b="1" dirty="0" smtClean="0">
                <a:solidFill>
                  <a:srgbClr val="FFFFFF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Argument Passing In C++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Example of Argument Passing in C++: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FFFF"/>
                </a:solidFill>
              </a:rPr>
              <a:t>Pass By Value</a:t>
            </a:r>
            <a:r>
              <a:rPr lang="en-US" sz="2000" b="1" dirty="0" smtClean="0">
                <a:solidFill>
                  <a:srgbClr val="00FFFF"/>
                </a:solidFill>
              </a:rPr>
              <a:t>:</a:t>
            </a:r>
            <a:endParaRPr lang="en-US" sz="2000" b="1" dirty="0" smtClean="0">
              <a:solidFill>
                <a:srgbClr val="00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14942" y="3643320"/>
            <a:ext cx="3786214" cy="12144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14942" y="3643320"/>
            <a:ext cx="3280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Output: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Before calling increment a is :</a:t>
            </a:r>
            <a:r>
              <a:rPr lang="en-US" dirty="0" smtClean="0">
                <a:solidFill>
                  <a:srgbClr val="FFC000"/>
                </a:solidFill>
              </a:rPr>
              <a:t>10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 After calling increment a is :</a:t>
            </a:r>
            <a:r>
              <a:rPr lang="en-US" dirty="0" smtClean="0">
                <a:solidFill>
                  <a:srgbClr val="FFC000"/>
                </a:solidFill>
              </a:rPr>
              <a:t>10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2844" y="2143122"/>
            <a:ext cx="4357718" cy="278608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2844" y="2143122"/>
            <a:ext cx="435771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#include&lt;</a:t>
            </a:r>
            <a:r>
              <a:rPr lang="en-US" sz="1600" b="1" dirty="0" err="1" smtClean="0">
                <a:solidFill>
                  <a:srgbClr val="FFFFFF"/>
                </a:solidFill>
              </a:rPr>
              <a:t>iostream</a:t>
            </a:r>
            <a:r>
              <a:rPr lang="en-US" sz="1600" b="1" dirty="0" smtClean="0">
                <a:solidFill>
                  <a:srgbClr val="FFFFFF"/>
                </a:solidFill>
              </a:rPr>
              <a:t> .h&gt;   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#include&lt;</a:t>
            </a:r>
            <a:r>
              <a:rPr lang="en-US" sz="1600" b="1" dirty="0" err="1" smtClean="0">
                <a:solidFill>
                  <a:srgbClr val="FFFFFF"/>
                </a:solidFill>
              </a:rPr>
              <a:t>conio.h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void increment(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);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main()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a=10;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&lt;&lt;“Before calling increment a is :”&lt;&lt;a&lt;&lt;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increment(a);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&lt;&lt;“After Calling increment a is:”&lt;&lt;a;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14942" y="2143122"/>
            <a:ext cx="3786214" cy="12858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43504" y="2071684"/>
            <a:ext cx="40004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400" b="1" dirty="0" smtClean="0">
                <a:solidFill>
                  <a:srgbClr val="FFFFFF"/>
                </a:solidFill>
              </a:rPr>
              <a:t>return 0;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Void increment(</a:t>
            </a:r>
            <a:r>
              <a:rPr lang="en-US" sz="1400" b="1" dirty="0" err="1" smtClean="0">
                <a:solidFill>
                  <a:srgbClr val="FFFFFF"/>
                </a:solidFill>
              </a:rPr>
              <a:t>int</a:t>
            </a:r>
            <a:r>
              <a:rPr lang="en-US" sz="1400" b="1" dirty="0" smtClean="0">
                <a:solidFill>
                  <a:srgbClr val="FFFFFF"/>
                </a:solidFill>
              </a:rPr>
              <a:t> p)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   p++;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}</a:t>
            </a:r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Argument Passing In C++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Example of Argument Passing in C++: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FFFF"/>
                </a:solidFill>
              </a:rPr>
              <a:t>Pass By Address</a:t>
            </a:r>
            <a:r>
              <a:rPr lang="en-US" sz="2000" b="1" dirty="0" smtClean="0">
                <a:solidFill>
                  <a:srgbClr val="00FFFF"/>
                </a:solidFill>
              </a:rPr>
              <a:t>:</a:t>
            </a:r>
            <a:endParaRPr lang="en-US" sz="2000" b="1" dirty="0" smtClean="0">
              <a:solidFill>
                <a:srgbClr val="00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14942" y="3643320"/>
            <a:ext cx="3786214" cy="12144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14942" y="3643320"/>
            <a:ext cx="3280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Output: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Before calling increment a is :</a:t>
            </a:r>
            <a:r>
              <a:rPr lang="en-US" dirty="0" smtClean="0">
                <a:solidFill>
                  <a:srgbClr val="FFC000"/>
                </a:solidFill>
              </a:rPr>
              <a:t>10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 After calling increment a is :</a:t>
            </a:r>
            <a:r>
              <a:rPr lang="en-US" dirty="0" smtClean="0">
                <a:solidFill>
                  <a:srgbClr val="FFC000"/>
                </a:solidFill>
              </a:rPr>
              <a:t>11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2844" y="2143122"/>
            <a:ext cx="4714876" cy="278608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2844" y="2143122"/>
            <a:ext cx="47149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#include&lt;</a:t>
            </a:r>
            <a:r>
              <a:rPr lang="en-US" sz="1600" b="1" dirty="0" err="1" smtClean="0">
                <a:solidFill>
                  <a:srgbClr val="FFFFFF"/>
                </a:solidFill>
              </a:rPr>
              <a:t>iostream</a:t>
            </a:r>
            <a:r>
              <a:rPr lang="en-US" sz="1600" b="1" dirty="0" smtClean="0">
                <a:solidFill>
                  <a:srgbClr val="FFFFFF"/>
                </a:solidFill>
              </a:rPr>
              <a:t> .h&gt;   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#include&lt;</a:t>
            </a:r>
            <a:r>
              <a:rPr lang="en-US" sz="1600" b="1" dirty="0" err="1" smtClean="0">
                <a:solidFill>
                  <a:srgbClr val="FFFFFF"/>
                </a:solidFill>
              </a:rPr>
              <a:t>conio.h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void increment(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*);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main()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a=10;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&lt;&lt;“Before calling increment a is :”&lt;&lt;a&lt;&lt;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increment(&amp;a);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&lt;&lt;“After Calling increment a is:”&lt;&lt;a;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14942" y="2143122"/>
            <a:ext cx="3714776" cy="13573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43504" y="2071684"/>
            <a:ext cx="40004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400" b="1" dirty="0" smtClean="0">
                <a:solidFill>
                  <a:srgbClr val="FFFFFF"/>
                </a:solidFill>
              </a:rPr>
              <a:t>return 0;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Void increment(</a:t>
            </a:r>
            <a:r>
              <a:rPr lang="en-US" sz="1400" b="1" dirty="0" err="1" smtClean="0">
                <a:solidFill>
                  <a:srgbClr val="FFFFFF"/>
                </a:solidFill>
              </a:rPr>
              <a:t>int</a:t>
            </a:r>
            <a:r>
              <a:rPr lang="en-US" sz="1400" b="1" dirty="0" smtClean="0">
                <a:solidFill>
                  <a:srgbClr val="FFFFFF"/>
                </a:solidFill>
              </a:rPr>
              <a:t> * p)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   (*p)++;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}</a:t>
            </a:r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Argument Passing In C++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Example of Argument Passing in C++: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FFFF"/>
                </a:solidFill>
              </a:rPr>
              <a:t>Pass By Reference</a:t>
            </a:r>
            <a:r>
              <a:rPr lang="en-US" sz="2000" b="1" dirty="0" smtClean="0">
                <a:solidFill>
                  <a:srgbClr val="00FFFF"/>
                </a:solidFill>
              </a:rPr>
              <a:t>:</a:t>
            </a:r>
            <a:endParaRPr lang="en-US" sz="2000" b="1" dirty="0" smtClean="0">
              <a:solidFill>
                <a:srgbClr val="00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14942" y="3643320"/>
            <a:ext cx="3786214" cy="12144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14942" y="3643320"/>
            <a:ext cx="3280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Output: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Before calling increment a is :</a:t>
            </a:r>
            <a:r>
              <a:rPr lang="en-US" dirty="0" smtClean="0">
                <a:solidFill>
                  <a:srgbClr val="FFC000"/>
                </a:solidFill>
              </a:rPr>
              <a:t>10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 After calling increment a is :</a:t>
            </a:r>
            <a:r>
              <a:rPr lang="en-US" dirty="0" smtClean="0">
                <a:solidFill>
                  <a:srgbClr val="FFC000"/>
                </a:solidFill>
              </a:rPr>
              <a:t>11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2844" y="2143122"/>
            <a:ext cx="4643470" cy="278608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2844" y="2143122"/>
            <a:ext cx="464347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#include&lt;</a:t>
            </a:r>
            <a:r>
              <a:rPr lang="en-US" sz="1600" b="1" dirty="0" err="1" smtClean="0">
                <a:solidFill>
                  <a:srgbClr val="FFFFFF"/>
                </a:solidFill>
              </a:rPr>
              <a:t>iostream</a:t>
            </a:r>
            <a:r>
              <a:rPr lang="en-US" sz="1600" b="1" dirty="0" smtClean="0">
                <a:solidFill>
                  <a:srgbClr val="FFFFFF"/>
                </a:solidFill>
              </a:rPr>
              <a:t> .h&gt;   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#include&lt;</a:t>
            </a:r>
            <a:r>
              <a:rPr lang="en-US" sz="1600" b="1" dirty="0" err="1" smtClean="0">
                <a:solidFill>
                  <a:srgbClr val="FFFFFF"/>
                </a:solidFill>
              </a:rPr>
              <a:t>conio.h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void increment(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&amp;);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main()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a=10;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&lt;&lt;“Before calling increment a is :”&lt;&lt;a&lt;&lt;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increment(a);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&lt;&lt;“After Calling increment a is:”&lt;&lt;a;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43504" y="2143122"/>
            <a:ext cx="3857652" cy="13573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43504" y="2071684"/>
            <a:ext cx="40004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400" b="1" dirty="0" smtClean="0">
                <a:solidFill>
                  <a:srgbClr val="FFFFFF"/>
                </a:solidFill>
              </a:rPr>
              <a:t>return 0;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Void increment(</a:t>
            </a:r>
            <a:r>
              <a:rPr lang="en-US" sz="1400" b="1" dirty="0" err="1" smtClean="0">
                <a:solidFill>
                  <a:srgbClr val="FFFFFF"/>
                </a:solidFill>
              </a:rPr>
              <a:t>int</a:t>
            </a:r>
            <a:r>
              <a:rPr lang="en-US" sz="1400" b="1" dirty="0" smtClean="0">
                <a:solidFill>
                  <a:srgbClr val="FFFFFF"/>
                </a:solidFill>
              </a:rPr>
              <a:t>  &amp;p)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   p++;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}</a:t>
            </a:r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6274</TotalTime>
  <Words>1007</Words>
  <Application>Microsoft Office PowerPoint</Application>
  <PresentationFormat>On-screen Show (16:9)</PresentationFormat>
  <Paragraphs>170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Contents Slide Master</vt:lpstr>
      <vt:lpstr>Section Break Slide Master</vt:lpstr>
      <vt:lpstr>Office Theme</vt:lpstr>
      <vt:lpstr>Slide 1</vt:lpstr>
      <vt:lpstr>Today’s Agenda</vt:lpstr>
      <vt:lpstr>Argument Passing In C++</vt:lpstr>
      <vt:lpstr>Argument Passing In C++</vt:lpstr>
      <vt:lpstr>Argument Passing In C++</vt:lpstr>
      <vt:lpstr>Argument Passing In C++</vt:lpstr>
      <vt:lpstr>Argument Passing In C++</vt:lpstr>
      <vt:lpstr>Argument Passing In C++</vt:lpstr>
      <vt:lpstr>Argument Passing In C++</vt:lpstr>
      <vt:lpstr>Argument Passing In C++</vt:lpstr>
      <vt:lpstr>Argument Passing In C++</vt:lpstr>
      <vt:lpstr>End of Lecture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</cp:lastModifiedBy>
  <cp:revision>265</cp:revision>
  <dcterms:created xsi:type="dcterms:W3CDTF">2016-12-05T23:26:54Z</dcterms:created>
  <dcterms:modified xsi:type="dcterms:W3CDTF">2021-03-05T07:38:04Z</dcterms:modified>
</cp:coreProperties>
</file>