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5"/>
  </p:notesMasterIdLst>
  <p:sldIdLst>
    <p:sldId id="354" r:id="rId4"/>
    <p:sldId id="324" r:id="rId5"/>
    <p:sldId id="396" r:id="rId6"/>
    <p:sldId id="389" r:id="rId7"/>
    <p:sldId id="400" r:id="rId8"/>
    <p:sldId id="373" r:id="rId9"/>
    <p:sldId id="397" r:id="rId10"/>
    <p:sldId id="398" r:id="rId11"/>
    <p:sldId id="390" r:id="rId12"/>
    <p:sldId id="399" r:id="rId13"/>
    <p:sldId id="353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FF"/>
    <a:srgbClr val="08E64D"/>
    <a:srgbClr val="058D2F"/>
    <a:srgbClr val="FF0066"/>
    <a:srgbClr val="002060"/>
    <a:srgbClr val="F2A40D"/>
    <a:srgbClr val="996633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24" autoAdjust="0"/>
  </p:normalViewPr>
  <p:slideViewPr>
    <p:cSldViewPr>
      <p:cViewPr varScale="1">
        <p:scale>
          <a:sx n="122" d="100"/>
          <a:sy n="122" d="100"/>
        </p:scale>
        <p:origin x="108" y="10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BA704DB-B269-439E-AF76-B1223B6A9CEA}"/>
    <pc:docChg chg="modSld">
      <pc:chgData name="Sharma Computer Academy" userId="08476b32c11f4418" providerId="LiveId" clId="{3BA704DB-B269-439E-AF76-B1223B6A9CEA}" dt="2023-02-21T07:30:18.797" v="8" actId="20577"/>
      <pc:docMkLst>
        <pc:docMk/>
      </pc:docMkLst>
      <pc:sldChg chg="modSp mod">
        <pc:chgData name="Sharma Computer Academy" userId="08476b32c11f4418" providerId="LiveId" clId="{3BA704DB-B269-439E-AF76-B1223B6A9CEA}" dt="2023-02-21T07:30:18.797" v="8" actId="20577"/>
        <pc:sldMkLst>
          <pc:docMk/>
          <pc:sldMk cId="3239406661" sldId="400"/>
        </pc:sldMkLst>
        <pc:spChg chg="mod">
          <ac:chgData name="Sharma Computer Academy" userId="08476b32c11f4418" providerId="LiveId" clId="{3BA704DB-B269-439E-AF76-B1223B6A9CEA}" dt="2023-02-21T07:30:18.797" v="8" actId="20577"/>
          <ac:spMkLst>
            <pc:docMk/>
            <pc:sldMk cId="3239406661" sldId="400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11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Constructor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</a:rPr>
              <a:t>   </a:t>
            </a:r>
            <a:r>
              <a:rPr lang="en-US" sz="2000" b="1" dirty="0">
                <a:solidFill>
                  <a:srgbClr val="FFFF00"/>
                </a:solidFill>
              </a:rPr>
              <a:t>Overall, in C++ we have 7 types of Constructors:</a:t>
            </a:r>
            <a:r>
              <a:rPr lang="en-US" sz="1800" b="1" dirty="0">
                <a:solidFill>
                  <a:srgbClr val="FFFF00"/>
                </a:solidFill>
              </a:rPr>
              <a:t> </a:t>
            </a: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 </a:t>
            </a: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                                          1. Default Constructor.</a:t>
            </a: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                                          2. Default Copy Constructor.</a:t>
            </a: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                                          3. Copy Constructor.</a:t>
            </a: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                                          4. Non-Parameterized Constructor.</a:t>
            </a: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                                          5. Parameterized Constructor.</a:t>
            </a: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                                          </a:t>
            </a: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                                          6. Default parameterized Constructor.</a:t>
            </a: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         </a:t>
            </a:r>
            <a:r>
              <a:rPr lang="en-US" sz="1800" b="1" dirty="0">
                <a:solidFill>
                  <a:srgbClr val="FFC000"/>
                </a:solidFill>
              </a:rPr>
              <a:t>                                 </a:t>
            </a:r>
            <a:r>
              <a:rPr lang="en-US" sz="1800" b="1" dirty="0">
                <a:solidFill>
                  <a:schemeClr val="bg1"/>
                </a:solidFill>
              </a:rPr>
              <a:t>7. Dynamic Constructor.</a:t>
            </a:r>
            <a:endParaRPr lang="en-US" sz="1800" b="1" dirty="0">
              <a:solidFill>
                <a:srgbClr val="FFC000"/>
              </a:solidFill>
            </a:endParaRP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</a:t>
            </a: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</a:t>
            </a:r>
          </a:p>
        </p:txBody>
      </p:sp>
      <p:sp>
        <p:nvSpPr>
          <p:cNvPr id="13" name="Left Brace 12"/>
          <p:cNvSpPr/>
          <p:nvPr/>
        </p:nvSpPr>
        <p:spPr>
          <a:xfrm>
            <a:off x="2357422" y="1785932"/>
            <a:ext cx="45719" cy="1500198"/>
          </a:xfrm>
          <a:prstGeom prst="leftBrace">
            <a:avLst/>
          </a:prstGeom>
          <a:ln>
            <a:solidFill>
              <a:srgbClr val="00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2428860" y="3714758"/>
            <a:ext cx="45719" cy="857256"/>
          </a:xfrm>
          <a:prstGeom prst="leftBrace">
            <a:avLst/>
          </a:prstGeom>
          <a:ln>
            <a:solidFill>
              <a:srgbClr val="00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28596" y="2071684"/>
            <a:ext cx="1901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We have Covered 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These all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596" y="3786196"/>
            <a:ext cx="1522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We will cover 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It later.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11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2000246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928940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192880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554" y="285750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7620" y="292894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>
                <a:solidFill>
                  <a:srgbClr val="C00000"/>
                </a:solidFill>
                <a:latin typeface="+mj-lt"/>
                <a:cs typeface="Georgia"/>
              </a:rPr>
              <a:t>    Types of Copy Constructors </a:t>
            </a: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857620" y="2000246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>
                <a:solidFill>
                  <a:srgbClr val="0070C0"/>
                </a:solidFill>
                <a:latin typeface="+mj-lt"/>
                <a:cs typeface="Georgia"/>
              </a:rPr>
              <a:t>  Copy Constructor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2861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Copy Constructor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   In our previous Lecture, we stopped our discussion on the </a:t>
            </a:r>
            <a:r>
              <a:rPr lang="en-US" sz="2000" b="1" dirty="0">
                <a:solidFill>
                  <a:srgbClr val="FFC000"/>
                </a:solidFill>
              </a:rPr>
              <a:t>Copy Constructor topic </a:t>
            </a:r>
            <a:r>
              <a:rPr lang="en-US" sz="2000" b="1" dirty="0">
                <a:solidFill>
                  <a:srgbClr val="FFFFFF"/>
                </a:solidFill>
              </a:rPr>
              <a:t>with word the </a:t>
            </a:r>
            <a:r>
              <a:rPr lang="en-US" sz="2000" b="1" dirty="0">
                <a:solidFill>
                  <a:srgbClr val="92D050"/>
                </a:solidFill>
              </a:rPr>
              <a:t>“Reference” </a:t>
            </a:r>
            <a:r>
              <a:rPr lang="en-US" sz="2000" b="1" dirty="0">
                <a:solidFill>
                  <a:srgbClr val="FFFFFF"/>
                </a:solidFill>
              </a:rPr>
              <a:t>After learning about the reference variable now we again starting the topic </a:t>
            </a:r>
            <a:r>
              <a:rPr lang="en-US" sz="2000" b="1" dirty="0">
                <a:solidFill>
                  <a:srgbClr val="002060"/>
                </a:solidFill>
              </a:rPr>
              <a:t>“Copy Constructor”</a:t>
            </a:r>
          </a:p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>
                <a:solidFill>
                  <a:srgbClr val="FFFF00"/>
                </a:solidFill>
              </a:rPr>
              <a:t> Again Definition of </a:t>
            </a:r>
            <a:r>
              <a:rPr lang="en-US" sz="2000" b="1" dirty="0">
                <a:solidFill>
                  <a:srgbClr val="C00000"/>
                </a:solidFill>
              </a:rPr>
              <a:t>Copy Constructor:</a:t>
            </a:r>
            <a:endParaRPr lang="en-US" sz="1600" b="1" dirty="0">
              <a:solidFill>
                <a:srgbClr val="C00000"/>
              </a:solidFill>
            </a:endParaRPr>
          </a:p>
          <a:p>
            <a:pPr>
              <a:buSzPct val="100000"/>
              <a:buNone/>
            </a:pPr>
            <a:endParaRPr lang="en-US" sz="1600" b="1" dirty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FFFFFF"/>
                </a:solidFill>
              </a:rPr>
              <a:t>A </a:t>
            </a:r>
            <a:r>
              <a:rPr lang="en-US" sz="2000" b="1" dirty="0">
                <a:solidFill>
                  <a:srgbClr val="C00000"/>
                </a:solidFill>
              </a:rPr>
              <a:t>copy</a:t>
            </a:r>
            <a:r>
              <a:rPr lang="en-US" sz="2000" b="1" dirty="0">
                <a:solidFill>
                  <a:srgbClr val="FFFFFF"/>
                </a:solidFill>
              </a:rPr>
              <a:t> constructor is a special constructor of our class.</a:t>
            </a: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FFFFFF"/>
                </a:solidFill>
              </a:rPr>
              <a:t>A copy constructor is used for </a:t>
            </a:r>
            <a:r>
              <a:rPr lang="en-US" sz="2000" b="1" dirty="0">
                <a:solidFill>
                  <a:srgbClr val="FFFF00"/>
                </a:solidFill>
              </a:rPr>
              <a:t>copying</a:t>
            </a:r>
            <a:r>
              <a:rPr lang="en-US" sz="2000" b="1" dirty="0">
                <a:solidFill>
                  <a:srgbClr val="FFFFFF"/>
                </a:solidFill>
              </a:rPr>
              <a:t> one object to </a:t>
            </a:r>
            <a:r>
              <a:rPr lang="en-US" sz="2000" b="1" dirty="0">
                <a:solidFill>
                  <a:srgbClr val="FFC000"/>
                </a:solidFill>
              </a:rPr>
              <a:t>another</a:t>
            </a:r>
            <a:r>
              <a:rPr lang="en-US" sz="2000" b="1" dirty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>
                <a:solidFill>
                  <a:srgbClr val="FFFFFF"/>
                </a:solidFill>
              </a:rPr>
              <a:t>It is called whenever we create a new object and want to initialize it with the</a:t>
            </a:r>
          </a:p>
          <a:p>
            <a:pPr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    values of an </a:t>
            </a:r>
            <a:r>
              <a:rPr lang="en-US" sz="2000" b="1" dirty="0">
                <a:solidFill>
                  <a:srgbClr val="7030A0"/>
                </a:solidFill>
              </a:rPr>
              <a:t>existing</a:t>
            </a:r>
            <a:r>
              <a:rPr lang="en-US" sz="2000" b="1" dirty="0">
                <a:solidFill>
                  <a:srgbClr val="FFFFFF"/>
                </a:solidFill>
              </a:rPr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Copy Constructor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>
                <a:solidFill>
                  <a:srgbClr val="FFFF00"/>
                </a:solidFill>
              </a:rPr>
              <a:t> How do we create a copy constructor:</a:t>
            </a:r>
          </a:p>
          <a:p>
            <a:pPr>
              <a:buSzPct val="100000"/>
              <a:buNone/>
            </a:pPr>
            <a:r>
              <a:rPr lang="en-US" sz="2000" b="1" dirty="0">
                <a:solidFill>
                  <a:srgbClr val="FFFF00"/>
                </a:solidFill>
              </a:rPr>
              <a:t>                                                                        </a:t>
            </a:r>
            <a:r>
              <a:rPr lang="en-US" sz="2000" b="1" dirty="0">
                <a:solidFill>
                  <a:srgbClr val="FFFFFF"/>
                </a:solidFill>
              </a:rPr>
              <a:t>To create a </a:t>
            </a:r>
            <a:r>
              <a:rPr lang="en-US" sz="2000" b="1" dirty="0">
                <a:solidFill>
                  <a:srgbClr val="FFC000"/>
                </a:solidFill>
              </a:rPr>
              <a:t>copy constructor </a:t>
            </a:r>
            <a:r>
              <a:rPr lang="en-US" sz="2000" b="1" dirty="0">
                <a:solidFill>
                  <a:srgbClr val="FFFFFF"/>
                </a:solidFill>
              </a:rPr>
              <a:t>in our class,</a:t>
            </a:r>
          </a:p>
          <a:p>
            <a:pPr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   we have to declare a constructor which should accept the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reference</a:t>
            </a:r>
            <a:r>
              <a:rPr lang="en-US" sz="2000" b="1" dirty="0">
                <a:solidFill>
                  <a:srgbClr val="FFFFFF"/>
                </a:solidFill>
              </a:rPr>
              <a:t> of the object</a:t>
            </a:r>
          </a:p>
          <a:p>
            <a:pPr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    of it’s own class of arguments.</a:t>
            </a:r>
          </a:p>
          <a:p>
            <a:pPr>
              <a:buSzPct val="100000"/>
              <a:buNone/>
            </a:pPr>
            <a:r>
              <a:rPr lang="en-US" sz="2000" b="1" dirty="0">
                <a:solidFill>
                  <a:srgbClr val="FFFF00"/>
                </a:solidFill>
              </a:rPr>
              <a:t>Example:</a:t>
            </a:r>
          </a:p>
          <a:p>
            <a:pPr>
              <a:buSzPct val="100000"/>
              <a:buNone/>
            </a:pPr>
            <a:endParaRPr lang="en-US" sz="18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       Class </a:t>
            </a:r>
            <a:r>
              <a:rPr lang="en-US" sz="1800" b="1" dirty="0" err="1">
                <a:solidFill>
                  <a:srgbClr val="FFFFFF"/>
                </a:solidFill>
              </a:rPr>
              <a:t>Emp</a:t>
            </a:r>
            <a:endParaRPr lang="en-US" sz="18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        {</a:t>
            </a: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            </a:t>
            </a:r>
            <a:r>
              <a:rPr lang="en-US" sz="1800" b="1" dirty="0" err="1">
                <a:solidFill>
                  <a:srgbClr val="FFFFFF"/>
                </a:solidFill>
              </a:rPr>
              <a:t>int</a:t>
            </a:r>
            <a:r>
              <a:rPr lang="en-US" sz="1800" b="1" dirty="0">
                <a:solidFill>
                  <a:srgbClr val="FFFFFF"/>
                </a:solidFill>
              </a:rPr>
              <a:t> age;</a:t>
            </a: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            char name[20];</a:t>
            </a: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            float </a:t>
            </a:r>
            <a:r>
              <a:rPr lang="en-US" sz="1800" b="1" dirty="0" err="1">
                <a:solidFill>
                  <a:srgbClr val="FFFFFF"/>
                </a:solidFill>
              </a:rPr>
              <a:t>sal</a:t>
            </a:r>
            <a:r>
              <a:rPr lang="en-US" sz="1800" b="1" dirty="0">
                <a:solidFill>
                  <a:srgbClr val="FFFFFF"/>
                </a:solidFill>
              </a:rPr>
              <a:t>;</a:t>
            </a:r>
          </a:p>
          <a:p>
            <a:pPr marL="457200" indent="-457200">
              <a:buSzPct val="100000"/>
              <a:buNone/>
            </a:pPr>
            <a:endParaRPr lang="en-US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86182" y="3214692"/>
            <a:ext cx="2928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Public:</a:t>
            </a:r>
          </a:p>
          <a:p>
            <a:r>
              <a:rPr lang="en-US" b="1" dirty="0">
                <a:solidFill>
                  <a:srgbClr val="FFFFFF"/>
                </a:solidFill>
              </a:rPr>
              <a:t>          </a:t>
            </a:r>
            <a:r>
              <a:rPr lang="en-US" b="1" dirty="0" err="1">
                <a:solidFill>
                  <a:srgbClr val="FFFFFF"/>
                </a:solidFill>
              </a:rPr>
              <a:t>Emp</a:t>
            </a:r>
            <a:r>
              <a:rPr lang="en-US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b="1" dirty="0">
                <a:solidFill>
                  <a:srgbClr val="FFFFFF"/>
                </a:solidFill>
              </a:rPr>
              <a:t>          </a:t>
            </a:r>
            <a:r>
              <a:rPr lang="en-US" b="1" dirty="0" err="1">
                <a:solidFill>
                  <a:srgbClr val="FFFFFF"/>
                </a:solidFill>
              </a:rPr>
              <a:t>Emp</a:t>
            </a:r>
            <a:r>
              <a:rPr lang="en-US" b="1" dirty="0">
                <a:solidFill>
                  <a:srgbClr val="FFFFFF"/>
                </a:solidFill>
              </a:rPr>
              <a:t>(</a:t>
            </a:r>
            <a:r>
              <a:rPr lang="en-US" b="1" dirty="0" err="1">
                <a:solidFill>
                  <a:srgbClr val="FFFFFF"/>
                </a:solidFill>
              </a:rPr>
              <a:t>int,char</a:t>
            </a:r>
            <a:r>
              <a:rPr lang="en-US" b="1" dirty="0">
                <a:solidFill>
                  <a:srgbClr val="FFFFFF"/>
                </a:solidFill>
              </a:rPr>
              <a:t> *,float);</a:t>
            </a:r>
          </a:p>
          <a:p>
            <a:r>
              <a:rPr lang="en-US" b="1" dirty="0">
                <a:solidFill>
                  <a:srgbClr val="FFFFFF"/>
                </a:solidFill>
              </a:rPr>
              <a:t>          </a:t>
            </a:r>
            <a:r>
              <a:rPr lang="en-US" b="1" dirty="0" err="1">
                <a:solidFill>
                  <a:srgbClr val="FFFFFF"/>
                </a:solidFill>
              </a:rPr>
              <a:t>Emp</a:t>
            </a:r>
            <a:r>
              <a:rPr lang="en-US" b="1" dirty="0">
                <a:solidFill>
                  <a:srgbClr val="FFFFFF"/>
                </a:solidFill>
              </a:rPr>
              <a:t>(</a:t>
            </a:r>
            <a:r>
              <a:rPr lang="en-US" b="1" dirty="0" err="1">
                <a:solidFill>
                  <a:srgbClr val="FFFFFF"/>
                </a:solidFill>
              </a:rPr>
              <a:t>int</a:t>
            </a:r>
            <a:r>
              <a:rPr lang="en-US" b="1" dirty="0">
                <a:solidFill>
                  <a:srgbClr val="FFFFFF"/>
                </a:solidFill>
              </a:rPr>
              <a:t>);</a:t>
            </a:r>
          </a:p>
          <a:p>
            <a:r>
              <a:rPr lang="en-US" b="1" dirty="0">
                <a:solidFill>
                  <a:srgbClr val="FF0066"/>
                </a:solidFill>
              </a:rPr>
              <a:t>          </a:t>
            </a:r>
            <a:r>
              <a:rPr lang="en-US" b="1" dirty="0" err="1">
                <a:solidFill>
                  <a:srgbClr val="FF0066"/>
                </a:solidFill>
              </a:rPr>
              <a:t>Emp</a:t>
            </a:r>
            <a:r>
              <a:rPr lang="en-US" b="1" dirty="0">
                <a:solidFill>
                  <a:srgbClr val="FF0066"/>
                </a:solidFill>
              </a:rPr>
              <a:t>(</a:t>
            </a:r>
            <a:r>
              <a:rPr lang="en-US" b="1" dirty="0" err="1">
                <a:solidFill>
                  <a:srgbClr val="FF0066"/>
                </a:solidFill>
              </a:rPr>
              <a:t>Emp</a:t>
            </a:r>
            <a:r>
              <a:rPr lang="en-US" b="1" dirty="0">
                <a:solidFill>
                  <a:srgbClr val="FF0066"/>
                </a:solidFill>
              </a:rPr>
              <a:t> &amp;);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5715008" y="4500576"/>
            <a:ext cx="785818" cy="1588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72264" y="4286262"/>
            <a:ext cx="183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Copy Constructor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Copy Constructor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>
                <a:solidFill>
                  <a:srgbClr val="FFFF00"/>
                </a:solidFill>
              </a:rPr>
              <a:t> Compiler provides us 2 constructor by default:</a:t>
            </a:r>
          </a:p>
          <a:p>
            <a:pPr>
              <a:buSzPct val="100000"/>
              <a:buFont typeface="Wingdings" pitchFamily="2" charset="2"/>
              <a:buChar char="q"/>
            </a:pPr>
            <a:endParaRPr lang="en-US" sz="2000" b="1" dirty="0">
              <a:solidFill>
                <a:srgbClr val="FFFF00"/>
              </a:solidFill>
            </a:endParaRPr>
          </a:p>
          <a:p>
            <a:pPr marL="457200" indent="-457200">
              <a:buSzPct val="100000"/>
              <a:buFont typeface="+mj-lt"/>
              <a:buAutoNum type="alphaLcParenR"/>
            </a:pPr>
            <a:r>
              <a:rPr lang="en-US" sz="2000" b="1" dirty="0">
                <a:solidFill>
                  <a:srgbClr val="FFFF00"/>
                </a:solidFill>
              </a:rPr>
              <a:t>Default constructor: </a:t>
            </a:r>
            <a:r>
              <a:rPr lang="en-US" sz="2000" b="1" dirty="0">
                <a:solidFill>
                  <a:srgbClr val="FFFFFF"/>
                </a:solidFill>
              </a:rPr>
              <a:t>with blank body. If the programmer has created any constructor then default constructor will not be given.</a:t>
            </a:r>
          </a:p>
          <a:p>
            <a:pPr marL="457200" indent="-457200">
              <a:buSzPct val="100000"/>
              <a:buFont typeface="+mj-lt"/>
              <a:buAutoNum type="alphaLcParenR"/>
            </a:pPr>
            <a:endParaRPr lang="en-US" sz="2000" b="1" dirty="0">
              <a:solidFill>
                <a:srgbClr val="FFFF00"/>
              </a:solidFill>
            </a:endParaRPr>
          </a:p>
          <a:p>
            <a:pPr marL="457200" indent="-457200">
              <a:buSzPct val="100000"/>
              <a:buFont typeface="+mj-lt"/>
              <a:buAutoNum type="alphaLcParenR"/>
            </a:pPr>
            <a:r>
              <a:rPr lang="en-US" sz="2000" b="1" dirty="0">
                <a:solidFill>
                  <a:srgbClr val="FFFF00"/>
                </a:solidFill>
              </a:rPr>
              <a:t>Default copy constructor: </a:t>
            </a:r>
            <a:r>
              <a:rPr lang="en-US" sz="2000" b="1" dirty="0">
                <a:solidFill>
                  <a:srgbClr val="FFFFFF"/>
                </a:solidFill>
              </a:rPr>
              <a:t>with code to copy one object to another. If the compiler has not created any copy constructor, then compiler will supply a default copy constructor, but programmer has created his own copy constructor, then compiler will remove its copy constructor.</a:t>
            </a:r>
          </a:p>
          <a:p>
            <a:pPr marL="457200" indent="-457200">
              <a:buSzPct val="100000"/>
              <a:buFont typeface="+mj-lt"/>
              <a:buAutoNum type="alphaLcParenR"/>
            </a:pPr>
            <a:endParaRPr 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Copy Constructor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Now we again implement </a:t>
            </a:r>
            <a:r>
              <a:rPr lang="en-US" sz="2000" b="1" dirty="0">
                <a:solidFill>
                  <a:srgbClr val="FF0066"/>
                </a:solidFill>
              </a:rPr>
              <a:t>our “BOX” Class </a:t>
            </a:r>
            <a:r>
              <a:rPr lang="en-US" sz="2000" b="1" dirty="0">
                <a:solidFill>
                  <a:srgbClr val="FFFF00"/>
                </a:solidFill>
              </a:rPr>
              <a:t>question with </a:t>
            </a:r>
            <a:r>
              <a:rPr lang="en-US" sz="2000" b="1" dirty="0">
                <a:solidFill>
                  <a:srgbClr val="C00000"/>
                </a:solidFill>
              </a:rPr>
              <a:t>Copy Constructor.</a:t>
            </a:r>
            <a:endParaRPr lang="en-US" sz="2400" b="1" dirty="0">
              <a:solidFill>
                <a:srgbClr val="C00000"/>
              </a:solidFill>
            </a:endParaRPr>
          </a:p>
          <a:p>
            <a:pPr>
              <a:buSzPct val="100000"/>
              <a:buNone/>
            </a:pPr>
            <a:r>
              <a:rPr lang="en-US" sz="2400" b="1" dirty="0">
                <a:solidFill>
                  <a:srgbClr val="C00000"/>
                </a:solidFill>
              </a:rPr>
              <a:t>  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2844" y="1500180"/>
            <a:ext cx="4357718" cy="335758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42844" y="1500180"/>
            <a:ext cx="43577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#include&lt;</a:t>
            </a:r>
            <a:r>
              <a:rPr lang="en-US" b="1" dirty="0" err="1">
                <a:solidFill>
                  <a:srgbClr val="FFFFFF"/>
                </a:solidFill>
              </a:rPr>
              <a:t>iostream.h</a:t>
            </a:r>
            <a:r>
              <a:rPr lang="en-US" b="1" dirty="0">
                <a:solidFill>
                  <a:srgbClr val="FFFFFF"/>
                </a:solidFill>
              </a:rPr>
              <a:t>&gt;</a:t>
            </a:r>
          </a:p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   #include&lt;</a:t>
            </a:r>
            <a:r>
              <a:rPr lang="en-US" b="1" dirty="0" err="1">
                <a:solidFill>
                  <a:srgbClr val="FFFFFF"/>
                </a:solidFill>
              </a:rPr>
              <a:t>conio.h</a:t>
            </a:r>
            <a:r>
              <a:rPr lang="en-US" b="1" dirty="0">
                <a:solidFill>
                  <a:srgbClr val="FFFFFF"/>
                </a:solidFill>
              </a:rPr>
              <a:t>&gt;</a:t>
            </a:r>
          </a:p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  </a:t>
            </a:r>
          </a:p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   Class Box</a:t>
            </a:r>
          </a:p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    {</a:t>
            </a:r>
          </a:p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      </a:t>
            </a:r>
            <a:r>
              <a:rPr lang="en-US" b="1" dirty="0" err="1">
                <a:solidFill>
                  <a:srgbClr val="FFFFFF"/>
                </a:solidFill>
              </a:rPr>
              <a:t>int</a:t>
            </a:r>
            <a:r>
              <a:rPr lang="en-US" b="1" dirty="0">
                <a:solidFill>
                  <a:srgbClr val="FFFFFF"/>
                </a:solidFill>
              </a:rPr>
              <a:t> l;</a:t>
            </a:r>
          </a:p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      </a:t>
            </a:r>
            <a:r>
              <a:rPr lang="en-US" b="1" dirty="0" err="1">
                <a:solidFill>
                  <a:srgbClr val="FFFFFF"/>
                </a:solidFill>
              </a:rPr>
              <a:t>int</a:t>
            </a:r>
            <a:r>
              <a:rPr lang="en-US" b="1" dirty="0">
                <a:solidFill>
                  <a:srgbClr val="FFFFFF"/>
                </a:solidFill>
              </a:rPr>
              <a:t> b;</a:t>
            </a:r>
          </a:p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      </a:t>
            </a:r>
            <a:r>
              <a:rPr lang="en-US" b="1" dirty="0" err="1">
                <a:solidFill>
                  <a:srgbClr val="FFFFFF"/>
                </a:solidFill>
              </a:rPr>
              <a:t>int</a:t>
            </a:r>
            <a:r>
              <a:rPr lang="en-US" b="1" dirty="0">
                <a:solidFill>
                  <a:srgbClr val="FFFFFF"/>
                </a:solidFill>
              </a:rPr>
              <a:t> h;</a:t>
            </a:r>
          </a:p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    Public:</a:t>
            </a:r>
          </a:p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                Box();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57752" y="1500180"/>
            <a:ext cx="4143404" cy="3429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86314" y="1500180"/>
            <a:ext cx="4572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   </a:t>
            </a:r>
            <a:r>
              <a:rPr lang="en-US" b="1" dirty="0">
                <a:solidFill>
                  <a:srgbClr val="FFFFFF"/>
                </a:solidFill>
              </a:rPr>
              <a:t>Box(</a:t>
            </a:r>
            <a:r>
              <a:rPr lang="en-US" b="1" dirty="0" err="1">
                <a:solidFill>
                  <a:srgbClr val="FFFFFF"/>
                </a:solidFill>
              </a:rPr>
              <a:t>int</a:t>
            </a:r>
            <a:r>
              <a:rPr lang="en-US" b="1" dirty="0">
                <a:solidFill>
                  <a:srgbClr val="FFFFFF"/>
                </a:solidFill>
              </a:rPr>
              <a:t>);</a:t>
            </a:r>
          </a:p>
          <a:p>
            <a:r>
              <a:rPr lang="en-US" b="1" dirty="0">
                <a:solidFill>
                  <a:srgbClr val="FFFFFF"/>
                </a:solidFill>
              </a:rPr>
              <a:t>    Box(</a:t>
            </a:r>
            <a:r>
              <a:rPr lang="en-US" b="1" dirty="0" err="1">
                <a:solidFill>
                  <a:srgbClr val="FFFFFF"/>
                </a:solidFill>
              </a:rPr>
              <a:t>int,int,int</a:t>
            </a:r>
            <a:r>
              <a:rPr lang="en-US" b="1" dirty="0">
                <a:solidFill>
                  <a:srgbClr val="FFFFFF"/>
                </a:solidFill>
              </a:rPr>
              <a:t>);</a:t>
            </a:r>
          </a:p>
          <a:p>
            <a:r>
              <a:rPr lang="en-US" b="1" dirty="0">
                <a:solidFill>
                  <a:srgbClr val="FFFFFF"/>
                </a:solidFill>
              </a:rPr>
              <a:t>    Box(Box &amp;);</a:t>
            </a:r>
          </a:p>
          <a:p>
            <a:r>
              <a:rPr lang="en-US" b="1" dirty="0">
                <a:solidFill>
                  <a:srgbClr val="FFFFFF"/>
                </a:solidFill>
              </a:rPr>
              <a:t>    void show();</a:t>
            </a:r>
          </a:p>
          <a:p>
            <a:r>
              <a:rPr lang="en-US" b="1" dirty="0">
                <a:solidFill>
                  <a:srgbClr val="FFFFFF"/>
                </a:solidFill>
              </a:rPr>
              <a:t>};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Box : : Box()</a:t>
            </a:r>
          </a:p>
          <a:p>
            <a:r>
              <a:rPr lang="en-US" b="1" dirty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>
                <a:solidFill>
                  <a:srgbClr val="FFFFFF"/>
                </a:solidFill>
              </a:rPr>
              <a:t>     </a:t>
            </a:r>
            <a:r>
              <a:rPr lang="en-US" b="1" dirty="0" err="1">
                <a:solidFill>
                  <a:srgbClr val="FFFFFF"/>
                </a:solidFill>
              </a:rPr>
              <a:t>cout</a:t>
            </a:r>
            <a:r>
              <a:rPr lang="en-US" b="1" dirty="0">
                <a:solidFill>
                  <a:srgbClr val="FFFFFF"/>
                </a:solidFill>
              </a:rPr>
              <a:t>&lt;&lt;“Enter </a:t>
            </a:r>
            <a:r>
              <a:rPr lang="en-US" b="1" dirty="0" err="1">
                <a:solidFill>
                  <a:srgbClr val="FFFFFF"/>
                </a:solidFill>
              </a:rPr>
              <a:t>l,b,h</a:t>
            </a:r>
            <a:r>
              <a:rPr lang="en-US" b="1" dirty="0">
                <a:solidFill>
                  <a:srgbClr val="FFFFFF"/>
                </a:solidFill>
              </a:rPr>
              <a:t>:”;</a:t>
            </a:r>
          </a:p>
          <a:p>
            <a:r>
              <a:rPr lang="en-US" b="1" dirty="0">
                <a:solidFill>
                  <a:srgbClr val="FFFFFF"/>
                </a:solidFill>
              </a:rPr>
              <a:t>     </a:t>
            </a:r>
            <a:r>
              <a:rPr lang="en-US" b="1" dirty="0" err="1">
                <a:solidFill>
                  <a:srgbClr val="FFFFFF"/>
                </a:solidFill>
              </a:rPr>
              <a:t>cin</a:t>
            </a:r>
            <a:r>
              <a:rPr lang="en-US" b="1" dirty="0">
                <a:solidFill>
                  <a:srgbClr val="FFFFFF"/>
                </a:solidFill>
              </a:rPr>
              <a:t>&gt;&gt;l&gt;&gt;b&gt;&gt;h;</a:t>
            </a:r>
          </a:p>
          <a:p>
            <a:r>
              <a:rPr lang="en-US" b="1" dirty="0">
                <a:solidFill>
                  <a:srgbClr val="FFFFFF"/>
                </a:solidFill>
              </a:rPr>
              <a:t>}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Copy Constructor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1357304"/>
            <a:ext cx="4429124" cy="3429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0" y="1357304"/>
            <a:ext cx="442912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Box : :</a:t>
            </a:r>
            <a:r>
              <a:rPr lang="en-US" b="1" dirty="0">
                <a:solidFill>
                  <a:srgbClr val="FFFFFF"/>
                </a:solidFill>
              </a:rPr>
              <a:t> Box(</a:t>
            </a:r>
            <a:r>
              <a:rPr lang="en-US" b="1" dirty="0" err="1">
                <a:solidFill>
                  <a:srgbClr val="FFFFFF"/>
                </a:solidFill>
              </a:rPr>
              <a:t>int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i,int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b="1" dirty="0" err="1">
                <a:solidFill>
                  <a:srgbClr val="FFFFFF"/>
                </a:solidFill>
              </a:rPr>
              <a:t>j,int</a:t>
            </a:r>
            <a:r>
              <a:rPr lang="en-US" b="1" dirty="0">
                <a:solidFill>
                  <a:srgbClr val="FFFFFF"/>
                </a:solidFill>
              </a:rPr>
              <a:t> k)</a:t>
            </a:r>
          </a:p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{</a:t>
            </a:r>
          </a:p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     l=I;</a:t>
            </a:r>
          </a:p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     b=j;</a:t>
            </a:r>
          </a:p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     h=k;</a:t>
            </a:r>
          </a:p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 }</a:t>
            </a:r>
          </a:p>
          <a:p>
            <a:pPr>
              <a:buSzPct val="100000"/>
              <a:buNone/>
            </a:pPr>
            <a:endParaRPr lang="en-US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Box : : Box(</a:t>
            </a:r>
            <a:r>
              <a:rPr lang="en-US" b="1" dirty="0" err="1">
                <a:solidFill>
                  <a:srgbClr val="FFFFFF"/>
                </a:solidFill>
              </a:rPr>
              <a:t>int</a:t>
            </a:r>
            <a:r>
              <a:rPr lang="en-US" b="1" dirty="0">
                <a:solidFill>
                  <a:srgbClr val="FFFFFF"/>
                </a:solidFill>
              </a:rPr>
              <a:t> s)</a:t>
            </a:r>
          </a:p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{</a:t>
            </a:r>
          </a:p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    l=b=h=s;</a:t>
            </a:r>
          </a:p>
          <a:p>
            <a:pPr>
              <a:buSzPct val="100000"/>
              <a:buNone/>
            </a:pPr>
            <a:r>
              <a:rPr lang="en-US" b="1" dirty="0">
                <a:solidFill>
                  <a:srgbClr val="FFFFFF"/>
                </a:solidFill>
              </a:rPr>
              <a:t>}</a:t>
            </a:r>
            <a:endParaRPr lang="en-US" sz="2000" b="1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6314" y="1357304"/>
            <a:ext cx="4214842" cy="3429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86314" y="1357304"/>
            <a:ext cx="45720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b="1" dirty="0">
                <a:solidFill>
                  <a:srgbClr val="FFFFFF"/>
                </a:solidFill>
              </a:rPr>
              <a:t>Box : : Box(Box &amp; p)</a:t>
            </a:r>
          </a:p>
          <a:p>
            <a:r>
              <a:rPr lang="en-US" b="1" dirty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>
                <a:solidFill>
                  <a:srgbClr val="FFFFFF"/>
                </a:solidFill>
              </a:rPr>
              <a:t>   l=</a:t>
            </a:r>
            <a:r>
              <a:rPr lang="en-US" b="1" dirty="0" err="1">
                <a:solidFill>
                  <a:srgbClr val="FFFFFF"/>
                </a:solidFill>
              </a:rPr>
              <a:t>p.l</a:t>
            </a:r>
            <a:r>
              <a:rPr lang="en-US" b="1" dirty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>
                <a:solidFill>
                  <a:srgbClr val="FFFFFF"/>
                </a:solidFill>
              </a:rPr>
              <a:t>   b=</a:t>
            </a:r>
            <a:r>
              <a:rPr lang="en-US" b="1" dirty="0" err="1">
                <a:solidFill>
                  <a:srgbClr val="FFFFFF"/>
                </a:solidFill>
              </a:rPr>
              <a:t>p.b</a:t>
            </a:r>
            <a:r>
              <a:rPr lang="en-US" b="1" dirty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>
                <a:solidFill>
                  <a:srgbClr val="FFFFFF"/>
                </a:solidFill>
              </a:rPr>
              <a:t>   h=</a:t>
            </a:r>
            <a:r>
              <a:rPr lang="en-US" b="1" dirty="0" err="1">
                <a:solidFill>
                  <a:srgbClr val="FFFFFF"/>
                </a:solidFill>
              </a:rPr>
              <a:t>p.h</a:t>
            </a:r>
            <a:r>
              <a:rPr lang="en-US" b="1" dirty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>
                <a:solidFill>
                  <a:srgbClr val="FFFFFF"/>
                </a:solidFill>
              </a:rPr>
              <a:t>}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Void Box : : show()</a:t>
            </a:r>
          </a:p>
          <a:p>
            <a:r>
              <a:rPr lang="en-US" b="1" dirty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>
                <a:solidFill>
                  <a:srgbClr val="FFFFFF"/>
                </a:solidFill>
              </a:rPr>
              <a:t>    </a:t>
            </a:r>
            <a:r>
              <a:rPr lang="en-US" b="1" dirty="0" err="1">
                <a:solidFill>
                  <a:srgbClr val="FFFFFF"/>
                </a:solidFill>
              </a:rPr>
              <a:t>cout</a:t>
            </a:r>
            <a:r>
              <a:rPr lang="en-US" b="1" dirty="0">
                <a:solidFill>
                  <a:srgbClr val="FFFFFF"/>
                </a:solidFill>
              </a:rPr>
              <a:t>&lt;&lt;l&lt;&lt;“,”&lt;&lt;b&lt;&lt;“,”&lt;&lt;h&lt;&lt;</a:t>
            </a:r>
            <a:r>
              <a:rPr lang="en-US" b="1" dirty="0" err="1">
                <a:solidFill>
                  <a:srgbClr val="FFFFFF"/>
                </a:solidFill>
              </a:rPr>
              <a:t>endl</a:t>
            </a:r>
            <a:r>
              <a:rPr lang="en-US" b="1" dirty="0">
                <a:solidFill>
                  <a:srgbClr val="FFFFFF"/>
                </a:solidFill>
              </a:rPr>
              <a:t>;</a:t>
            </a:r>
          </a:p>
          <a:p>
            <a:r>
              <a:rPr lang="en-US" b="1" dirty="0">
                <a:solidFill>
                  <a:srgbClr val="FFFFFF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4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Copy Constructor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    </a:t>
            </a:r>
          </a:p>
          <a:p>
            <a:pPr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71670" y="1142990"/>
            <a:ext cx="4214842" cy="378621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000232" y="1071552"/>
            <a:ext cx="421484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 </a:t>
            </a:r>
            <a:r>
              <a:rPr lang="en-US" sz="1600" b="1" dirty="0" err="1">
                <a:solidFill>
                  <a:srgbClr val="FFFFFF"/>
                </a:solidFill>
              </a:rPr>
              <a:t>int</a:t>
            </a:r>
            <a:r>
              <a:rPr lang="en-US" sz="1600" b="1" dirty="0">
                <a:solidFill>
                  <a:srgbClr val="FFFFFF"/>
                </a:solidFill>
              </a:rPr>
              <a:t> main()</a:t>
            </a:r>
          </a:p>
          <a:p>
            <a:pPr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          {      </a:t>
            </a:r>
          </a:p>
          <a:p>
            <a:pPr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               Box B1;</a:t>
            </a:r>
          </a:p>
          <a:p>
            <a:pPr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               Box B2(10);</a:t>
            </a:r>
          </a:p>
          <a:p>
            <a:pPr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               Box B3(5,7,9);</a:t>
            </a:r>
          </a:p>
          <a:p>
            <a:pPr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               Box B4(B1);</a:t>
            </a:r>
          </a:p>
          <a:p>
            <a:pPr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               B1.show();</a:t>
            </a:r>
          </a:p>
          <a:p>
            <a:pPr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               B1.show();</a:t>
            </a:r>
          </a:p>
          <a:p>
            <a:pPr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               B2.show();</a:t>
            </a:r>
          </a:p>
          <a:p>
            <a:pPr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               B3.show();</a:t>
            </a:r>
          </a:p>
          <a:p>
            <a:pPr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               B4.show();</a:t>
            </a:r>
          </a:p>
          <a:p>
            <a:pPr>
              <a:buSzPct val="100000"/>
              <a:buNone/>
            </a:pPr>
            <a:endParaRPr lang="en-US" sz="16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               </a:t>
            </a:r>
            <a:r>
              <a:rPr lang="en-US" sz="1600" b="1" dirty="0" err="1">
                <a:solidFill>
                  <a:srgbClr val="FFFFFF"/>
                </a:solidFill>
              </a:rPr>
              <a:t>getch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pPr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               return 0;</a:t>
            </a:r>
          </a:p>
          <a:p>
            <a:pPr>
              <a:buSzPct val="100000"/>
              <a:buNone/>
            </a:pPr>
            <a:r>
              <a:rPr lang="en-US" sz="1600" b="1" dirty="0">
                <a:solidFill>
                  <a:srgbClr val="FFFFFF"/>
                </a:solidFill>
              </a:rPr>
              <a:t> }</a:t>
            </a:r>
            <a:endParaRPr lang="en-US" sz="1600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Copy Constructor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</a:t>
            </a: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</a:pPr>
            <a:r>
              <a:rPr lang="en-US" sz="2000" b="1" dirty="0">
                <a:solidFill>
                  <a:srgbClr val="FFFFFF"/>
                </a:solidFill>
              </a:rPr>
              <a:t>   What is the difference between the following two lines: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 </a:t>
            </a: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 1.   Box B4=B1;</a:t>
            </a:r>
          </a:p>
          <a:p>
            <a:pPr>
              <a:buSzPct val="100000"/>
              <a:buNone/>
            </a:pPr>
            <a:endParaRPr lang="en-US" sz="18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         </a:t>
            </a:r>
            <a:r>
              <a:rPr lang="en-US" sz="1800" b="1" dirty="0">
                <a:solidFill>
                  <a:srgbClr val="FFC000"/>
                </a:solidFill>
              </a:rPr>
              <a:t>V/S</a:t>
            </a: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</a:t>
            </a:r>
          </a:p>
          <a:p>
            <a:pPr>
              <a:buSzPct val="100000"/>
              <a:buNone/>
            </a:pPr>
            <a:r>
              <a:rPr lang="en-US" sz="1800" b="1" dirty="0">
                <a:solidFill>
                  <a:srgbClr val="FFFFFF"/>
                </a:solidFill>
              </a:rPr>
              <a:t>       2.   Box B4(B1);</a:t>
            </a:r>
          </a:p>
        </p:txBody>
      </p:sp>
      <p:sp>
        <p:nvSpPr>
          <p:cNvPr id="8" name="Right Brace 7"/>
          <p:cNvSpPr/>
          <p:nvPr/>
        </p:nvSpPr>
        <p:spPr>
          <a:xfrm>
            <a:off x="2357422" y="2071684"/>
            <a:ext cx="71438" cy="1500198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714612" y="2500312"/>
            <a:ext cx="37451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8E64D"/>
                </a:solidFill>
              </a:rPr>
              <a:t>Both are doing Exactly same task.</a:t>
            </a:r>
          </a:p>
          <a:p>
            <a:r>
              <a:rPr lang="en-US" sz="2000" b="1" dirty="0">
                <a:solidFill>
                  <a:srgbClr val="08E64D"/>
                </a:solidFill>
              </a:rPr>
              <a:t>Object B1 is </a:t>
            </a:r>
            <a:r>
              <a:rPr lang="en-US" sz="2000" b="1" dirty="0">
                <a:solidFill>
                  <a:srgbClr val="FFC000"/>
                </a:solidFill>
              </a:rPr>
              <a:t>copying</a:t>
            </a:r>
            <a:r>
              <a:rPr lang="en-US" sz="2000" b="1" dirty="0">
                <a:solidFill>
                  <a:srgbClr val="08E64D"/>
                </a:solidFill>
              </a:rPr>
              <a:t> in Object B4.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7154</TotalTime>
  <Words>717</Words>
  <Application>Microsoft Office PowerPoint</Application>
  <PresentationFormat>On-screen Show (16:9)</PresentationFormat>
  <Paragraphs>152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Wingdings</vt:lpstr>
      <vt:lpstr>Contents Slide Master</vt:lpstr>
      <vt:lpstr>Section Break Slide Master</vt:lpstr>
      <vt:lpstr>Office Theme</vt:lpstr>
      <vt:lpstr>PowerPoint Presentation</vt:lpstr>
      <vt:lpstr>Today’s Agenda</vt:lpstr>
      <vt:lpstr>Copy Constructor</vt:lpstr>
      <vt:lpstr>Copy Constructor</vt:lpstr>
      <vt:lpstr>Copy Constructor</vt:lpstr>
      <vt:lpstr>Copy Constructor</vt:lpstr>
      <vt:lpstr>Copy Constructor</vt:lpstr>
      <vt:lpstr>Copy Constructor</vt:lpstr>
      <vt:lpstr>Copy Constructor</vt:lpstr>
      <vt:lpstr>Types Of Constructor</vt:lpstr>
      <vt:lpstr>End of Lecture 11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Sharma Computer Academy</cp:lastModifiedBy>
  <cp:revision>269</cp:revision>
  <dcterms:created xsi:type="dcterms:W3CDTF">2016-12-05T23:26:54Z</dcterms:created>
  <dcterms:modified xsi:type="dcterms:W3CDTF">2023-02-21T07:30:22Z</dcterms:modified>
</cp:coreProperties>
</file>