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6"/>
  </p:notesMasterIdLst>
  <p:sldIdLst>
    <p:sldId id="354" r:id="rId4"/>
    <p:sldId id="324" r:id="rId5"/>
    <p:sldId id="396" r:id="rId6"/>
    <p:sldId id="400" r:id="rId7"/>
    <p:sldId id="389" r:id="rId8"/>
    <p:sldId id="401" r:id="rId9"/>
    <p:sldId id="402" r:id="rId10"/>
    <p:sldId id="403" r:id="rId11"/>
    <p:sldId id="373" r:id="rId12"/>
    <p:sldId id="397" r:id="rId13"/>
    <p:sldId id="404" r:id="rId14"/>
    <p:sldId id="353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2060"/>
    <a:srgbClr val="08E64D"/>
    <a:srgbClr val="F2A40D"/>
    <a:srgbClr val="FF0066"/>
    <a:srgbClr val="058D2F"/>
    <a:srgbClr val="FFFFFF"/>
    <a:srgbClr val="996633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21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12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Default Parameterized Constructor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2844" y="1214428"/>
            <a:ext cx="4429124" cy="35719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void Student : : get()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{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&lt;&lt;“Enter roll, grade and per:”;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   </a:t>
            </a:r>
            <a:r>
              <a:rPr lang="en-US" b="1" dirty="0" err="1" smtClean="0">
                <a:solidFill>
                  <a:srgbClr val="FFFFFF"/>
                </a:solidFill>
              </a:rPr>
              <a:t>cin</a:t>
            </a:r>
            <a:r>
              <a:rPr lang="en-US" b="1" dirty="0" smtClean="0">
                <a:solidFill>
                  <a:srgbClr val="FFFFFF"/>
                </a:solidFill>
              </a:rPr>
              <a:t>&gt;&gt;roll&gt;&gt;grade&gt;&gt;per;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 }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 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void student: : show()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&lt;&lt;roll&lt;&lt;“,”&lt;&lt;grade”,”&lt;&lt;per&lt;&lt;</a:t>
            </a:r>
            <a:r>
              <a:rPr lang="en-US" b="1" dirty="0" err="1" smtClean="0">
                <a:solidFill>
                  <a:srgbClr val="FFFFFF"/>
                </a:solidFill>
              </a:rPr>
              <a:t>endl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}</a:t>
            </a:r>
          </a:p>
          <a:p>
            <a:pPr>
              <a:buSzPct val="100000"/>
              <a:buNone/>
            </a:pPr>
            <a:endParaRPr lang="en-US" b="1" dirty="0" smtClean="0">
              <a:solidFill>
                <a:srgbClr val="FFFFFF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14876" y="1214428"/>
            <a:ext cx="4286248" cy="35719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14876" y="1214428"/>
            <a:ext cx="4286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Student S(10, ‘A’, 87.3);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Student P;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P.get</a:t>
            </a:r>
            <a:r>
              <a:rPr lang="en-US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S.show</a:t>
            </a:r>
            <a:r>
              <a:rPr lang="en-US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P.show</a:t>
            </a:r>
            <a:r>
              <a:rPr lang="en-US" b="1" dirty="0" smtClean="0">
                <a:solidFill>
                  <a:srgbClr val="FFFFFF"/>
                </a:solidFill>
              </a:rPr>
              <a:t>();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      </a:t>
            </a:r>
            <a:r>
              <a:rPr lang="en-US" b="1" dirty="0" err="1" smtClean="0">
                <a:solidFill>
                  <a:srgbClr val="FFFFFF"/>
                </a:solidFill>
              </a:rPr>
              <a:t>getch</a:t>
            </a:r>
            <a:r>
              <a:rPr lang="en-US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return 0;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Default Parameterized Constructor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  Output 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4348" y="1714494"/>
            <a:ext cx="4357718" cy="27860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85786" y="1785932"/>
            <a:ext cx="3424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lang="en-US" b="1" dirty="0" smtClean="0">
                <a:solidFill>
                  <a:schemeClr val="bg1"/>
                </a:solidFill>
              </a:rPr>
              <a:t>Enter roll, grade and per:18 B 56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10 A 87.3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   18 B 56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12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500180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928940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192880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7554" y="285750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7620" y="292894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Restriction On Default function Arg. Call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86182" y="1500180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 What Is Default Function Argument?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05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9058" y="357188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428992" y="2214560"/>
            <a:ext cx="5214974" cy="428628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00430" y="2214560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   </a:t>
            </a:r>
            <a:r>
              <a:rPr lang="en-US" sz="2000" b="1" dirty="0" smtClean="0">
                <a:solidFill>
                  <a:srgbClr val="FFC000"/>
                </a:solidFill>
                <a:latin typeface="+mj-lt"/>
                <a:cs typeface="Georgia"/>
              </a:rPr>
              <a:t>Restriction On Default Function Arguments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428992" y="3643320"/>
            <a:ext cx="5214974" cy="428628"/>
            <a:chOff x="3131840" y="1491630"/>
            <a:chExt cx="5256584" cy="576064"/>
          </a:xfrm>
        </p:grpSpPr>
        <p:sp>
          <p:nvSpPr>
            <p:cNvPr id="29" name="Rectangle 2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Right Triangle 29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002060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29058" y="364332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002060"/>
                </a:solidFill>
                <a:latin typeface="+mj-lt"/>
                <a:cs typeface="Georgia"/>
              </a:rPr>
              <a:t>Default Parameterized Constructor</a:t>
            </a: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57554" y="357188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214312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8992" y="142874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26" grpId="0"/>
      <p:bldP spid="26" grpId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Default Function Argument?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C000"/>
                </a:solidFill>
              </a:rPr>
              <a:t>Default Function Argument </a:t>
            </a:r>
            <a:r>
              <a:rPr lang="en-US" sz="2000" b="1" dirty="0" smtClean="0">
                <a:solidFill>
                  <a:srgbClr val="FFFFFF"/>
                </a:solidFill>
              </a:rPr>
              <a:t>is a technique using which a programmer can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call a </a:t>
            </a:r>
            <a:r>
              <a:rPr lang="en-US" sz="2000" b="1" dirty="0" smtClean="0">
                <a:solidFill>
                  <a:srgbClr val="C00000"/>
                </a:solidFill>
              </a:rPr>
              <a:t>single</a:t>
            </a:r>
            <a:r>
              <a:rPr lang="en-US" sz="2000" b="1" dirty="0" smtClean="0">
                <a:solidFill>
                  <a:srgbClr val="FFFFFF"/>
                </a:solidFill>
              </a:rPr>
              <a:t> function in </a:t>
            </a:r>
            <a:r>
              <a:rPr lang="en-US" sz="2000" b="1" dirty="0" smtClean="0">
                <a:solidFill>
                  <a:srgbClr val="FFFF00"/>
                </a:solidFill>
              </a:rPr>
              <a:t>multiple</a:t>
            </a:r>
            <a:r>
              <a:rPr lang="en-US" sz="2000" b="1" dirty="0" smtClean="0">
                <a:solidFill>
                  <a:srgbClr val="FFFFFF"/>
                </a:solidFill>
              </a:rPr>
              <a:t> different ways.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In Other words</a:t>
            </a:r>
            <a:r>
              <a:rPr lang="en-US" sz="2000" b="1" dirty="0" smtClean="0">
                <a:solidFill>
                  <a:srgbClr val="00FFFF"/>
                </a:solidFill>
              </a:rPr>
              <a:t>, DFA </a:t>
            </a:r>
            <a:r>
              <a:rPr lang="en-US" sz="2000" b="1" dirty="0" smtClean="0">
                <a:solidFill>
                  <a:srgbClr val="FFFFFF"/>
                </a:solidFill>
              </a:rPr>
              <a:t>allows us to write a </a:t>
            </a:r>
            <a:r>
              <a:rPr lang="en-US" sz="2000" b="1" dirty="0" smtClean="0">
                <a:solidFill>
                  <a:srgbClr val="058D2F"/>
                </a:solidFill>
              </a:rPr>
              <a:t>single function definition </a:t>
            </a:r>
            <a:r>
              <a:rPr lang="en-US" sz="2000" b="1" dirty="0" smtClean="0">
                <a:solidFill>
                  <a:srgbClr val="FFFFFF"/>
                </a:solidFill>
              </a:rPr>
              <a:t>and call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the same function with </a:t>
            </a:r>
            <a:r>
              <a:rPr lang="en-US" sz="2000" b="1" dirty="0" smtClean="0">
                <a:solidFill>
                  <a:srgbClr val="002060"/>
                </a:solidFill>
              </a:rPr>
              <a:t>multiple different </a:t>
            </a:r>
            <a:r>
              <a:rPr lang="en-US" sz="2000" b="1" dirty="0" smtClean="0">
                <a:solidFill>
                  <a:srgbClr val="FFFFFF"/>
                </a:solidFill>
              </a:rPr>
              <a:t>number of arguments.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For a programmer </a:t>
            </a:r>
            <a:r>
              <a:rPr lang="en-US" sz="2000" b="1" dirty="0" smtClean="0">
                <a:solidFill>
                  <a:srgbClr val="7030A0"/>
                </a:solidFill>
              </a:rPr>
              <a:t>DFA</a:t>
            </a:r>
            <a:r>
              <a:rPr lang="en-US" sz="2000" b="1" dirty="0" smtClean="0">
                <a:solidFill>
                  <a:srgbClr val="FFFFFF"/>
                </a:solidFill>
              </a:rPr>
              <a:t> is an alternative to </a:t>
            </a:r>
            <a:r>
              <a:rPr lang="en-US" sz="2000" b="1" dirty="0" smtClean="0">
                <a:solidFill>
                  <a:srgbClr val="FFC000"/>
                </a:solidFill>
              </a:rPr>
              <a:t>function overloading</a:t>
            </a:r>
            <a:r>
              <a:rPr lang="en-US" sz="2000" b="1" dirty="0" smtClean="0">
                <a:solidFill>
                  <a:srgbClr val="FFFFFF"/>
                </a:solidFill>
              </a:rPr>
              <a:t>. That just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like function overloading DFA also allows us to call the function in different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ways, but in case of function overloading we define </a:t>
            </a:r>
            <a:r>
              <a:rPr lang="en-US" sz="2000" b="1" dirty="0" smtClean="0">
                <a:solidFill>
                  <a:srgbClr val="00FFFF"/>
                </a:solidFill>
              </a:rPr>
              <a:t>multiple functions </a:t>
            </a:r>
            <a:r>
              <a:rPr lang="en-US" sz="2000" b="1" dirty="0" smtClean="0">
                <a:solidFill>
                  <a:srgbClr val="FFFFFF"/>
                </a:solidFill>
              </a:rPr>
              <a:t>and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then we can </a:t>
            </a:r>
            <a:r>
              <a:rPr lang="en-US" sz="2000" b="1" dirty="0" smtClean="0">
                <a:solidFill>
                  <a:srgbClr val="7030A0"/>
                </a:solidFill>
              </a:rPr>
              <a:t>call them differently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  <a:endParaRPr lang="en-US" sz="20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Default Function Argument?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But in case of </a:t>
            </a:r>
            <a:r>
              <a:rPr lang="en-US" sz="2000" b="1" dirty="0" smtClean="0">
                <a:solidFill>
                  <a:srgbClr val="7030A0"/>
                </a:solidFill>
              </a:rPr>
              <a:t>DFA</a:t>
            </a:r>
            <a:r>
              <a:rPr lang="en-US" sz="2000" b="1" dirty="0" smtClean="0">
                <a:solidFill>
                  <a:srgbClr val="FFFFFF"/>
                </a:solidFill>
              </a:rPr>
              <a:t> we define just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one function</a:t>
            </a:r>
            <a:r>
              <a:rPr lang="en-US" sz="2000" b="1" dirty="0" smtClean="0">
                <a:solidFill>
                  <a:srgbClr val="FFFFFF"/>
                </a:solidFill>
              </a:rPr>
              <a:t>, and that same function can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be called in </a:t>
            </a:r>
            <a:r>
              <a:rPr lang="en-US" sz="2000" b="1" dirty="0" smtClean="0">
                <a:solidFill>
                  <a:srgbClr val="002060"/>
                </a:solidFill>
              </a:rPr>
              <a:t>different ways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So DFA is much </a:t>
            </a:r>
            <a:r>
              <a:rPr lang="en-US" sz="2000" b="1" dirty="0" smtClean="0">
                <a:solidFill>
                  <a:srgbClr val="FF0000"/>
                </a:solidFill>
              </a:rPr>
              <a:t>simpler</a:t>
            </a:r>
            <a:r>
              <a:rPr lang="en-US" sz="2000" b="1" dirty="0" smtClean="0">
                <a:solidFill>
                  <a:srgbClr val="FFFFFF"/>
                </a:solidFill>
              </a:rPr>
              <a:t> than </a:t>
            </a:r>
            <a:r>
              <a:rPr lang="en-US" sz="2000" b="1" dirty="0" smtClean="0">
                <a:solidFill>
                  <a:srgbClr val="00FFFF"/>
                </a:solidFill>
              </a:rPr>
              <a:t>function overloading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Example: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 </a:t>
            </a:r>
            <a:r>
              <a:rPr lang="en-US" sz="1600" b="1" dirty="0" smtClean="0">
                <a:solidFill>
                  <a:srgbClr val="FFFFFF"/>
                </a:solidFill>
              </a:rPr>
              <a:t>void </a:t>
            </a:r>
            <a:r>
              <a:rPr lang="en-US" sz="1600" b="1" dirty="0" err="1" smtClean="0">
                <a:solidFill>
                  <a:srgbClr val="FFFFFF"/>
                </a:solidFill>
              </a:rPr>
              <a:t>printline</a:t>
            </a:r>
            <a:r>
              <a:rPr lang="en-US" sz="1600" b="1" dirty="0" smtClean="0">
                <a:solidFill>
                  <a:srgbClr val="FFFFFF"/>
                </a:solidFill>
              </a:rPr>
              <a:t>(char=“*”,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=5);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          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main()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             {   </a:t>
            </a:r>
            <a:r>
              <a:rPr lang="en-US" sz="1600" b="1" dirty="0" err="1" smtClean="0">
                <a:solidFill>
                  <a:srgbClr val="FFFFFF"/>
                </a:solidFill>
              </a:rPr>
              <a:t>printline</a:t>
            </a:r>
            <a:r>
              <a:rPr lang="en-US" sz="1600" b="1" dirty="0" smtClean="0">
                <a:solidFill>
                  <a:srgbClr val="FFFFFF"/>
                </a:solidFill>
              </a:rPr>
              <a:t>(“A”,10);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                 </a:t>
            </a:r>
            <a:r>
              <a:rPr lang="en-US" sz="1600" b="1" dirty="0" err="1" smtClean="0">
                <a:solidFill>
                  <a:srgbClr val="FFFFFF"/>
                </a:solidFill>
              </a:rPr>
              <a:t>printline</a:t>
            </a:r>
            <a:r>
              <a:rPr lang="en-US" sz="1600" b="1" dirty="0" smtClean="0">
                <a:solidFill>
                  <a:srgbClr val="FFFFFF"/>
                </a:solidFill>
              </a:rPr>
              <a:t>(’#’);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                 </a:t>
            </a:r>
            <a:r>
              <a:rPr lang="en-US" sz="1600" b="1" dirty="0" err="1" smtClean="0">
                <a:solidFill>
                  <a:srgbClr val="FFFFFF"/>
                </a:solidFill>
              </a:rPr>
              <a:t>printline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                 return 0; }</a:t>
            </a:r>
            <a:endParaRPr lang="en-US" sz="1800" b="1" dirty="0" smtClean="0">
              <a:solidFill>
                <a:srgbClr val="FFFF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571736" y="3929072"/>
            <a:ext cx="785818" cy="15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5984" y="4286262"/>
            <a:ext cx="1071570" cy="1588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14546" y="4643452"/>
            <a:ext cx="1143008" cy="1588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57554" y="3714758"/>
            <a:ext cx="2143140" cy="35719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002060"/>
                </a:solidFill>
              </a:rPr>
              <a:t>p</a:t>
            </a:r>
            <a:r>
              <a:rPr lang="en-US" b="1" dirty="0" err="1" smtClean="0">
                <a:solidFill>
                  <a:srgbClr val="002060"/>
                </a:solidFill>
              </a:rPr>
              <a:t>rintline</a:t>
            </a:r>
            <a:r>
              <a:rPr lang="en-US" b="1" dirty="0" smtClean="0">
                <a:solidFill>
                  <a:srgbClr val="002060"/>
                </a:solidFill>
              </a:rPr>
              <a:t>(‘A’,10);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357554" y="4143386"/>
            <a:ext cx="2143140" cy="357190"/>
          </a:xfrm>
          <a:prstGeom prst="rect">
            <a:avLst/>
          </a:prstGeom>
          <a:ln>
            <a:solidFill>
              <a:srgbClr val="F2A4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C000"/>
                </a:solidFill>
              </a:rPr>
              <a:t>p</a:t>
            </a:r>
            <a:r>
              <a:rPr lang="en-US" b="1" dirty="0" err="1" smtClean="0">
                <a:solidFill>
                  <a:srgbClr val="FFC000"/>
                </a:solidFill>
              </a:rPr>
              <a:t>rintline</a:t>
            </a:r>
            <a:r>
              <a:rPr lang="en-US" b="1" dirty="0" smtClean="0">
                <a:solidFill>
                  <a:srgbClr val="FFC000"/>
                </a:solidFill>
              </a:rPr>
              <a:t>(‘#’,5);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357554" y="4572014"/>
            <a:ext cx="2143140" cy="357190"/>
          </a:xfrm>
          <a:prstGeom prst="rect">
            <a:avLst/>
          </a:prstGeom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rgbClr val="FF0066"/>
                </a:solidFill>
              </a:rPr>
              <a:t>p</a:t>
            </a:r>
            <a:r>
              <a:rPr lang="en-US" b="1" dirty="0" err="1" smtClean="0">
                <a:solidFill>
                  <a:srgbClr val="FF0066"/>
                </a:solidFill>
              </a:rPr>
              <a:t>rintline</a:t>
            </a:r>
            <a:r>
              <a:rPr lang="en-US" b="1" dirty="0" smtClean="0">
                <a:solidFill>
                  <a:srgbClr val="FF0066"/>
                </a:solidFill>
              </a:rPr>
              <a:t>(‘*’,5);</a:t>
            </a:r>
            <a:endParaRPr lang="en-US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Restriction On DFA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</a:rPr>
              <a:t> Although DFA is </a:t>
            </a:r>
            <a:r>
              <a:rPr lang="en-US" sz="2000" b="1" dirty="0" smtClean="0">
                <a:solidFill>
                  <a:srgbClr val="C00000"/>
                </a:solidFill>
              </a:rPr>
              <a:t>powerful</a:t>
            </a:r>
            <a:r>
              <a:rPr lang="en-US" sz="2000" b="1" dirty="0" smtClean="0">
                <a:solidFill>
                  <a:schemeClr val="bg1"/>
                </a:solidFill>
              </a:rPr>
              <a:t> technique but it has one </a:t>
            </a:r>
            <a:r>
              <a:rPr lang="en-US" sz="2000" b="1" dirty="0" smtClean="0">
                <a:solidFill>
                  <a:srgbClr val="FFFF00"/>
                </a:solidFill>
              </a:rPr>
              <a:t>major restriction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</a:rPr>
              <a:t>The </a:t>
            </a:r>
            <a:r>
              <a:rPr lang="en-US" sz="2000" b="1" dirty="0" smtClean="0">
                <a:solidFill>
                  <a:srgbClr val="92D050"/>
                </a:solidFill>
              </a:rPr>
              <a:t>restriction</a:t>
            </a:r>
            <a:r>
              <a:rPr lang="en-US" sz="2000" b="1" dirty="0" smtClean="0">
                <a:solidFill>
                  <a:schemeClr val="bg1"/>
                </a:solidFill>
              </a:rPr>
              <a:t> is that, the </a:t>
            </a:r>
            <a:r>
              <a:rPr lang="en-US" sz="2000" b="1" dirty="0" smtClean="0">
                <a:solidFill>
                  <a:srgbClr val="F2A40D"/>
                </a:solidFill>
              </a:rPr>
              <a:t>default</a:t>
            </a:r>
            <a:r>
              <a:rPr lang="en-US" sz="2000" b="1" dirty="0" smtClean="0">
                <a:solidFill>
                  <a:schemeClr val="bg1"/>
                </a:solidFill>
              </a:rPr>
              <a:t> arguments </a:t>
            </a:r>
            <a:r>
              <a:rPr lang="en-US" sz="2000" b="1" dirty="0" smtClean="0">
                <a:solidFill>
                  <a:srgbClr val="08E64D"/>
                </a:solidFill>
              </a:rPr>
              <a:t>declared</a:t>
            </a:r>
            <a:r>
              <a:rPr lang="en-US" sz="2000" b="1" dirty="0" smtClean="0">
                <a:solidFill>
                  <a:schemeClr val="bg1"/>
                </a:solidFill>
              </a:rPr>
              <a:t> in function prototype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     must always be the </a:t>
            </a:r>
            <a:r>
              <a:rPr lang="en-US" sz="2000" b="1" dirty="0" smtClean="0">
                <a:solidFill>
                  <a:srgbClr val="002060"/>
                </a:solidFill>
              </a:rPr>
              <a:t>Trailing Arguments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</a:rPr>
              <a:t> In other words we can say that if an argument in a function has been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     </a:t>
            </a:r>
            <a:r>
              <a:rPr lang="en-US" sz="2000" b="1" dirty="0" smtClean="0">
                <a:solidFill>
                  <a:srgbClr val="FFFF00"/>
                </a:solidFill>
              </a:rPr>
              <a:t>declared as default argument</a:t>
            </a:r>
            <a:r>
              <a:rPr lang="en-US" sz="2000" b="1" dirty="0" smtClean="0">
                <a:solidFill>
                  <a:schemeClr val="bg1"/>
                </a:solidFill>
              </a:rPr>
              <a:t> than all the arguments after it must also be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     declared as default argument or it should be the </a:t>
            </a:r>
            <a:r>
              <a:rPr lang="en-US" sz="2000" b="1" dirty="0" smtClean="0">
                <a:solidFill>
                  <a:srgbClr val="00FFFF"/>
                </a:solidFill>
              </a:rPr>
              <a:t>last argument </a:t>
            </a:r>
            <a:r>
              <a:rPr lang="en-US" sz="2000" b="1" dirty="0" smtClean="0">
                <a:solidFill>
                  <a:schemeClr val="bg1"/>
                </a:solidFill>
              </a:rPr>
              <a:t>in function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     declaration.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None/>
            </a:pPr>
            <a:endParaRPr lang="en-US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Restriction On DFA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C000"/>
                </a:solidFill>
              </a:rPr>
              <a:t> Examples: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         </a:t>
            </a:r>
            <a:r>
              <a:rPr lang="en-US" sz="2000" b="1" dirty="0" smtClean="0">
                <a:solidFill>
                  <a:srgbClr val="002060"/>
                </a:solidFill>
              </a:rPr>
              <a:t>void show(</a:t>
            </a:r>
            <a:r>
              <a:rPr lang="en-US" sz="2000" b="1" dirty="0" err="1" smtClean="0">
                <a:solidFill>
                  <a:srgbClr val="002060"/>
                </a:solidFill>
              </a:rPr>
              <a:t>int,int,int</a:t>
            </a:r>
            <a:r>
              <a:rPr lang="en-US" sz="2000" b="1" dirty="0" smtClean="0">
                <a:solidFill>
                  <a:srgbClr val="002060"/>
                </a:solidFill>
              </a:rPr>
              <a:t>=30); // OK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         void show(</a:t>
            </a:r>
            <a:r>
              <a:rPr lang="en-US" sz="2000" b="1" dirty="0" err="1" smtClean="0">
                <a:solidFill>
                  <a:srgbClr val="C00000"/>
                </a:solidFill>
              </a:rPr>
              <a:t>int</a:t>
            </a:r>
            <a:r>
              <a:rPr lang="en-US" sz="2000" b="1" dirty="0" smtClean="0">
                <a:solidFill>
                  <a:srgbClr val="C00000"/>
                </a:solidFill>
              </a:rPr>
              <a:t>=10,int,int=30); // ERROR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   void show(</a:t>
            </a:r>
            <a:r>
              <a:rPr lang="en-US" sz="2000" b="1" dirty="0" err="1" smtClean="0">
                <a:solidFill>
                  <a:srgbClr val="002060"/>
                </a:solidFill>
              </a:rPr>
              <a:t>int,int</a:t>
            </a:r>
            <a:r>
              <a:rPr lang="en-US" sz="2000" b="1" dirty="0" smtClean="0">
                <a:solidFill>
                  <a:srgbClr val="002060"/>
                </a:solidFill>
              </a:rPr>
              <a:t>=20,int=30); // OK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       </a:t>
            </a:r>
            <a:r>
              <a:rPr lang="en-US" sz="2000" b="1" dirty="0" smtClean="0">
                <a:solidFill>
                  <a:srgbClr val="002060"/>
                </a:solidFill>
              </a:rPr>
              <a:t>void show(</a:t>
            </a:r>
            <a:r>
              <a:rPr lang="en-US" sz="2000" b="1" dirty="0" err="1" smtClean="0">
                <a:solidFill>
                  <a:srgbClr val="002060"/>
                </a:solidFill>
              </a:rPr>
              <a:t>int</a:t>
            </a:r>
            <a:r>
              <a:rPr lang="en-US" sz="2000" b="1" dirty="0" smtClean="0">
                <a:solidFill>
                  <a:srgbClr val="002060"/>
                </a:solidFill>
              </a:rPr>
              <a:t>=10,int=20,int=30); // OK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       </a:t>
            </a:r>
            <a:r>
              <a:rPr lang="en-US" sz="2000" b="1" dirty="0" smtClean="0">
                <a:solidFill>
                  <a:srgbClr val="C00000"/>
                </a:solidFill>
              </a:rPr>
              <a:t>void show(</a:t>
            </a:r>
            <a:r>
              <a:rPr lang="en-US" sz="2000" b="1" dirty="0" err="1" smtClean="0">
                <a:solidFill>
                  <a:srgbClr val="C00000"/>
                </a:solidFill>
              </a:rPr>
              <a:t>int,int</a:t>
            </a:r>
            <a:r>
              <a:rPr lang="en-US" sz="2000" b="1" dirty="0" smtClean="0">
                <a:solidFill>
                  <a:srgbClr val="C00000"/>
                </a:solidFill>
              </a:rPr>
              <a:t>=20,int); // ERROR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Restriction On DFA Call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</a:rPr>
              <a:t> While </a:t>
            </a:r>
            <a:r>
              <a:rPr lang="en-US" sz="2000" b="1" dirty="0" smtClean="0">
                <a:solidFill>
                  <a:srgbClr val="FFFF00"/>
                </a:solidFill>
              </a:rPr>
              <a:t>calling a function </a:t>
            </a:r>
            <a:r>
              <a:rPr lang="en-US" sz="2000" b="1" dirty="0" smtClean="0">
                <a:solidFill>
                  <a:schemeClr val="bg1"/>
                </a:solidFill>
              </a:rPr>
              <a:t>which has </a:t>
            </a:r>
            <a:r>
              <a:rPr lang="en-US" sz="2000" b="1" dirty="0" smtClean="0">
                <a:solidFill>
                  <a:srgbClr val="7030A0"/>
                </a:solidFill>
              </a:rPr>
              <a:t>default arguments set</a:t>
            </a:r>
            <a:r>
              <a:rPr lang="en-US" sz="2000" b="1" dirty="0" smtClean="0">
                <a:solidFill>
                  <a:schemeClr val="bg1"/>
                </a:solidFill>
              </a:rPr>
              <a:t>, if we </a:t>
            </a:r>
            <a:r>
              <a:rPr lang="en-US" sz="2000" b="1" dirty="0" smtClean="0">
                <a:solidFill>
                  <a:srgbClr val="00FFFF"/>
                </a:solidFill>
              </a:rPr>
              <a:t>skip a particular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     argument, than all the arguments after it must also be </a:t>
            </a:r>
            <a:r>
              <a:rPr lang="en-US" sz="2000" b="1" dirty="0" smtClean="0">
                <a:solidFill>
                  <a:srgbClr val="C00000"/>
                </a:solidFill>
              </a:rPr>
              <a:t>skipped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C000"/>
                </a:solidFill>
              </a:rPr>
              <a:t> Example: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C000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          </a:t>
            </a:r>
            <a:r>
              <a:rPr lang="en-US" sz="2000" b="1" dirty="0" smtClean="0">
                <a:solidFill>
                  <a:schemeClr val="bg1"/>
                </a:solidFill>
              </a:rPr>
              <a:t>void display(</a:t>
            </a:r>
            <a:r>
              <a:rPr lang="en-US" sz="2000" b="1" dirty="0" err="1" smtClean="0">
                <a:solidFill>
                  <a:schemeClr val="bg1"/>
                </a:solidFill>
              </a:rPr>
              <a:t>int</a:t>
            </a:r>
            <a:r>
              <a:rPr lang="en-US" sz="2000" b="1" dirty="0" smtClean="0">
                <a:solidFill>
                  <a:schemeClr val="bg1"/>
                </a:solidFill>
              </a:rPr>
              <a:t>=10,int=20,int=20);</a:t>
            </a:r>
            <a:endParaRPr lang="en-US" sz="2000" b="1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Restriction On DFA Call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Which of the following calls are valid?</a:t>
            </a:r>
          </a:p>
          <a:p>
            <a:pPr>
              <a:buSzPct val="100000"/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     </a:t>
            </a:r>
            <a:r>
              <a:rPr lang="en-US" sz="2000" b="1" dirty="0" smtClean="0">
                <a:solidFill>
                  <a:schemeClr val="bg1"/>
                </a:solidFill>
              </a:rPr>
              <a:t>display(); // OK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   display(15); //OK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    </a:t>
            </a:r>
            <a:r>
              <a:rPr lang="en-US" sz="2000" b="1" dirty="0" smtClean="0">
                <a:solidFill>
                  <a:srgbClr val="C00000"/>
                </a:solidFill>
              </a:rPr>
              <a:t>display(, 25, 35); //ERROR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    display(10,25,35); //OK</a:t>
            </a:r>
            <a:endParaRPr lang="en-US" sz="2000" b="1" dirty="0" smtClean="0">
              <a:solidFill>
                <a:srgbClr val="FFFF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143108" y="2285998"/>
            <a:ext cx="785818" cy="15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28926" y="2143122"/>
            <a:ext cx="2143140" cy="35719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Display(10,20,30);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2928926" y="2786064"/>
            <a:ext cx="2143140" cy="357190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Display(15,20,30);</a:t>
            </a:r>
            <a:endParaRPr lang="en-US" b="1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43108" y="3000378"/>
            <a:ext cx="785818" cy="15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Default Parameterized Constructor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We can </a:t>
            </a:r>
            <a:r>
              <a:rPr lang="en-US" sz="2000" b="1" dirty="0" smtClean="0">
                <a:solidFill>
                  <a:srgbClr val="FFC000"/>
                </a:solidFill>
              </a:rPr>
              <a:t>avoid Constructor Overloading </a:t>
            </a:r>
            <a:r>
              <a:rPr lang="en-US" sz="2000" b="1" dirty="0" smtClean="0">
                <a:solidFill>
                  <a:srgbClr val="FFFFFF"/>
                </a:solidFill>
              </a:rPr>
              <a:t>using </a:t>
            </a:r>
            <a:r>
              <a:rPr lang="en-US" sz="2000" b="1" dirty="0" smtClean="0">
                <a:solidFill>
                  <a:srgbClr val="002060"/>
                </a:solidFill>
              </a:rPr>
              <a:t>Default Parameterized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       Constructor</a:t>
            </a:r>
            <a:r>
              <a:rPr lang="en-US" sz="2000" b="1" dirty="0" smtClean="0">
                <a:solidFill>
                  <a:srgbClr val="FFFFFF"/>
                </a:solidFill>
              </a:rPr>
              <a:t>: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SzPct val="100000"/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 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2844" y="1857370"/>
            <a:ext cx="4429156" cy="30718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100000"/>
              <a:buNone/>
            </a:pPr>
            <a:endParaRPr lang="en-US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#include&lt;</a:t>
            </a:r>
            <a:r>
              <a:rPr lang="en-US" b="1" dirty="0" err="1" smtClean="0">
                <a:solidFill>
                  <a:srgbClr val="FFFFFF"/>
                </a:solidFill>
              </a:rPr>
              <a:t>iostream.h</a:t>
            </a:r>
            <a:r>
              <a:rPr lang="en-US" b="1" dirty="0" smtClean="0">
                <a:solidFill>
                  <a:srgbClr val="FFFFFF"/>
                </a:solidFill>
              </a:rPr>
              <a:t>&gt;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#include&lt;</a:t>
            </a:r>
            <a:r>
              <a:rPr lang="en-US" b="1" dirty="0" err="1" smtClean="0">
                <a:solidFill>
                  <a:srgbClr val="FFFFFF"/>
                </a:solidFill>
              </a:rPr>
              <a:t>conio.h</a:t>
            </a:r>
            <a:r>
              <a:rPr lang="en-US" b="1" dirty="0" smtClean="0">
                <a:solidFill>
                  <a:srgbClr val="FFFFFF"/>
                </a:solidFill>
              </a:rPr>
              <a:t>&gt;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Class Student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 {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roll;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   char grade;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   float per;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 Public:</a:t>
            </a:r>
          </a:p>
          <a:p>
            <a:pPr>
              <a:buSzPct val="100000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            Student(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=0,char=‘  ‘,float=0.0);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857752" y="1857370"/>
            <a:ext cx="4143404" cy="307183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929190" y="1785932"/>
            <a:ext cx="40719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   void get();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void show();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Student : : Student(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r, char g, float p)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roll=r;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grade=g;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per=p;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}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6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6609</TotalTime>
  <Words>651</Words>
  <Application>Microsoft Office PowerPoint</Application>
  <PresentationFormat>On-screen Show (16:9)</PresentationFormat>
  <Paragraphs>155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Contents Slide Master</vt:lpstr>
      <vt:lpstr>Section Break Slide Master</vt:lpstr>
      <vt:lpstr>Office Theme</vt:lpstr>
      <vt:lpstr>Slide 1</vt:lpstr>
      <vt:lpstr>Today’s Agenda</vt:lpstr>
      <vt:lpstr>What Is Default Function Argument?</vt:lpstr>
      <vt:lpstr>What Is Default Function Argument?</vt:lpstr>
      <vt:lpstr>Restriction On DFA</vt:lpstr>
      <vt:lpstr>Restriction On DFA</vt:lpstr>
      <vt:lpstr>Restriction On DFA Call</vt:lpstr>
      <vt:lpstr>Restriction On DFA Call</vt:lpstr>
      <vt:lpstr>Default Parameterized Constructor</vt:lpstr>
      <vt:lpstr>Default Parameterized Constructor</vt:lpstr>
      <vt:lpstr>Default Parameterized Constructor</vt:lpstr>
      <vt:lpstr>End of Lecture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271</cp:revision>
  <dcterms:created xsi:type="dcterms:W3CDTF">2016-12-05T23:26:54Z</dcterms:created>
  <dcterms:modified xsi:type="dcterms:W3CDTF">2021-03-05T08:23:35Z</dcterms:modified>
</cp:coreProperties>
</file>