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0"/>
  </p:notesMasterIdLst>
  <p:sldIdLst>
    <p:sldId id="354" r:id="rId4"/>
    <p:sldId id="324" r:id="rId5"/>
    <p:sldId id="396" r:id="rId6"/>
    <p:sldId id="400" r:id="rId7"/>
    <p:sldId id="389" r:id="rId8"/>
    <p:sldId id="401" r:id="rId9"/>
    <p:sldId id="405" r:id="rId10"/>
    <p:sldId id="402" r:id="rId11"/>
    <p:sldId id="407" r:id="rId12"/>
    <p:sldId id="408" r:id="rId13"/>
    <p:sldId id="406" r:id="rId14"/>
    <p:sldId id="409" r:id="rId15"/>
    <p:sldId id="410" r:id="rId16"/>
    <p:sldId id="411" r:id="rId17"/>
    <p:sldId id="412" r:id="rId18"/>
    <p:sldId id="353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00FFFF"/>
    <a:srgbClr val="058D2F"/>
    <a:srgbClr val="08E64D"/>
    <a:srgbClr val="002060"/>
    <a:srgbClr val="FF0066"/>
    <a:srgbClr val="996633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13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Constr. And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Destr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Comparison Between Constructor And Destructor: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282" y="1428742"/>
          <a:ext cx="8429684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976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Constructor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Destructor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31404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6</a:t>
                      </a:r>
                      <a:r>
                        <a:rPr lang="en-US" sz="1600" b="1" dirty="0" smtClean="0">
                          <a:solidFill>
                            <a:srgbClr val="FFFFFF"/>
                          </a:solidFill>
                        </a:rPr>
                        <a:t>.  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  If we do not define any </a:t>
                      </a:r>
                      <a:r>
                        <a:rPr lang="en-US" sz="1600" b="1" baseline="0" dirty="0" smtClean="0">
                          <a:solidFill>
                            <a:srgbClr val="FFC000"/>
                          </a:solidFill>
                        </a:rPr>
                        <a:t>constructor </a:t>
                      </a:r>
                      <a:r>
                        <a:rPr lang="en-US" sz="1600" b="1" baseline="0" dirty="0" err="1" smtClean="0">
                          <a:solidFill>
                            <a:srgbClr val="FFFFFF"/>
                          </a:solidFill>
                        </a:rPr>
                        <a:t>ourself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, then we will get 2 constructors from compiler, called as 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default constructor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 and 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default copy constructor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7</a:t>
                      </a:r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.  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The default constructor has a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blank body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while the default copy constructor has statements for copying one  object to another in its body.</a:t>
                      </a:r>
                      <a:endParaRPr lang="en-US" sz="20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400" b="1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6.   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If we do not define any destructor In our class then the C++ compiler automatically provide only </a:t>
                      </a:r>
                      <a:r>
                        <a:rPr lang="en-US" sz="1600" b="1" baseline="0" dirty="0" smtClean="0">
                          <a:solidFill>
                            <a:srgbClr val="FFFF00"/>
                          </a:solidFill>
                        </a:rPr>
                        <a:t>one destructor called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  <a:endParaRPr lang="en-US" sz="14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4"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7.   The default destructor also has a </a:t>
                      </a:r>
                      <a:r>
                        <a:rPr lang="en-US" sz="1600" b="1" baseline="0" dirty="0" smtClean="0">
                          <a:solidFill>
                            <a:srgbClr val="00B050"/>
                          </a:solidFill>
                        </a:rPr>
                        <a:t>blank body</a:t>
                      </a: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4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Constr. And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Destr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Comparison Between Constructor And Destructor: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282" y="1428742"/>
          <a:ext cx="8429684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976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Constructor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Destructor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31404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8. 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 Constructors can not be made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static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Constructors can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not be declared as “Const”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9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Constructors are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not inherited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9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9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 constructor </a:t>
                      </a:r>
                      <a:r>
                        <a:rPr lang="en-US" sz="1800" b="1" baseline="0" dirty="0" smtClean="0">
                          <a:solidFill>
                            <a:srgbClr val="08E64D"/>
                          </a:solidFill>
                        </a:rPr>
                        <a:t>can’t be declared as “Virtual”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  <a:endParaRPr lang="en-US" sz="1200" b="1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 startAt="8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 destructor also can not be made </a:t>
                      </a:r>
                      <a:r>
                        <a:rPr lang="en-US" sz="1800" b="1" baseline="0" dirty="0" smtClean="0">
                          <a:solidFill>
                            <a:srgbClr val="00B050"/>
                          </a:solidFill>
                        </a:rPr>
                        <a:t>static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8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8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 destructor also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can’t be declared as “Const”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8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8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 destructor also is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not inherited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8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8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 destructor </a:t>
                      </a:r>
                      <a:r>
                        <a:rPr lang="en-US" sz="1800" b="1" baseline="0" dirty="0" smtClean="0">
                          <a:solidFill>
                            <a:srgbClr val="08E64D"/>
                          </a:solidFill>
                        </a:rPr>
                        <a:t>can be declared as “Virtual”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getline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 Function?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 </a:t>
            </a:r>
            <a:r>
              <a:rPr lang="en-US" sz="2000" b="1" dirty="0" err="1" smtClean="0">
                <a:solidFill>
                  <a:srgbClr val="FFC000"/>
                </a:solidFill>
              </a:rPr>
              <a:t>cin</a:t>
            </a:r>
            <a:r>
              <a:rPr lang="en-US" sz="2000" b="1" dirty="0" smtClean="0">
                <a:solidFill>
                  <a:srgbClr val="FFFFFF"/>
                </a:solidFill>
              </a:rPr>
              <a:t> is an object which is used to take input from the user but </a:t>
            </a:r>
            <a:r>
              <a:rPr lang="en-US" sz="2000" b="1" dirty="0" smtClean="0">
                <a:solidFill>
                  <a:srgbClr val="C00000"/>
                </a:solidFill>
              </a:rPr>
              <a:t>does not allow to take the input in multiple lines.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To accept the multiple lines, we use the </a:t>
            </a:r>
            <a:r>
              <a:rPr lang="en-US" sz="2000" b="1" dirty="0" err="1" smtClean="0">
                <a:solidFill>
                  <a:srgbClr val="FFFF00"/>
                </a:solidFill>
              </a:rPr>
              <a:t>getline</a:t>
            </a:r>
            <a:r>
              <a:rPr lang="en-US" sz="2000" b="1" dirty="0" smtClean="0">
                <a:solidFill>
                  <a:srgbClr val="FFFF00"/>
                </a:solidFill>
              </a:rPr>
              <a:t>() function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It is a pre-defined function defined in a</a:t>
            </a:r>
            <a:r>
              <a:rPr lang="en-US" sz="2000" b="1" dirty="0" smtClean="0">
                <a:solidFill>
                  <a:srgbClr val="002060"/>
                </a:solidFill>
              </a:rPr>
              <a:t> &lt;</a:t>
            </a:r>
            <a:r>
              <a:rPr lang="en-US" sz="2000" b="1" dirty="0" err="1" smtClean="0">
                <a:solidFill>
                  <a:srgbClr val="002060"/>
                </a:solidFill>
              </a:rPr>
              <a:t>string.h</a:t>
            </a:r>
            <a:r>
              <a:rPr lang="en-US" sz="2000" b="1" dirty="0" smtClean="0">
                <a:solidFill>
                  <a:srgbClr val="002060"/>
                </a:solidFill>
              </a:rPr>
              <a:t>&gt;</a:t>
            </a:r>
            <a:r>
              <a:rPr lang="en-US" sz="2000" b="1" dirty="0" smtClean="0">
                <a:solidFill>
                  <a:srgbClr val="FFFFFF"/>
                </a:solidFill>
              </a:rPr>
              <a:t> header file used to accept a line or a string from the input stream until the </a:t>
            </a:r>
            <a:r>
              <a:rPr lang="en-US" sz="2000" b="1" dirty="0" smtClean="0">
                <a:solidFill>
                  <a:srgbClr val="00FFFF"/>
                </a:solidFill>
              </a:rPr>
              <a:t>delimiting character </a:t>
            </a:r>
            <a:r>
              <a:rPr lang="en-US" sz="2000" b="1" dirty="0" smtClean="0">
                <a:solidFill>
                  <a:srgbClr val="FFFFFF"/>
                </a:solidFill>
              </a:rPr>
              <a:t>is encountered.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getline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() Function?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Syntax of calling </a:t>
            </a:r>
            <a:r>
              <a:rPr lang="en-US" sz="2000" b="1" dirty="0" err="1" smtClean="0">
                <a:solidFill>
                  <a:srgbClr val="FFFF00"/>
                </a:solidFill>
              </a:rPr>
              <a:t>getline</a:t>
            </a:r>
            <a:r>
              <a:rPr lang="en-US" sz="2000" b="1" dirty="0" smtClean="0">
                <a:solidFill>
                  <a:srgbClr val="FFFF00"/>
                </a:solidFill>
              </a:rPr>
              <a:t>():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cin.getline</a:t>
            </a:r>
            <a:r>
              <a:rPr lang="en-US" sz="2000" b="1" dirty="0" smtClean="0">
                <a:solidFill>
                  <a:srgbClr val="FFFFFF"/>
                </a:solidFill>
              </a:rPr>
              <a:t>(&lt;</a:t>
            </a:r>
            <a:r>
              <a:rPr lang="en-US" sz="2000" b="1" dirty="0" err="1" smtClean="0">
                <a:solidFill>
                  <a:srgbClr val="FFFFFF"/>
                </a:solidFill>
              </a:rPr>
              <a:t>char_arr_name</a:t>
            </a:r>
            <a:r>
              <a:rPr lang="en-US" sz="2000" b="1" dirty="0" smtClean="0">
                <a:solidFill>
                  <a:srgbClr val="FFFFFF"/>
                </a:solidFill>
              </a:rPr>
              <a:t>&gt;,&lt;</a:t>
            </a:r>
            <a:r>
              <a:rPr lang="en-US" sz="2000" b="1" dirty="0" err="1" smtClean="0">
                <a:solidFill>
                  <a:srgbClr val="FFFFFF"/>
                </a:solidFill>
              </a:rPr>
              <a:t>max_no_char</a:t>
            </a:r>
            <a:r>
              <a:rPr lang="en-US" sz="2000" b="1" dirty="0" smtClean="0">
                <a:solidFill>
                  <a:srgbClr val="FFFFFF"/>
                </a:solidFill>
              </a:rPr>
              <a:t>&gt;);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</a:rPr>
              <a:t>Example: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C000"/>
                </a:solidFill>
              </a:rPr>
              <a:t>                      </a:t>
            </a:r>
            <a:r>
              <a:rPr lang="en-US" sz="2000" b="1" dirty="0" smtClean="0">
                <a:solidFill>
                  <a:srgbClr val="FFFFFF"/>
                </a:solidFill>
              </a:rPr>
              <a:t>char </a:t>
            </a:r>
            <a:r>
              <a:rPr lang="en-US" sz="2000" b="1" dirty="0" err="1" smtClean="0">
                <a:solidFill>
                  <a:srgbClr val="FFFFFF"/>
                </a:solidFill>
              </a:rPr>
              <a:t>str</a:t>
            </a:r>
            <a:r>
              <a:rPr lang="en-US" sz="2000" b="1" dirty="0" smtClean="0">
                <a:solidFill>
                  <a:srgbClr val="FFFFFF"/>
                </a:solidFill>
              </a:rPr>
              <a:t>[10];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            </a:t>
            </a:r>
            <a:r>
              <a:rPr lang="en-US" sz="2000" b="1" dirty="0" err="1" smtClean="0">
                <a:solidFill>
                  <a:srgbClr val="FFFFFF"/>
                </a:solidFill>
              </a:rPr>
              <a:t>cin.getline</a:t>
            </a:r>
            <a:r>
              <a:rPr lang="en-US" sz="2000" b="1" dirty="0" smtClean="0">
                <a:solidFill>
                  <a:srgbClr val="FFFFFF"/>
                </a:solidFill>
              </a:rPr>
              <a:t>(str,10);</a:t>
            </a:r>
          </a:p>
        </p:txBody>
      </p:sp>
      <p:sp>
        <p:nvSpPr>
          <p:cNvPr id="12" name="Rectangular Callout 11"/>
          <p:cNvSpPr/>
          <p:nvPr/>
        </p:nvSpPr>
        <p:spPr>
          <a:xfrm rot="5400000">
            <a:off x="5357813" y="1500185"/>
            <a:ext cx="857256" cy="4000519"/>
          </a:xfrm>
          <a:prstGeom prst="wedgeRectCallout">
            <a:avLst/>
          </a:prstGeom>
          <a:solidFill>
            <a:srgbClr val="F2A40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86182" y="3071816"/>
            <a:ext cx="3929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It will either stop at </a:t>
            </a:r>
            <a:r>
              <a:rPr lang="en-US" b="1" dirty="0" smtClean="0">
                <a:solidFill>
                  <a:srgbClr val="C00000"/>
                </a:solidFill>
              </a:rPr>
              <a:t>Enter</a:t>
            </a:r>
            <a:r>
              <a:rPr lang="en-US" b="1" dirty="0" smtClean="0">
                <a:solidFill>
                  <a:srgbClr val="FFFFFF"/>
                </a:solidFill>
              </a:rPr>
              <a:t> OR </a:t>
            </a:r>
            <a:r>
              <a:rPr lang="en-US" b="1" dirty="0" smtClean="0">
                <a:solidFill>
                  <a:srgbClr val="7030A0"/>
                </a:solidFill>
              </a:rPr>
              <a:t>At 9</a:t>
            </a:r>
            <a:r>
              <a:rPr lang="en-US" b="1" baseline="30000" dirty="0" smtClean="0">
                <a:solidFill>
                  <a:srgbClr val="7030A0"/>
                </a:solidFill>
              </a:rPr>
              <a:t>th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Character whichever occurs first. 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142990"/>
            <a:ext cx="4286280" cy="3714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4286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isostream.h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string.h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alloc.h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age;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char *p;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float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 ~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();   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};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1142990"/>
            <a:ext cx="4286280" cy="3714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142990"/>
            <a:ext cx="42862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age and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&gt;&gt;age&gt;&gt;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char name[20];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your name:”;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cin.ignore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cin.getline</a:t>
            </a:r>
            <a:r>
              <a:rPr lang="en-US" sz="1600" b="1" dirty="0" smtClean="0">
                <a:solidFill>
                  <a:srgbClr val="FFFFFF"/>
                </a:solidFill>
              </a:rPr>
              <a:t>(name,20);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x=</a:t>
            </a:r>
            <a:r>
              <a:rPr lang="en-US" sz="1600" b="1" dirty="0" err="1" smtClean="0">
                <a:solidFill>
                  <a:srgbClr val="FFFFFF"/>
                </a:solidFill>
              </a:rPr>
              <a:t>strlen</a:t>
            </a:r>
            <a:r>
              <a:rPr lang="en-US" sz="1600" b="1" dirty="0" smtClean="0">
                <a:solidFill>
                  <a:srgbClr val="FFFFFF"/>
                </a:solidFill>
              </a:rPr>
              <a:t>(name);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p=(char *)</a:t>
            </a:r>
            <a:r>
              <a:rPr lang="en-US" sz="1600" b="1" dirty="0" err="1" smtClean="0">
                <a:solidFill>
                  <a:srgbClr val="FFFFFF"/>
                </a:solidFill>
              </a:rPr>
              <a:t>malloc</a:t>
            </a:r>
            <a:r>
              <a:rPr lang="en-US" sz="1600" b="1" dirty="0" smtClean="0">
                <a:solidFill>
                  <a:srgbClr val="FFFFFF"/>
                </a:solidFill>
              </a:rPr>
              <a:t>((x+1)*</a:t>
            </a:r>
            <a:r>
              <a:rPr lang="en-US" sz="1600" b="1" dirty="0" err="1" smtClean="0">
                <a:solidFill>
                  <a:srgbClr val="FFFFFF"/>
                </a:solidFill>
              </a:rPr>
              <a:t>sizeof</a:t>
            </a:r>
            <a:r>
              <a:rPr lang="en-US" sz="1600" b="1" dirty="0" smtClean="0">
                <a:solidFill>
                  <a:srgbClr val="FFFFFF"/>
                </a:solidFill>
              </a:rPr>
              <a:t>(char));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strcpy</a:t>
            </a:r>
            <a:r>
              <a:rPr lang="en-US" sz="1600" b="1" dirty="0" smtClean="0">
                <a:solidFill>
                  <a:srgbClr val="FFFFFF"/>
                </a:solidFill>
              </a:rPr>
              <a:t>(</a:t>
            </a:r>
            <a:r>
              <a:rPr lang="en-US" sz="1600" b="1" dirty="0" err="1" smtClean="0">
                <a:solidFill>
                  <a:srgbClr val="FFFFFF"/>
                </a:solidFill>
              </a:rPr>
              <a:t>p,name</a:t>
            </a:r>
            <a:r>
              <a:rPr lang="en-US" sz="1600" b="1" dirty="0" smtClean="0">
                <a:solidFill>
                  <a:srgbClr val="FFFFFF"/>
                </a:solidFill>
              </a:rPr>
              <a:t>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Void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 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&lt;&lt;age&lt;&lt;“,”&lt;&lt;p&lt;&lt;“,”&lt;&lt;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Benefits Of Destructor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1142990"/>
            <a:ext cx="4286280" cy="371477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14282" y="1142990"/>
            <a:ext cx="42862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 ~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free(p);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 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E.show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return 0;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929190" y="1571618"/>
            <a:ext cx="3786214" cy="235745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643438" y="1142990"/>
            <a:ext cx="4286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Output: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929190" y="1571618"/>
            <a:ext cx="35004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Enter age and 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: 25 32000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Enter your name: </a:t>
            </a:r>
            <a:r>
              <a:rPr lang="en-US" b="1" dirty="0" err="1" smtClean="0">
                <a:solidFill>
                  <a:srgbClr val="FFFFFF"/>
                </a:solidFill>
              </a:rPr>
              <a:t>Amit</a:t>
            </a:r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25, </a:t>
            </a:r>
            <a:r>
              <a:rPr lang="en-US" b="1" dirty="0" err="1" smtClean="0">
                <a:solidFill>
                  <a:srgbClr val="FFFFFF"/>
                </a:solidFill>
              </a:rPr>
              <a:t>Amit</a:t>
            </a:r>
            <a:r>
              <a:rPr lang="en-US" b="1" dirty="0" smtClean="0">
                <a:solidFill>
                  <a:srgbClr val="FFFFFF"/>
                </a:solidFill>
              </a:rPr>
              <a:t>, 32000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13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500180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92894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192880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8575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7620" y="292894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r>
              <a:rPr lang="en-IN" sz="1600" b="1" dirty="0" smtClean="0">
                <a:solidFill>
                  <a:srgbClr val="C00000"/>
                </a:solidFill>
                <a:latin typeface="+mj-lt"/>
                <a:cs typeface="Georgia"/>
              </a:rPr>
              <a:t>A Program To Demonstrate Working Of Destructor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86182" y="1500180"/>
            <a:ext cx="4857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What Is A Destructor?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500430" y="2214560"/>
            <a:ext cx="5214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  <a:latin typeface="+mj-lt"/>
                <a:cs typeface="Georgia"/>
              </a:rPr>
              <a:t>  What Is A Destructor Called?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29" name="Rectangle 2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Right Triangle 29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929058" y="364332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Comparison Between Constr. And </a:t>
            </a:r>
            <a:r>
              <a:rPr lang="en-IN" sz="2000" b="1" dirty="0" err="1" smtClean="0">
                <a:solidFill>
                  <a:srgbClr val="002060"/>
                </a:solidFill>
                <a:latin typeface="+mj-lt"/>
                <a:cs typeface="Georgia"/>
              </a:rPr>
              <a:t>Destr</a:t>
            </a:r>
            <a:r>
              <a:rPr lang="en-IN" sz="2000" b="1" dirty="0" smtClean="0">
                <a:solidFill>
                  <a:srgbClr val="002060"/>
                </a:solidFill>
                <a:latin typeface="+mj-lt"/>
                <a:cs typeface="Georgia"/>
              </a:rPr>
              <a:t>.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28992" y="142874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4214824"/>
            <a:ext cx="5214974" cy="428628"/>
            <a:chOff x="3131840" y="1491630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000496" y="4214824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What Is </a:t>
            </a:r>
            <a:r>
              <a:rPr lang="en-IN" sz="2000" b="1" dirty="0" err="1" smtClean="0">
                <a:solidFill>
                  <a:srgbClr val="00B050"/>
                </a:solidFill>
                <a:latin typeface="+mj-lt"/>
                <a:cs typeface="Georgia"/>
              </a:rPr>
              <a:t>getline</a:t>
            </a:r>
            <a:r>
              <a:rPr lang="en-IN" sz="2000" b="1" dirty="0" smtClean="0">
                <a:solidFill>
                  <a:srgbClr val="00B050"/>
                </a:solidFill>
                <a:latin typeface="+mj-lt"/>
                <a:cs typeface="Georgia"/>
              </a:rPr>
              <a:t>() Function?</a:t>
            </a: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31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 Destructor?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US" sz="2000" b="1" dirty="0" smtClean="0">
                <a:solidFill>
                  <a:srgbClr val="FFC000"/>
                </a:solidFill>
              </a:rPr>
              <a:t>A Destructor </a:t>
            </a:r>
            <a:r>
              <a:rPr lang="en-US" sz="2000" b="1" dirty="0" smtClean="0">
                <a:solidFill>
                  <a:schemeClr val="bg1"/>
                </a:solidFill>
              </a:rPr>
              <a:t>is special member function of a class having the same name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 as that of the class but prefixed with a </a:t>
            </a:r>
            <a:r>
              <a:rPr lang="en-US" sz="2000" b="1" dirty="0" smtClean="0">
                <a:solidFill>
                  <a:srgbClr val="C00000"/>
                </a:solidFill>
              </a:rPr>
              <a:t>symbol of tilde(~).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For example if the name of the class is </a:t>
            </a:r>
            <a:r>
              <a:rPr lang="en-US" sz="2000" b="1" dirty="0" err="1" smtClean="0">
                <a:solidFill>
                  <a:srgbClr val="002060"/>
                </a:solidFill>
              </a:rPr>
              <a:t>Emp</a:t>
            </a:r>
            <a:r>
              <a:rPr lang="en-US" sz="2000" b="1" dirty="0" smtClean="0">
                <a:solidFill>
                  <a:srgbClr val="002060"/>
                </a:solidFill>
              </a:rPr>
              <a:t>,</a:t>
            </a:r>
            <a:r>
              <a:rPr lang="en-US" sz="2000" b="1" dirty="0" smtClean="0">
                <a:solidFill>
                  <a:srgbClr val="FFFFFF"/>
                </a:solidFill>
              </a:rPr>
              <a:t> then its destructor will be: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002060"/>
                </a:solidFill>
              </a:rPr>
              <a:t>~</a:t>
            </a:r>
            <a:r>
              <a:rPr lang="en-US" sz="2000" b="1" dirty="0" err="1" smtClean="0">
                <a:solidFill>
                  <a:srgbClr val="002060"/>
                </a:solidFill>
              </a:rPr>
              <a:t>Emp</a:t>
            </a:r>
            <a:r>
              <a:rPr lang="en-US" sz="2000" b="1" dirty="0" smtClean="0">
                <a:solidFill>
                  <a:srgbClr val="002060"/>
                </a:solidFill>
              </a:rPr>
              <a:t>();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The Destructor Called?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Whenever the </a:t>
            </a:r>
            <a:r>
              <a:rPr lang="en-US" sz="2000" b="1" dirty="0" smtClean="0">
                <a:solidFill>
                  <a:srgbClr val="FFC000"/>
                </a:solidFill>
              </a:rPr>
              <a:t>C++ compiler </a:t>
            </a:r>
            <a:r>
              <a:rPr lang="en-US" sz="2000" b="1" dirty="0" smtClean="0">
                <a:solidFill>
                  <a:srgbClr val="FFFFFF"/>
                </a:solidFill>
              </a:rPr>
              <a:t>decides to </a:t>
            </a:r>
            <a:r>
              <a:rPr lang="en-US" sz="2000" b="1" dirty="0" smtClean="0">
                <a:solidFill>
                  <a:srgbClr val="002060"/>
                </a:solidFill>
              </a:rPr>
              <a:t>destroy an object</a:t>
            </a:r>
            <a:r>
              <a:rPr lang="en-US" sz="2000" b="1" dirty="0" smtClean="0">
                <a:solidFill>
                  <a:srgbClr val="FFFFFF"/>
                </a:solidFill>
              </a:rPr>
              <a:t>, then just before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removing that object from memory, the compiler </a:t>
            </a:r>
            <a:r>
              <a:rPr lang="en-US" sz="2000" b="1" dirty="0" smtClean="0">
                <a:solidFill>
                  <a:srgbClr val="C00000"/>
                </a:solidFill>
              </a:rPr>
              <a:t>automatically calls </a:t>
            </a:r>
            <a:r>
              <a:rPr lang="en-US" sz="2000" b="1" dirty="0" smtClean="0">
                <a:solidFill>
                  <a:srgbClr val="FFFFFF"/>
                </a:solidFill>
              </a:rPr>
              <a:t>the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  <a:r>
              <a:rPr lang="en-US" sz="2000" b="1" dirty="0" smtClean="0">
                <a:solidFill>
                  <a:srgbClr val="058D2F"/>
                </a:solidFill>
              </a:rPr>
              <a:t>destructor function </a:t>
            </a:r>
            <a:r>
              <a:rPr lang="en-US" sz="2000" b="1" dirty="0" smtClean="0">
                <a:solidFill>
                  <a:srgbClr val="FFFFFF"/>
                </a:solidFill>
              </a:rPr>
              <a:t>available in the class.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That means in C++, every object in its entire lifetime at the minimum calls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rgbClr val="058D2F"/>
                </a:solidFill>
              </a:rPr>
              <a:t>2 member functions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These are: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1.  Constructor: </a:t>
            </a:r>
            <a:r>
              <a:rPr lang="en-US" sz="2000" b="1" dirty="0" smtClean="0">
                <a:solidFill>
                  <a:srgbClr val="FFFFFF"/>
                </a:solidFill>
              </a:rPr>
              <a:t>Called immediately after the object gets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created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       2.  Destructor: </a:t>
            </a:r>
            <a:r>
              <a:rPr lang="en-US" sz="2000" b="1" dirty="0" smtClean="0">
                <a:solidFill>
                  <a:srgbClr val="FFFFFF"/>
                </a:solidFill>
              </a:rPr>
              <a:t>Called just before the object is to be </a:t>
            </a:r>
            <a:r>
              <a:rPr lang="en-US" sz="2000" b="1" dirty="0" smtClean="0">
                <a:solidFill>
                  <a:srgbClr val="00FFFF"/>
                </a:solidFill>
              </a:rPr>
              <a:t>destroyed.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The Destructor Called?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Can we say that a destructor destroys Object?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C00000"/>
                </a:solidFill>
              </a:rPr>
              <a:t>We would never say this !!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A destructor </a:t>
            </a:r>
            <a:r>
              <a:rPr lang="en-US" sz="2000" b="1" dirty="0" smtClean="0">
                <a:solidFill>
                  <a:srgbClr val="FF0000"/>
                </a:solidFill>
              </a:rPr>
              <a:t>never destroys </a:t>
            </a:r>
            <a:r>
              <a:rPr lang="en-US" sz="2000" b="1" dirty="0" smtClean="0">
                <a:solidFill>
                  <a:schemeClr val="bg1"/>
                </a:solidFill>
              </a:rPr>
              <a:t>an object. Destruction of an object is carried out by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by the </a:t>
            </a:r>
            <a:r>
              <a:rPr lang="en-US" sz="2000" b="1" dirty="0" smtClean="0">
                <a:solidFill>
                  <a:srgbClr val="FFC000"/>
                </a:solidFill>
              </a:rPr>
              <a:t>compiler or the OS.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chemeClr val="bg1"/>
                </a:solidFill>
              </a:rPr>
              <a:t>A destructor is just a </a:t>
            </a:r>
            <a:r>
              <a:rPr lang="en-US" sz="2000" b="1" dirty="0" smtClean="0">
                <a:solidFill>
                  <a:srgbClr val="002060"/>
                </a:solidFill>
              </a:rPr>
              <a:t>symbolic representation</a:t>
            </a:r>
            <a:r>
              <a:rPr lang="en-US" sz="2000" b="1" dirty="0" smtClean="0">
                <a:solidFill>
                  <a:schemeClr val="bg1"/>
                </a:solidFill>
              </a:rPr>
              <a:t> that the object is about to 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chemeClr val="bg1"/>
                </a:solidFill>
              </a:rPr>
              <a:t>      be destroyed.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Working Of A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1285866"/>
            <a:ext cx="4286280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1285867"/>
            <a:ext cx="428628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iostream.h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#include&lt;</a:t>
            </a:r>
            <a:r>
              <a:rPr lang="en-US" sz="1600" b="1" dirty="0" err="1" smtClean="0">
                <a:solidFill>
                  <a:srgbClr val="FFFFFF"/>
                </a:solidFill>
              </a:rPr>
              <a:t>conio.h</a:t>
            </a:r>
            <a:r>
              <a:rPr lang="en-US" sz="1600" b="1" dirty="0" smtClean="0">
                <a:solidFill>
                  <a:srgbClr val="FFFFFF"/>
                </a:solidFill>
              </a:rPr>
              <a:t>&gt;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Class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int</a:t>
            </a:r>
            <a:r>
              <a:rPr lang="en-US" sz="1600" b="1" dirty="0" smtClean="0">
                <a:solidFill>
                  <a:srgbClr val="FFFFFF"/>
                </a:solidFill>
              </a:rPr>
              <a:t> age;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char name[20];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float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Public: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void show();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~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};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6314" y="1285866"/>
            <a:ext cx="4214842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786314" y="1285866"/>
            <a:ext cx="42148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&lt;&lt;“Enter </a:t>
            </a:r>
            <a:r>
              <a:rPr lang="en-US" sz="1600" b="1" dirty="0" err="1" smtClean="0">
                <a:solidFill>
                  <a:srgbClr val="FFFFFF"/>
                </a:solidFill>
              </a:rPr>
              <a:t>age,name</a:t>
            </a:r>
            <a:r>
              <a:rPr lang="en-US" sz="1600" b="1" dirty="0" smtClean="0">
                <a:solidFill>
                  <a:srgbClr val="FFFFFF"/>
                </a:solidFill>
              </a:rPr>
              <a:t> and 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:”;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   </a:t>
            </a:r>
            <a:r>
              <a:rPr lang="en-US" sz="1600" b="1" dirty="0" err="1" smtClean="0">
                <a:solidFill>
                  <a:srgbClr val="FFFFFF"/>
                </a:solidFill>
              </a:rPr>
              <a:t>cin</a:t>
            </a:r>
            <a:r>
              <a:rPr lang="en-US" sz="1600" b="1" dirty="0" smtClean="0">
                <a:solidFill>
                  <a:srgbClr val="FFFFFF"/>
                </a:solidFill>
              </a:rPr>
              <a:t>&gt;&gt;age&gt;&gt;name&gt;&gt;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 }</a:t>
            </a:r>
          </a:p>
          <a:p>
            <a:endParaRPr lang="en-US" sz="1600" b="1" dirty="0" smtClean="0">
              <a:solidFill>
                <a:srgbClr val="FFFFFF"/>
              </a:solidFill>
            </a:endParaRPr>
          </a:p>
          <a:p>
            <a:r>
              <a:rPr lang="en-US" sz="1600" b="1" dirty="0" smtClean="0">
                <a:solidFill>
                  <a:srgbClr val="FFFFFF"/>
                </a:solidFill>
              </a:rPr>
              <a:t>   void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 show()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&lt;&lt;age&lt;&lt;“,”&lt;&lt;name”,”&lt;&lt;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sal</a:t>
            </a:r>
            <a:r>
              <a:rPr lang="en-US" sz="1600" b="1" dirty="0" smtClean="0">
                <a:solidFill>
                  <a:srgbClr val="FFFFFF"/>
                </a:solidFill>
              </a:rPr>
              <a:t>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 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: :~</a:t>
            </a:r>
            <a:r>
              <a:rPr lang="en-US" sz="1600" b="1" dirty="0" err="1" smtClean="0">
                <a:solidFill>
                  <a:srgbClr val="FFFFFF"/>
                </a:solidFill>
              </a:rPr>
              <a:t>Emp</a:t>
            </a:r>
            <a:r>
              <a:rPr lang="en-US" sz="1600" b="1" dirty="0" smtClean="0">
                <a:solidFill>
                  <a:srgbClr val="FFFFFF"/>
                </a:solidFill>
              </a:rPr>
              <a:t>()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&lt;&lt;name&lt;&lt;“:”;</a:t>
            </a:r>
          </a:p>
          <a:p>
            <a:r>
              <a:rPr lang="en-US" sz="1600" b="1" dirty="0" err="1" smtClean="0">
                <a:solidFill>
                  <a:srgbClr val="FFFFFF"/>
                </a:solidFill>
              </a:rPr>
              <a:t>Cout</a:t>
            </a:r>
            <a:r>
              <a:rPr lang="en-US" sz="1600" b="1" dirty="0" smtClean="0">
                <a:solidFill>
                  <a:srgbClr val="FFFFFF"/>
                </a:solidFill>
              </a:rPr>
              <a:t>&lt;&lt;“Object destroyed!”&lt;&lt;</a:t>
            </a:r>
            <a:r>
              <a:rPr lang="en-US" sz="1600" b="1" dirty="0" err="1" smtClean="0">
                <a:solidFill>
                  <a:srgbClr val="FFFFFF"/>
                </a:solidFill>
              </a:rPr>
              <a:t>endl</a:t>
            </a:r>
            <a:r>
              <a:rPr lang="en-US" sz="1600" b="1" dirty="0" smtClean="0">
                <a:solidFill>
                  <a:srgbClr val="FFFFFF"/>
                </a:solidFill>
              </a:rPr>
              <a:t>;  }</a:t>
            </a: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Program To Demonstrate Working Of A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2844" y="1285866"/>
            <a:ext cx="4286280" cy="3571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2844" y="1285867"/>
            <a:ext cx="42862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{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Emp</a:t>
            </a:r>
            <a:r>
              <a:rPr lang="en-US" b="1" dirty="0" smtClean="0">
                <a:solidFill>
                  <a:srgbClr val="FFFFFF"/>
                </a:solidFill>
              </a:rPr>
              <a:t> E,F;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E.show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F.show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</a:t>
            </a:r>
            <a:r>
              <a:rPr lang="en-US" b="1" dirty="0" err="1" smtClean="0">
                <a:solidFill>
                  <a:srgbClr val="FFFFFF"/>
                </a:solidFill>
              </a:rPr>
              <a:t>getch</a:t>
            </a:r>
            <a:r>
              <a:rPr lang="en-US" b="1" dirty="0" smtClean="0">
                <a:solidFill>
                  <a:srgbClr val="FFFFFF"/>
                </a:solidFill>
              </a:rPr>
              <a:t>();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return 0;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214942" y="1714494"/>
            <a:ext cx="3786214" cy="30718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3438" y="1214428"/>
            <a:ext cx="421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FFFF"/>
                </a:solidFill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</a:rPr>
              <a:t>Output:</a:t>
            </a:r>
            <a:endParaRPr lang="en-US" sz="1600" b="1" dirty="0" smtClean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14942" y="1714494"/>
            <a:ext cx="252562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Enter age, name and 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24 Ravi 32000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Enter age, name and </a:t>
            </a:r>
            <a:r>
              <a:rPr lang="en-US" b="1" dirty="0" err="1" smtClean="0">
                <a:solidFill>
                  <a:srgbClr val="FFFFFF"/>
                </a:solidFill>
              </a:rPr>
              <a:t>sal</a:t>
            </a:r>
            <a:r>
              <a:rPr lang="en-US" b="1" dirty="0" smtClean="0">
                <a:solidFill>
                  <a:srgbClr val="FFFFFF"/>
                </a:solidFill>
              </a:rPr>
              <a:t>: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21, </a:t>
            </a:r>
            <a:r>
              <a:rPr lang="en-US" b="1" dirty="0" err="1" smtClean="0">
                <a:solidFill>
                  <a:srgbClr val="FFFFFF"/>
                </a:solidFill>
              </a:rPr>
              <a:t>Nitin</a:t>
            </a:r>
            <a:r>
              <a:rPr lang="en-US" b="1" dirty="0" smtClean="0">
                <a:solidFill>
                  <a:srgbClr val="FFFFFF"/>
                </a:solidFill>
              </a:rPr>
              <a:t> 30000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24 Ravi 32000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21 </a:t>
            </a:r>
            <a:r>
              <a:rPr lang="en-US" b="1" dirty="0" err="1" smtClean="0">
                <a:solidFill>
                  <a:srgbClr val="FFFFFF"/>
                </a:solidFill>
              </a:rPr>
              <a:t>Nitin</a:t>
            </a:r>
            <a:r>
              <a:rPr lang="en-US" b="1" dirty="0" smtClean="0">
                <a:solidFill>
                  <a:srgbClr val="FFFFFF"/>
                </a:solidFill>
              </a:rPr>
              <a:t> 30000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err="1" smtClean="0">
                <a:solidFill>
                  <a:srgbClr val="FFFFFF"/>
                </a:solidFill>
              </a:rPr>
              <a:t>Nitin</a:t>
            </a:r>
            <a:r>
              <a:rPr lang="en-US" b="1" dirty="0" smtClean="0">
                <a:solidFill>
                  <a:srgbClr val="FFFFFF"/>
                </a:solidFill>
              </a:rPr>
              <a:t>: Object destroyed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Ravi: Object destroyed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Constr. And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Destr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Comparison Between Constructor And Destructor: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282" y="1428742"/>
          <a:ext cx="8429684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976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Constructor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Destructor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31404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They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are </a:t>
                      </a:r>
                      <a:r>
                        <a:rPr lang="en-US" sz="1800" b="1" baseline="0" dirty="0" smtClean="0">
                          <a:solidFill>
                            <a:srgbClr val="00FFFF"/>
                          </a:solidFill>
                        </a:rPr>
                        <a:t>special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member functions of the  class having the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same name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as that of the class.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2.   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They are called </a:t>
                      </a:r>
                      <a:r>
                        <a:rPr lang="en-US" sz="1800" b="1" baseline="0" dirty="0" smtClean="0">
                          <a:solidFill>
                            <a:srgbClr val="08E64D"/>
                          </a:solidFill>
                        </a:rPr>
                        <a:t>automatically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as soon as the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object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of a class gets created i.e. their calling is 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implicitly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done by the compiler </a:t>
                      </a: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It is also a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special member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function of a  class , having the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same name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as that of  the class but prefixed with the </a:t>
                      </a:r>
                      <a:r>
                        <a:rPr lang="en-US" sz="1800" b="1" baseline="0" dirty="0" smtClean="0">
                          <a:solidFill>
                            <a:srgbClr val="00FFFF"/>
                          </a:solidFill>
                        </a:rPr>
                        <a:t>symbol of the tilde (~).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600" b="1" baseline="0" dirty="0" smtClean="0">
                          <a:solidFill>
                            <a:srgbClr val="FFFFFF"/>
                          </a:solidFill>
                        </a:rPr>
                        <a:t>2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     They also are </a:t>
                      </a:r>
                      <a:r>
                        <a:rPr lang="en-US" sz="1800" b="1" baseline="0" dirty="0" smtClean="0">
                          <a:solidFill>
                            <a:srgbClr val="08E64D"/>
                          </a:solidFill>
                        </a:rPr>
                        <a:t>automatically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called as soon as the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object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is to be destroyed i.e. their calling also is </a:t>
                      </a:r>
                      <a:r>
                        <a:rPr lang="en-US" sz="1800" b="1" baseline="0" dirty="0" smtClean="0">
                          <a:solidFill>
                            <a:srgbClr val="0070C0"/>
                          </a:solidFill>
                        </a:rPr>
                        <a:t>implicitly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done.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Comparison Between Constr. And </a:t>
            </a:r>
            <a:r>
              <a:rPr lang="en-US" sz="24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Destr</a:t>
            </a:r>
            <a:r>
              <a:rPr lang="en-US" sz="2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</a:t>
            </a:r>
            <a:endParaRPr lang="en-US" sz="2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Comparison Between Constructor And Destructor: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14282" y="1428742"/>
          <a:ext cx="8429684" cy="342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4842"/>
                <a:gridCol w="4214842"/>
              </a:tblGrid>
              <a:tr h="39762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Constructor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Destructor</a:t>
                      </a:r>
                      <a:endParaRPr lang="en-US" dirty="0"/>
                    </a:p>
                  </a:txBody>
                  <a:tcPr>
                    <a:solidFill>
                      <a:schemeClr val="accent5">
                        <a:lumMod val="50000"/>
                      </a:schemeClr>
                    </a:solidFill>
                  </a:tcPr>
                </a:tc>
              </a:tr>
              <a:tr h="3031404"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</a:rPr>
                        <a:t>3.   They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are called in the </a:t>
                      </a:r>
                      <a:r>
                        <a:rPr lang="en-US" sz="1800" b="1" baseline="0" dirty="0" smtClean="0">
                          <a:solidFill>
                            <a:srgbClr val="00B0F0"/>
                          </a:solidFill>
                        </a:rPr>
                        <a:t>same order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as objects  are created.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Constructors can be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parameterized</a:t>
                      </a:r>
                      <a:r>
                        <a:rPr lang="en-US" sz="20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None/>
                      </a:pPr>
                      <a:endParaRPr lang="en-US" sz="20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sz="20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5.   Since they can be parameterized, so we can </a:t>
                      </a:r>
                      <a:r>
                        <a:rPr lang="en-US" sz="1800" b="1" baseline="0" dirty="0" smtClean="0">
                          <a:solidFill>
                            <a:srgbClr val="00FFFF"/>
                          </a:solidFill>
                        </a:rPr>
                        <a:t>overload them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and thus a class can have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multiple constructors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  <a:endParaRPr lang="en-US" sz="1400" b="1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None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3.   Destructor is called in the </a:t>
                      </a:r>
                      <a:r>
                        <a:rPr lang="en-US" sz="1800" b="1" baseline="0" dirty="0" smtClean="0">
                          <a:solidFill>
                            <a:srgbClr val="00B0F0"/>
                          </a:solidFill>
                        </a:rPr>
                        <a:t>reverse order 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of creation of the object.</a:t>
                      </a:r>
                    </a:p>
                    <a:p>
                      <a:pPr marL="342900" indent="-342900">
                        <a:buNone/>
                      </a:pPr>
                      <a:endParaRPr lang="en-US" sz="16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A destructor can </a:t>
                      </a:r>
                      <a:r>
                        <a:rPr lang="en-US" sz="1800" b="1" baseline="0" dirty="0" smtClean="0">
                          <a:solidFill>
                            <a:srgbClr val="FFFF00"/>
                          </a:solidFill>
                        </a:rPr>
                        <a:t>never be parameterized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 startAt="4"/>
                      </a:pPr>
                      <a:endParaRPr lang="en-US" sz="1800" b="1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 As it doesn’t accept so we can’t overload it and thus a class can just </a:t>
                      </a:r>
                      <a:r>
                        <a:rPr lang="en-US" sz="1800" b="1" baseline="0" dirty="0" smtClean="0">
                          <a:solidFill>
                            <a:srgbClr val="FFC000"/>
                          </a:solidFill>
                        </a:rPr>
                        <a:t>one destructor</a:t>
                      </a:r>
                      <a:r>
                        <a:rPr lang="en-US" sz="1800" b="1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7231</TotalTime>
  <Words>1158</Words>
  <Application>Microsoft Office PowerPoint</Application>
  <PresentationFormat>On-screen Show (16:9)</PresentationFormat>
  <Paragraphs>237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Contents Slide Master</vt:lpstr>
      <vt:lpstr>Section Break Slide Master</vt:lpstr>
      <vt:lpstr>Office Theme</vt:lpstr>
      <vt:lpstr>Slide 1</vt:lpstr>
      <vt:lpstr>Today’s Agenda</vt:lpstr>
      <vt:lpstr>What Is A Destructor?</vt:lpstr>
      <vt:lpstr>What Is The Destructor Called?</vt:lpstr>
      <vt:lpstr>What Is The Destructor Called?</vt:lpstr>
      <vt:lpstr>A Program To Demonstrate Working Of A Dest.</vt:lpstr>
      <vt:lpstr>A Program To Demonstrate Working Of A Dest.</vt:lpstr>
      <vt:lpstr>Comparison Between Constr. And Destr.</vt:lpstr>
      <vt:lpstr>Comparison Between Constr. And Destr.</vt:lpstr>
      <vt:lpstr>Comparison Between Constr. And Destr.</vt:lpstr>
      <vt:lpstr>Comparison Between Constr. And Destr.</vt:lpstr>
      <vt:lpstr>What Is getline() Function?</vt:lpstr>
      <vt:lpstr>What Is getline() Function?</vt:lpstr>
      <vt:lpstr>A Program To Demonstrate Benefits Of Destructor</vt:lpstr>
      <vt:lpstr>A Program To Demonstrate Benefits Of Destructor</vt:lpstr>
      <vt:lpstr>End of Lecture 13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283</cp:revision>
  <dcterms:created xsi:type="dcterms:W3CDTF">2016-12-05T23:26:54Z</dcterms:created>
  <dcterms:modified xsi:type="dcterms:W3CDTF">2021-03-05T08:34:42Z</dcterms:modified>
</cp:coreProperties>
</file>