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674" r:id="rId3"/>
  </p:sldMasterIdLst>
  <p:notesMasterIdLst>
    <p:notesMasterId r:id="rId38"/>
  </p:notesMasterIdLst>
  <p:sldIdLst>
    <p:sldId id="354" r:id="rId4"/>
    <p:sldId id="324" r:id="rId5"/>
    <p:sldId id="396" r:id="rId6"/>
    <p:sldId id="413" r:id="rId7"/>
    <p:sldId id="400" r:id="rId8"/>
    <p:sldId id="389" r:id="rId9"/>
    <p:sldId id="414" r:id="rId10"/>
    <p:sldId id="415" r:id="rId11"/>
    <p:sldId id="416" r:id="rId12"/>
    <p:sldId id="440" r:id="rId13"/>
    <p:sldId id="417" r:id="rId14"/>
    <p:sldId id="418" r:id="rId15"/>
    <p:sldId id="419" r:id="rId16"/>
    <p:sldId id="420" r:id="rId17"/>
    <p:sldId id="421" r:id="rId18"/>
    <p:sldId id="422" r:id="rId19"/>
    <p:sldId id="423" r:id="rId20"/>
    <p:sldId id="424" r:id="rId21"/>
    <p:sldId id="425" r:id="rId22"/>
    <p:sldId id="426" r:id="rId23"/>
    <p:sldId id="427" r:id="rId24"/>
    <p:sldId id="428" r:id="rId25"/>
    <p:sldId id="430" r:id="rId26"/>
    <p:sldId id="429" r:id="rId27"/>
    <p:sldId id="431" r:id="rId28"/>
    <p:sldId id="433" r:id="rId29"/>
    <p:sldId id="432" r:id="rId30"/>
    <p:sldId id="434" r:id="rId31"/>
    <p:sldId id="435" r:id="rId32"/>
    <p:sldId id="436" r:id="rId33"/>
    <p:sldId id="437" r:id="rId34"/>
    <p:sldId id="438" r:id="rId35"/>
    <p:sldId id="439" r:id="rId36"/>
    <p:sldId id="353" r:id="rId3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FFFF"/>
    <a:srgbClr val="08E64D"/>
    <a:srgbClr val="002060"/>
    <a:srgbClr val="F2A40D"/>
    <a:srgbClr val="FF0066"/>
    <a:srgbClr val="058D2F"/>
    <a:srgbClr val="996633"/>
    <a:srgbClr val="32AEB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21" autoAdjust="0"/>
    <p:restoredTop sz="94624" autoAdjust="0"/>
  </p:normalViewPr>
  <p:slideViewPr>
    <p:cSldViewPr>
      <p:cViewPr varScale="1">
        <p:scale>
          <a:sx n="92" d="100"/>
          <a:sy n="92" d="100"/>
        </p:scale>
        <p:origin x="-210" y="-10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34EEA-2E45-4BD9-9994-3669A6233E6D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07413-7DA1-48F0-BF82-ADA06B9AF2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07413-7DA1-48F0-BF82-ADA06B9AF2ED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07413-7DA1-48F0-BF82-ADA06B9AF2ED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07413-7DA1-48F0-BF82-ADA06B9AF2ED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07413-7DA1-48F0-BF82-ADA06B9AF2ED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07413-7DA1-48F0-BF82-ADA06B9AF2ED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07413-7DA1-48F0-BF82-ADA06B9AF2ED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07413-7DA1-48F0-BF82-ADA06B9AF2ED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07413-7DA1-48F0-BF82-ADA06B9AF2ED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07413-7DA1-48F0-BF82-ADA06B9AF2ED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07413-7DA1-48F0-BF82-ADA06B9AF2ED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07413-7DA1-48F0-BF82-ADA06B9AF2ED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07413-7DA1-48F0-BF82-ADA06B9AF2ED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75712077"/>
      </p:ext>
    </p:extLst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95063590"/>
      </p:ext>
    </p:extLst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1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88877178"/>
      </p:ext>
    </p:extLst>
  </p:cSld>
  <p:clrMapOvr>
    <a:masterClrMapping/>
  </p:clrMapOvr>
  <p:transition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42137841"/>
      </p:ext>
    </p:extLst>
  </p:cSld>
  <p:clrMapOvr>
    <a:masterClrMapping/>
  </p:clrMapOvr>
  <p:transition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09397712"/>
      </p:ext>
    </p:extLst>
  </p:cSld>
  <p:clrMapOvr>
    <a:masterClrMapping/>
  </p:clrMapOvr>
  <p:transition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1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5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52426109"/>
      </p:ext>
    </p:extLst>
  </p:cSld>
  <p:clrMapOvr>
    <a:masterClrMapping/>
  </p:clrMapOvr>
  <p:transition>
    <p:wipe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10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xmlns="" val="3106909289"/>
      </p:ext>
    </p:extLst>
  </p:cSld>
  <p:clrMapOvr>
    <a:masterClrMapping/>
  </p:clrMapOvr>
  <p:transition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90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1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4" y="1238202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8182204"/>
      </p:ext>
    </p:extLst>
  </p:cSld>
  <p:clrMapOvr>
    <a:masterClrMapping/>
  </p:clrMapOvr>
  <p:transition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6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38235425"/>
      </p:ext>
    </p:extLst>
  </p:cSld>
  <p:clrMapOvr>
    <a:masterClrMapping/>
  </p:clrMapOvr>
  <p:transition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1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45998830"/>
      </p:ext>
    </p:extLst>
  </p:cSld>
  <p:clrMapOvr>
    <a:masterClrMapping/>
  </p:clrMapOvr>
  <p:transition>
    <p:wipe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3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3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26867806"/>
      </p:ext>
    </p:extLst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2904482"/>
      </p:ext>
    </p:extLst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1960850198"/>
      </p:ext>
    </p:extLst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15967038"/>
      </p:ext>
    </p:extLst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1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2" y="1626258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9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26058886"/>
      </p:ext>
    </p:extLst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5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00137395"/>
      </p:ext>
    </p:extLst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3440264"/>
      </p:ext>
    </p:extLst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ransition>
    <p:wipe dir="d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ransition>
    <p:wipe dir="d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70C03-0217-422B-9804-1030A8DBF8C0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ransition>
    <p:wipe dir="d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1.png"/><Relationship Id="rId4" Type="http://schemas.openxmlformats.org/officeDocument/2006/relationships/image" Target="../media/image1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1.png"/><Relationship Id="rId4" Type="http://schemas.openxmlformats.org/officeDocument/2006/relationships/image" Target="../media/image1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1.png"/><Relationship Id="rId4" Type="http://schemas.openxmlformats.org/officeDocument/2006/relationships/image" Target="../media/image1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1.png"/><Relationship Id="rId4" Type="http://schemas.openxmlformats.org/officeDocument/2006/relationships/image" Target="../media/image1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1.png"/><Relationship Id="rId4" Type="http://schemas.openxmlformats.org/officeDocument/2006/relationships/image" Target="../media/image1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1.png"/><Relationship Id="rId4" Type="http://schemas.openxmlformats.org/officeDocument/2006/relationships/image" Target="../media/image12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1.png"/><Relationship Id="rId4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1.png"/><Relationship Id="rId4" Type="http://schemas.openxmlformats.org/officeDocument/2006/relationships/image" Target="../media/image12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1.png"/><Relationship Id="rId4" Type="http://schemas.openxmlformats.org/officeDocument/2006/relationships/image" Target="../media/image12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1.png"/><Relationship Id="rId4" Type="http://schemas.openxmlformats.org/officeDocument/2006/relationships/image" Target="../media/image12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1.png"/><Relationship Id="rId4" Type="http://schemas.openxmlformats.org/officeDocument/2006/relationships/image" Target="../media/image12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9.png"/><Relationship Id="rId5" Type="http://schemas.openxmlformats.org/officeDocument/2006/relationships/hyperlink" Target="mailto:scalive4u@gmail.com" TargetMode="External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428992" y="12144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7482" y="210582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87272" y="378619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43108" y="2428874"/>
            <a:ext cx="507209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en-US" sz="5400" b="1" cap="all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Lecture 14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7" name="Picture 6" descr="cpp-mini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741" y="142858"/>
            <a:ext cx="2792090" cy="300041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857488" y="4357700"/>
            <a:ext cx="3714776" cy="57150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14612" y="4214824"/>
            <a:ext cx="4214841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FF00"/>
                </a:solidFill>
                <a:latin typeface="Lucida Fax" pitchFamily="18" charset="0"/>
              </a:rPr>
              <a:t>Modern C++</a:t>
            </a:r>
            <a:endParaRPr lang="en-US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FF00"/>
              </a:solidFill>
              <a:effectLst/>
              <a:latin typeface="Lucida Fax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What Is </a:t>
            </a:r>
            <a:r>
              <a:rPr lang="en-US" sz="32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CodeBlock</a:t>
            </a: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?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 marL="571500" indent="-457200">
              <a:buFont typeface="Wingdings" pitchFamily="2" charset="2"/>
              <a:buChar char="§"/>
            </a:pPr>
            <a:endParaRPr lang="en-US" sz="20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571500" indent="-457200">
              <a:buFont typeface="Wingdings" pitchFamily="2" charset="2"/>
              <a:buChar char="§"/>
            </a:pPr>
            <a:r>
              <a:rPr lang="en-IN" sz="2000" b="1" dirty="0" smtClean="0">
                <a:solidFill>
                  <a:schemeClr val="bg1"/>
                </a:solidFill>
                <a:cs typeface="Arial" pitchFamily="34" charset="0"/>
              </a:rPr>
              <a:t>Code::Blocks is a free, open-source cross-platform IDE </a:t>
            </a:r>
            <a:r>
              <a:rPr lang="en-IN" sz="2000" b="1" dirty="0" smtClean="0">
                <a:solidFill>
                  <a:srgbClr val="C00000"/>
                </a:solidFill>
                <a:cs typeface="Arial" pitchFamily="34" charset="0"/>
              </a:rPr>
              <a:t>(not a compiler) </a:t>
            </a:r>
            <a:r>
              <a:rPr lang="en-IN" sz="2000" b="1" dirty="0" smtClean="0">
                <a:solidFill>
                  <a:schemeClr val="bg1"/>
                </a:solidFill>
                <a:cs typeface="Arial" pitchFamily="34" charset="0"/>
              </a:rPr>
              <a:t>which was designed to support </a:t>
            </a:r>
            <a:r>
              <a:rPr lang="en-IN" sz="2000" b="1" dirty="0" smtClean="0">
                <a:solidFill>
                  <a:srgbClr val="00FFFF"/>
                </a:solidFill>
                <a:cs typeface="Arial" pitchFamily="34" charset="0"/>
              </a:rPr>
              <a:t>C</a:t>
            </a:r>
            <a:r>
              <a:rPr lang="en-IN" sz="2000" b="1" dirty="0" smtClean="0">
                <a:solidFill>
                  <a:schemeClr val="bg1"/>
                </a:solidFill>
                <a:cs typeface="Arial" pitchFamily="34" charset="0"/>
              </a:rPr>
              <a:t> and </a:t>
            </a:r>
            <a:r>
              <a:rPr lang="en-IN" sz="2000" b="1" dirty="0" smtClean="0">
                <a:solidFill>
                  <a:srgbClr val="00FFFF"/>
                </a:solidFill>
                <a:cs typeface="Arial" pitchFamily="34" charset="0"/>
              </a:rPr>
              <a:t>C++ </a:t>
            </a:r>
            <a:r>
              <a:rPr lang="en-IN" sz="2000" b="1" dirty="0" smtClean="0">
                <a:solidFill>
                  <a:schemeClr val="bg1"/>
                </a:solidFill>
                <a:cs typeface="Arial" pitchFamily="34" charset="0"/>
              </a:rPr>
              <a:t>languages </a:t>
            </a:r>
          </a:p>
          <a:p>
            <a:pPr marL="571500" indent="-457200">
              <a:buNone/>
            </a:pPr>
            <a:endParaRPr lang="en-US" sz="2000" b="1" u="sng" dirty="0" smtClean="0">
              <a:solidFill>
                <a:schemeClr val="bg1"/>
              </a:solidFill>
              <a:cs typeface="Arial" pitchFamily="34" charset="0"/>
            </a:endParaRPr>
          </a:p>
          <a:p>
            <a:pPr marL="571500" indent="-457200">
              <a:buFont typeface="Wingdings" pitchFamily="2" charset="2"/>
              <a:buChar char="§"/>
            </a:pPr>
            <a:r>
              <a:rPr lang="en-IN" sz="2000" b="1" dirty="0" smtClean="0">
                <a:solidFill>
                  <a:schemeClr val="bg1"/>
                </a:solidFill>
                <a:cs typeface="Arial" pitchFamily="34" charset="0"/>
              </a:rPr>
              <a:t>However now it also supports other languages, including </a:t>
            </a:r>
            <a:r>
              <a:rPr lang="en-IN" sz="2000" b="1" dirty="0" smtClean="0">
                <a:solidFill>
                  <a:srgbClr val="00FFFF"/>
                </a:solidFill>
                <a:cs typeface="Arial" pitchFamily="34" charset="0"/>
              </a:rPr>
              <a:t>Fortran </a:t>
            </a:r>
            <a:r>
              <a:rPr lang="en-IN" sz="2000" b="1" dirty="0" smtClean="0">
                <a:solidFill>
                  <a:schemeClr val="bg1"/>
                </a:solidFill>
                <a:cs typeface="Arial" pitchFamily="34" charset="0"/>
              </a:rPr>
              <a:t>and</a:t>
            </a:r>
            <a:r>
              <a:rPr lang="en-IN" sz="2000" b="1" dirty="0" smtClean="0">
                <a:solidFill>
                  <a:srgbClr val="00FFFF"/>
                </a:solidFill>
                <a:cs typeface="Arial" pitchFamily="34" charset="0"/>
              </a:rPr>
              <a:t> D</a:t>
            </a:r>
            <a:r>
              <a:rPr lang="en-IN" sz="2000" b="1" dirty="0" smtClean="0">
                <a:solidFill>
                  <a:schemeClr val="bg1"/>
                </a:solidFill>
                <a:cs typeface="Arial" pitchFamily="34" charset="0"/>
              </a:rPr>
              <a:t>. </a:t>
            </a:r>
            <a:endParaRPr lang="en-US" sz="2000" b="1" u="sng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What Compiler Code Blocks Uses?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 marL="571500" indent="-457200">
              <a:buFont typeface="Wingdings" pitchFamily="2" charset="2"/>
              <a:buChar char="§"/>
            </a:pPr>
            <a:r>
              <a:rPr lang="en-IN" sz="2000" b="1" dirty="0" smtClean="0">
                <a:solidFill>
                  <a:srgbClr val="C00000"/>
                </a:solidFill>
                <a:cs typeface="Arial" pitchFamily="34" charset="0"/>
              </a:rPr>
              <a:t>Code::Blocks </a:t>
            </a:r>
            <a:r>
              <a:rPr lang="en-IN" sz="2000" b="1" dirty="0" smtClean="0">
                <a:solidFill>
                  <a:srgbClr val="FFFFFF"/>
                </a:solidFill>
                <a:cs typeface="Arial" pitchFamily="34" charset="0"/>
              </a:rPr>
              <a:t>supports multiple compilers like</a:t>
            </a:r>
            <a:r>
              <a:rPr lang="en-IN" sz="2000" dirty="0" smtClean="0">
                <a:solidFill>
                  <a:srgbClr val="FFFFFF"/>
                </a:solidFill>
                <a:cs typeface="Arial" pitchFamily="34" charset="0"/>
              </a:rPr>
              <a:t>:</a:t>
            </a:r>
            <a:endParaRPr lang="en-IN" sz="2000" b="1" dirty="0" smtClean="0">
              <a:solidFill>
                <a:srgbClr val="00B050"/>
              </a:solidFill>
              <a:cs typeface="Arial" pitchFamily="34" charset="0"/>
            </a:endParaRPr>
          </a:p>
          <a:p>
            <a:pPr marL="571500" indent="-457200"/>
            <a:endParaRPr lang="en-IN" sz="2000" b="1" dirty="0" smtClean="0">
              <a:solidFill>
                <a:srgbClr val="002060"/>
              </a:solidFill>
              <a:cs typeface="Arial" pitchFamily="34" charset="0"/>
            </a:endParaRPr>
          </a:p>
          <a:p>
            <a:pPr marL="571500" indent="-457200"/>
            <a:r>
              <a:rPr lang="en-IN" sz="2000" b="1" dirty="0" smtClean="0">
                <a:solidFill>
                  <a:srgbClr val="002060"/>
                </a:solidFill>
                <a:cs typeface="Arial" pitchFamily="34" charset="0"/>
              </a:rPr>
              <a:t>GCC, </a:t>
            </a:r>
          </a:p>
          <a:p>
            <a:pPr marL="571500" indent="-457200"/>
            <a:r>
              <a:rPr lang="en-IN" sz="2000" b="1" dirty="0" err="1" smtClean="0">
                <a:solidFill>
                  <a:srgbClr val="002060"/>
                </a:solidFill>
                <a:cs typeface="Arial" pitchFamily="34" charset="0"/>
              </a:rPr>
              <a:t>MinGW</a:t>
            </a:r>
            <a:r>
              <a:rPr lang="en-IN" sz="2000" b="1" dirty="0" smtClean="0">
                <a:solidFill>
                  <a:srgbClr val="002060"/>
                </a:solidFill>
                <a:cs typeface="Arial" pitchFamily="34" charset="0"/>
              </a:rPr>
              <a:t>, </a:t>
            </a:r>
          </a:p>
          <a:p>
            <a:pPr marL="571500" indent="-457200"/>
            <a:r>
              <a:rPr lang="en-IN" sz="2000" b="1" dirty="0" smtClean="0">
                <a:solidFill>
                  <a:srgbClr val="002060"/>
                </a:solidFill>
                <a:cs typeface="Arial" pitchFamily="34" charset="0"/>
              </a:rPr>
              <a:t>Digital Mars, </a:t>
            </a:r>
          </a:p>
          <a:p>
            <a:pPr marL="571500" indent="-457200"/>
            <a:r>
              <a:rPr lang="en-IN" sz="2000" b="1" dirty="0" smtClean="0">
                <a:solidFill>
                  <a:srgbClr val="002060"/>
                </a:solidFill>
                <a:cs typeface="Arial" pitchFamily="34" charset="0"/>
              </a:rPr>
              <a:t>Microsoft Visual C++,</a:t>
            </a:r>
          </a:p>
          <a:p>
            <a:pPr marL="571500" indent="-457200"/>
            <a:r>
              <a:rPr lang="en-IN" sz="2000" b="1" dirty="0" smtClean="0">
                <a:solidFill>
                  <a:srgbClr val="002060"/>
                </a:solidFill>
                <a:cs typeface="Arial" pitchFamily="34" charset="0"/>
              </a:rPr>
              <a:t>Borland C++, </a:t>
            </a:r>
          </a:p>
          <a:p>
            <a:pPr marL="571500" indent="-457200"/>
            <a:r>
              <a:rPr lang="en-IN" sz="2000" b="1" dirty="0" smtClean="0">
                <a:solidFill>
                  <a:srgbClr val="002060"/>
                </a:solidFill>
                <a:cs typeface="Arial" pitchFamily="34" charset="0"/>
              </a:rPr>
              <a:t>LLVM Clang, </a:t>
            </a:r>
          </a:p>
          <a:p>
            <a:pPr marL="571500" indent="-457200"/>
            <a:r>
              <a:rPr lang="en-IN" sz="2000" b="1" dirty="0" err="1" smtClean="0">
                <a:solidFill>
                  <a:srgbClr val="002060"/>
                </a:solidFill>
                <a:cs typeface="Arial" pitchFamily="34" charset="0"/>
              </a:rPr>
              <a:t>Watcom</a:t>
            </a:r>
            <a:r>
              <a:rPr lang="en-IN" sz="2000" b="1" dirty="0" smtClean="0">
                <a:solidFill>
                  <a:srgbClr val="002060"/>
                </a:solidFill>
                <a:cs typeface="Arial" pitchFamily="34" charset="0"/>
              </a:rPr>
              <a:t>, </a:t>
            </a:r>
          </a:p>
          <a:p>
            <a:pPr marL="571500" indent="-457200"/>
            <a:r>
              <a:rPr lang="en-IN" sz="2000" b="1" dirty="0" smtClean="0">
                <a:solidFill>
                  <a:srgbClr val="002060"/>
                </a:solidFill>
                <a:cs typeface="Arial" pitchFamily="34" charset="0"/>
              </a:rPr>
              <a:t>LCC </a:t>
            </a:r>
            <a:r>
              <a:rPr lang="en-IN" sz="2000" b="1" dirty="0" smtClean="0">
                <a:solidFill>
                  <a:srgbClr val="FFFFFF"/>
                </a:solidFill>
                <a:cs typeface="Arial" pitchFamily="34" charset="0"/>
              </a:rPr>
              <a:t>and </a:t>
            </a:r>
          </a:p>
          <a:p>
            <a:pPr marL="571500" indent="-457200"/>
            <a:r>
              <a:rPr lang="en-IN" sz="2000" b="1" dirty="0" smtClean="0">
                <a:solidFill>
                  <a:srgbClr val="002060"/>
                </a:solidFill>
                <a:cs typeface="Arial" pitchFamily="34" charset="0"/>
              </a:rPr>
              <a:t>the Intel C++ compiler. </a:t>
            </a:r>
            <a:endParaRPr lang="en-US" sz="2000" b="1" u="sng" dirty="0">
              <a:solidFill>
                <a:srgbClr val="00206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Important Difference Between Standard</a:t>
            </a:r>
            <a:b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</a:b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C++ and C++11/14/17</a:t>
            </a:r>
            <a:endParaRPr 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 marL="571500" indent="-457200">
              <a:buAutoNum type="arabicPeriod"/>
            </a:pPr>
            <a:r>
              <a:rPr lang="en-US" sz="2000" b="1" dirty="0" smtClean="0">
                <a:solidFill>
                  <a:srgbClr val="FFFFFF"/>
                </a:solidFill>
                <a:cs typeface="Arial" pitchFamily="34" charset="0"/>
              </a:rPr>
              <a:t>The names of all </a:t>
            </a:r>
            <a:r>
              <a:rPr lang="en-US" sz="2000" b="1" dirty="0" smtClean="0">
                <a:solidFill>
                  <a:srgbClr val="0070C0"/>
                </a:solidFill>
                <a:cs typeface="Arial" pitchFamily="34" charset="0"/>
              </a:rPr>
              <a:t>C++ header files </a:t>
            </a:r>
            <a:r>
              <a:rPr lang="en-US" sz="2000" b="1" dirty="0" smtClean="0">
                <a:solidFill>
                  <a:srgbClr val="FF0000"/>
                </a:solidFill>
                <a:cs typeface="Arial" pitchFamily="34" charset="0"/>
              </a:rPr>
              <a:t>do not contain .h extension</a:t>
            </a:r>
          </a:p>
          <a:p>
            <a:pPr marL="571500" indent="-457200">
              <a:buAutoNum type="arabicPeriod"/>
            </a:pPr>
            <a:endParaRPr lang="en-US" sz="2000" b="1" dirty="0" smtClean="0">
              <a:cs typeface="Arial" pitchFamily="34" charset="0"/>
            </a:endParaRPr>
          </a:p>
          <a:p>
            <a:pPr marL="571500" indent="-457200">
              <a:buAutoNum type="arabicPeriod"/>
            </a:pPr>
            <a:r>
              <a:rPr lang="en-US" sz="2000" b="1" dirty="0" smtClean="0">
                <a:solidFill>
                  <a:srgbClr val="FFFFFF"/>
                </a:solidFill>
                <a:cs typeface="Arial" pitchFamily="34" charset="0"/>
              </a:rPr>
              <a:t>So</a:t>
            </a:r>
            <a:r>
              <a:rPr lang="en-US" sz="2000" b="1" dirty="0" smtClean="0">
                <a:cs typeface="Arial" pitchFamily="34" charset="0"/>
              </a:rPr>
              <a:t> </a:t>
            </a:r>
            <a:r>
              <a:rPr lang="en-US" sz="2000" b="1" dirty="0" smtClean="0">
                <a:solidFill>
                  <a:srgbClr val="08E64D"/>
                </a:solidFill>
                <a:cs typeface="Arial" pitchFamily="34" charset="0"/>
              </a:rPr>
              <a:t>&lt;</a:t>
            </a:r>
            <a:r>
              <a:rPr lang="en-US" sz="2000" b="1" dirty="0" err="1" smtClean="0">
                <a:solidFill>
                  <a:srgbClr val="08E64D"/>
                </a:solidFill>
                <a:cs typeface="Arial" pitchFamily="34" charset="0"/>
              </a:rPr>
              <a:t>iostream.h</a:t>
            </a:r>
            <a:r>
              <a:rPr lang="en-US" sz="2000" b="1" dirty="0" smtClean="0">
                <a:solidFill>
                  <a:srgbClr val="00B050"/>
                </a:solidFill>
                <a:cs typeface="Arial" pitchFamily="34" charset="0"/>
              </a:rPr>
              <a:t>&gt; </a:t>
            </a:r>
            <a:r>
              <a:rPr lang="en-US" sz="2000" b="1" dirty="0" smtClean="0">
                <a:solidFill>
                  <a:srgbClr val="FFFFFF"/>
                </a:solidFill>
                <a:cs typeface="Arial" pitchFamily="34" charset="0"/>
              </a:rPr>
              <a:t>becomes </a:t>
            </a:r>
            <a:r>
              <a:rPr lang="en-US" sz="2000" b="1" dirty="0" smtClean="0">
                <a:solidFill>
                  <a:srgbClr val="08E64D"/>
                </a:solidFill>
                <a:cs typeface="Arial" pitchFamily="34" charset="0"/>
              </a:rPr>
              <a:t>&lt;</a:t>
            </a:r>
            <a:r>
              <a:rPr lang="en-US" sz="2000" b="1" dirty="0" err="1" smtClean="0">
                <a:solidFill>
                  <a:srgbClr val="08E64D"/>
                </a:solidFill>
                <a:cs typeface="Arial" pitchFamily="34" charset="0"/>
              </a:rPr>
              <a:t>iostream</a:t>
            </a:r>
            <a:r>
              <a:rPr lang="en-US" sz="2000" b="1" dirty="0" smtClean="0">
                <a:solidFill>
                  <a:srgbClr val="08E64D"/>
                </a:solidFill>
                <a:cs typeface="Arial" pitchFamily="34" charset="0"/>
              </a:rPr>
              <a:t>&gt; , &lt;</a:t>
            </a:r>
            <a:r>
              <a:rPr lang="en-US" sz="2000" b="1" dirty="0" err="1" smtClean="0">
                <a:solidFill>
                  <a:srgbClr val="08E64D"/>
                </a:solidFill>
                <a:cs typeface="Arial" pitchFamily="34" charset="0"/>
              </a:rPr>
              <a:t>fstream.h</a:t>
            </a:r>
            <a:r>
              <a:rPr lang="en-US" sz="2000" b="1" dirty="0" smtClean="0">
                <a:solidFill>
                  <a:srgbClr val="08E64D"/>
                </a:solidFill>
                <a:cs typeface="Arial" pitchFamily="34" charset="0"/>
              </a:rPr>
              <a:t>&gt;</a:t>
            </a:r>
            <a:r>
              <a:rPr lang="en-US" sz="2000" b="1" dirty="0" smtClean="0">
                <a:solidFill>
                  <a:srgbClr val="00B050"/>
                </a:solidFill>
                <a:cs typeface="Arial" pitchFamily="34" charset="0"/>
              </a:rPr>
              <a:t> </a:t>
            </a:r>
            <a:r>
              <a:rPr lang="en-US" sz="2000" b="1" dirty="0" smtClean="0">
                <a:solidFill>
                  <a:srgbClr val="FFFFFF"/>
                </a:solidFill>
                <a:cs typeface="Arial" pitchFamily="34" charset="0"/>
              </a:rPr>
              <a:t>becomes</a:t>
            </a:r>
            <a:r>
              <a:rPr lang="en-US" sz="2000" b="1" dirty="0" smtClean="0">
                <a:solidFill>
                  <a:srgbClr val="00B050"/>
                </a:solidFill>
                <a:cs typeface="Arial" pitchFamily="34" charset="0"/>
              </a:rPr>
              <a:t> </a:t>
            </a:r>
            <a:r>
              <a:rPr lang="en-US" sz="2000" b="1" dirty="0" smtClean="0">
                <a:solidFill>
                  <a:srgbClr val="08E64D"/>
                </a:solidFill>
                <a:cs typeface="Arial" pitchFamily="34" charset="0"/>
              </a:rPr>
              <a:t>&lt;</a:t>
            </a:r>
            <a:r>
              <a:rPr lang="en-US" sz="2000" b="1" dirty="0" err="1" smtClean="0">
                <a:solidFill>
                  <a:srgbClr val="08E64D"/>
                </a:solidFill>
                <a:cs typeface="Arial" pitchFamily="34" charset="0"/>
              </a:rPr>
              <a:t>fstream</a:t>
            </a:r>
            <a:r>
              <a:rPr lang="en-US" sz="2000" b="1" dirty="0" smtClean="0">
                <a:solidFill>
                  <a:srgbClr val="08E64D"/>
                </a:solidFill>
                <a:cs typeface="Arial" pitchFamily="34" charset="0"/>
              </a:rPr>
              <a:t>&gt; </a:t>
            </a:r>
            <a:r>
              <a:rPr lang="en-US" sz="2000" b="1" dirty="0" smtClean="0">
                <a:solidFill>
                  <a:srgbClr val="FFFFFF"/>
                </a:solidFill>
                <a:cs typeface="Arial" pitchFamily="34" charset="0"/>
              </a:rPr>
              <a:t>and so on</a:t>
            </a:r>
          </a:p>
          <a:p>
            <a:pPr marL="571500" indent="-457200">
              <a:buAutoNum type="arabicPeriod"/>
            </a:pPr>
            <a:endParaRPr lang="en-US" sz="2000" b="1" dirty="0" smtClean="0">
              <a:cs typeface="Arial" pitchFamily="34" charset="0"/>
            </a:endParaRPr>
          </a:p>
          <a:p>
            <a:pPr marL="571500" indent="-457200">
              <a:buAutoNum type="arabicPeriod"/>
            </a:pPr>
            <a:r>
              <a:rPr lang="en-US" sz="2000" b="1" dirty="0" smtClean="0">
                <a:solidFill>
                  <a:srgbClr val="FFFFFF"/>
                </a:solidFill>
                <a:cs typeface="Arial" pitchFamily="34" charset="0"/>
              </a:rPr>
              <a:t>For</a:t>
            </a:r>
            <a:r>
              <a:rPr lang="en-US" sz="2000" b="1" dirty="0" smtClean="0">
                <a:cs typeface="Arial" pitchFamily="34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cs typeface="Arial" pitchFamily="34" charset="0"/>
              </a:rPr>
              <a:t>C language header files </a:t>
            </a:r>
            <a:r>
              <a:rPr lang="en-US" sz="2000" b="1" dirty="0" smtClean="0">
                <a:solidFill>
                  <a:srgbClr val="FFFFFF"/>
                </a:solidFill>
                <a:cs typeface="Arial" pitchFamily="34" charset="0"/>
              </a:rPr>
              <a:t>we still have the </a:t>
            </a:r>
            <a:r>
              <a:rPr lang="en-US" sz="2000" b="1" dirty="0" smtClean="0">
                <a:solidFill>
                  <a:srgbClr val="0070C0"/>
                </a:solidFill>
                <a:cs typeface="Arial" pitchFamily="34" charset="0"/>
              </a:rPr>
              <a:t>.h</a:t>
            </a:r>
            <a:r>
              <a:rPr lang="en-US" sz="2000" b="1" dirty="0" smtClean="0">
                <a:cs typeface="Arial" pitchFamily="34" charset="0"/>
              </a:rPr>
              <a:t> </a:t>
            </a:r>
            <a:r>
              <a:rPr lang="en-US" sz="2000" b="1" dirty="0" smtClean="0">
                <a:solidFill>
                  <a:srgbClr val="FFFFFF"/>
                </a:solidFill>
                <a:cs typeface="Arial" pitchFamily="34" charset="0"/>
              </a:rPr>
              <a:t>convention available but recommendations are to use these header file names prefixed with the letter </a:t>
            </a:r>
            <a:r>
              <a:rPr lang="en-US" sz="2000" b="1" dirty="0" smtClean="0">
                <a:solidFill>
                  <a:srgbClr val="08E64D"/>
                </a:solidFill>
                <a:cs typeface="Arial" pitchFamily="34" charset="0"/>
              </a:rPr>
              <a:t>‘c’</a:t>
            </a:r>
            <a:r>
              <a:rPr lang="en-US" sz="2000" b="1" dirty="0" smtClean="0">
                <a:solidFill>
                  <a:srgbClr val="FFFFFF"/>
                </a:solidFill>
                <a:cs typeface="Arial" pitchFamily="34" charset="0"/>
              </a:rPr>
              <a:t> and dropping </a:t>
            </a:r>
            <a:r>
              <a:rPr lang="en-US" sz="2000" b="1" dirty="0" smtClean="0">
                <a:solidFill>
                  <a:srgbClr val="08E64D"/>
                </a:solidFill>
                <a:cs typeface="Arial" pitchFamily="34" charset="0"/>
              </a:rPr>
              <a:t>‘ .h’</a:t>
            </a:r>
            <a:r>
              <a:rPr lang="en-US" sz="2000" b="1" dirty="0" smtClean="0">
                <a:solidFill>
                  <a:srgbClr val="FFFFFF"/>
                </a:solidFill>
                <a:cs typeface="Arial" pitchFamily="34" charset="0"/>
              </a:rPr>
              <a:t>.</a:t>
            </a:r>
          </a:p>
          <a:p>
            <a:pPr marL="571500" indent="-457200">
              <a:buAutoNum type="arabicPeriod"/>
            </a:pPr>
            <a:endParaRPr lang="en-US" sz="2000" b="1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571500" indent="-457200">
              <a:buAutoNum type="arabicPeriod"/>
            </a:pPr>
            <a:r>
              <a:rPr lang="en-US" sz="2000" b="1" dirty="0" smtClean="0">
                <a:solidFill>
                  <a:srgbClr val="FFFFFF"/>
                </a:solidFill>
                <a:cs typeface="Arial" pitchFamily="34" charset="0"/>
              </a:rPr>
              <a:t>So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2000" b="1" dirty="0" smtClean="0">
                <a:solidFill>
                  <a:srgbClr val="08E64D"/>
                </a:solidFill>
                <a:cs typeface="Arial" pitchFamily="34" charset="0"/>
              </a:rPr>
              <a:t>&lt;</a:t>
            </a:r>
            <a:r>
              <a:rPr lang="en-US" sz="2000" b="1" dirty="0" err="1" smtClean="0">
                <a:solidFill>
                  <a:srgbClr val="08E64D"/>
                </a:solidFill>
                <a:cs typeface="Arial" pitchFamily="34" charset="0"/>
              </a:rPr>
              <a:t>math.h</a:t>
            </a:r>
            <a:r>
              <a:rPr lang="en-US" sz="2000" b="1" dirty="0" smtClean="0">
                <a:solidFill>
                  <a:srgbClr val="08E64D"/>
                </a:solidFill>
                <a:cs typeface="Arial" pitchFamily="34" charset="0"/>
              </a:rPr>
              <a:t>&gt; </a:t>
            </a:r>
            <a:r>
              <a:rPr lang="en-US" sz="2000" b="1" dirty="0" smtClean="0">
                <a:solidFill>
                  <a:srgbClr val="FFFFFF"/>
                </a:solidFill>
                <a:cs typeface="Arial" pitchFamily="34" charset="0"/>
              </a:rPr>
              <a:t>becomes </a:t>
            </a:r>
            <a:r>
              <a:rPr lang="en-US" sz="2000" b="1" dirty="0" smtClean="0">
                <a:solidFill>
                  <a:srgbClr val="08E64D"/>
                </a:solidFill>
                <a:cs typeface="Arial" pitchFamily="34" charset="0"/>
              </a:rPr>
              <a:t>&lt;</a:t>
            </a:r>
            <a:r>
              <a:rPr lang="en-US" sz="2000" b="1" dirty="0" err="1" smtClean="0">
                <a:solidFill>
                  <a:srgbClr val="08E64D"/>
                </a:solidFill>
                <a:cs typeface="Arial" pitchFamily="34" charset="0"/>
              </a:rPr>
              <a:t>cmath</a:t>
            </a:r>
            <a:r>
              <a:rPr lang="en-US" sz="2000" b="1" dirty="0" smtClean="0">
                <a:solidFill>
                  <a:srgbClr val="08E64D"/>
                </a:solidFill>
                <a:cs typeface="Arial" pitchFamily="34" charset="0"/>
              </a:rPr>
              <a:t>&gt;</a:t>
            </a:r>
            <a:r>
              <a:rPr lang="en-US" sz="2000" b="1" dirty="0" smtClean="0">
                <a:solidFill>
                  <a:srgbClr val="FFFFFF"/>
                </a:solidFill>
                <a:cs typeface="Arial" pitchFamily="34" charset="0"/>
              </a:rPr>
              <a:t>,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2000" b="1" dirty="0" smtClean="0">
                <a:solidFill>
                  <a:srgbClr val="08E64D"/>
                </a:solidFill>
                <a:cs typeface="Arial" pitchFamily="34" charset="0"/>
              </a:rPr>
              <a:t>&lt;</a:t>
            </a:r>
            <a:r>
              <a:rPr lang="en-US" sz="2000" b="1" dirty="0" err="1" smtClean="0">
                <a:solidFill>
                  <a:srgbClr val="08E64D"/>
                </a:solidFill>
                <a:cs typeface="Arial" pitchFamily="34" charset="0"/>
              </a:rPr>
              <a:t>stdlib.h</a:t>
            </a:r>
            <a:r>
              <a:rPr lang="en-US" sz="2000" b="1" dirty="0" smtClean="0">
                <a:solidFill>
                  <a:srgbClr val="00B050"/>
                </a:solidFill>
                <a:cs typeface="Arial" pitchFamily="34" charset="0"/>
              </a:rPr>
              <a:t>&gt; </a:t>
            </a:r>
            <a:r>
              <a:rPr lang="en-US" sz="2000" b="1" dirty="0" smtClean="0">
                <a:solidFill>
                  <a:srgbClr val="FFFFFF"/>
                </a:solidFill>
                <a:cs typeface="Arial" pitchFamily="34" charset="0"/>
              </a:rPr>
              <a:t>becomes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2000" b="1" dirty="0" smtClean="0">
                <a:solidFill>
                  <a:srgbClr val="08E64D"/>
                </a:solidFill>
                <a:cs typeface="Arial" pitchFamily="34" charset="0"/>
              </a:rPr>
              <a:t>&lt;</a:t>
            </a:r>
            <a:r>
              <a:rPr lang="en-US" sz="2000" b="1" dirty="0" err="1" smtClean="0">
                <a:solidFill>
                  <a:srgbClr val="08E64D"/>
                </a:solidFill>
                <a:cs typeface="Arial" pitchFamily="34" charset="0"/>
              </a:rPr>
              <a:t>cstdlib</a:t>
            </a:r>
            <a:r>
              <a:rPr lang="en-US" sz="2000" b="1" dirty="0" smtClean="0">
                <a:solidFill>
                  <a:srgbClr val="08E64D"/>
                </a:solidFill>
                <a:cs typeface="Arial" pitchFamily="34" charset="0"/>
              </a:rPr>
              <a:t>&gt; </a:t>
            </a:r>
            <a:r>
              <a:rPr lang="en-US" sz="2000" b="1" dirty="0" smtClean="0">
                <a:solidFill>
                  <a:srgbClr val="FFFFFF"/>
                </a:solidFill>
                <a:cs typeface="Arial" pitchFamily="34" charset="0"/>
              </a:rPr>
              <a:t>and so on</a:t>
            </a:r>
            <a:endParaRPr lang="en-US" sz="2000" b="1" u="sng" dirty="0">
              <a:solidFill>
                <a:srgbClr val="FFFFF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Important Difference Between Standard</a:t>
            </a:r>
            <a:b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</a:b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C++ and C++11/14/17</a:t>
            </a:r>
            <a:endParaRPr 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 marL="571500" indent="-457200">
              <a:buAutoNum type="arabicPlain" startAt="5"/>
            </a:pPr>
            <a:endParaRPr lang="en-US" sz="2000" b="1" dirty="0" smtClean="0">
              <a:solidFill>
                <a:srgbClr val="FFFFFF"/>
              </a:solidFill>
              <a:cs typeface="Arial" pitchFamily="34" charset="0"/>
            </a:endParaRPr>
          </a:p>
          <a:p>
            <a:pPr marL="571500" indent="-457200">
              <a:buAutoNum type="arabicPlain" startAt="5"/>
            </a:pPr>
            <a:r>
              <a:rPr lang="en-US" sz="2000" b="1" dirty="0" smtClean="0">
                <a:solidFill>
                  <a:srgbClr val="FFFFFF"/>
                </a:solidFill>
                <a:cs typeface="Arial" pitchFamily="34" charset="0"/>
              </a:rPr>
              <a:t>All predefined object like </a:t>
            </a:r>
            <a:r>
              <a:rPr lang="en-US" sz="2000" b="1" dirty="0" err="1" smtClean="0">
                <a:solidFill>
                  <a:srgbClr val="FFC000"/>
                </a:solidFill>
                <a:cs typeface="Arial" pitchFamily="34" charset="0"/>
              </a:rPr>
              <a:t>cout</a:t>
            </a:r>
            <a:r>
              <a:rPr lang="en-US" sz="2000" b="1" dirty="0" smtClean="0">
                <a:solidFill>
                  <a:srgbClr val="FFC000"/>
                </a:solidFill>
                <a:cs typeface="Arial" pitchFamily="34" charset="0"/>
              </a:rPr>
              <a:t> </a:t>
            </a:r>
            <a:r>
              <a:rPr lang="en-US" sz="2000" b="1" dirty="0" smtClean="0">
                <a:solidFill>
                  <a:srgbClr val="FFFFFF"/>
                </a:solidFill>
                <a:cs typeface="Arial" pitchFamily="34" charset="0"/>
              </a:rPr>
              <a:t>, </a:t>
            </a:r>
            <a:r>
              <a:rPr lang="en-US" sz="2000" b="1" dirty="0" err="1" smtClean="0">
                <a:solidFill>
                  <a:srgbClr val="FFC000"/>
                </a:solidFill>
                <a:cs typeface="Arial" pitchFamily="34" charset="0"/>
              </a:rPr>
              <a:t>cin</a:t>
            </a:r>
            <a:r>
              <a:rPr lang="en-US" sz="2000" b="1" dirty="0" smtClean="0">
                <a:solidFill>
                  <a:srgbClr val="FFC000"/>
                </a:solidFill>
                <a:cs typeface="Arial" pitchFamily="34" charset="0"/>
              </a:rPr>
              <a:t> etc </a:t>
            </a:r>
            <a:r>
              <a:rPr lang="en-US" sz="2000" b="1" dirty="0" smtClean="0">
                <a:solidFill>
                  <a:srgbClr val="FFFFFF"/>
                </a:solidFill>
                <a:cs typeface="Arial" pitchFamily="34" charset="0"/>
              </a:rPr>
              <a:t>are now placed inside something called </a:t>
            </a:r>
            <a:r>
              <a:rPr lang="en-US" sz="2000" b="1" u="sng" dirty="0" smtClean="0">
                <a:solidFill>
                  <a:srgbClr val="FFFF00"/>
                </a:solidFill>
                <a:cs typeface="Arial" pitchFamily="34" charset="0"/>
              </a:rPr>
              <a:t>namespace </a:t>
            </a:r>
          </a:p>
          <a:p>
            <a:pPr marL="571500" indent="-457200">
              <a:buAutoNum type="arabicPlain" startAt="5"/>
            </a:pPr>
            <a:endParaRPr lang="en-US" sz="2000" b="1" u="sng" dirty="0" smtClean="0">
              <a:solidFill>
                <a:srgbClr val="FFFFFF"/>
              </a:solidFill>
              <a:cs typeface="Arial" pitchFamily="34" charset="0"/>
            </a:endParaRPr>
          </a:p>
          <a:p>
            <a:pPr marL="571500" indent="-457200">
              <a:buAutoNum type="arabicPlain" startAt="5"/>
            </a:pPr>
            <a:r>
              <a:rPr lang="en-US" sz="2000" b="1" dirty="0" smtClean="0">
                <a:solidFill>
                  <a:srgbClr val="FFFFFF"/>
                </a:solidFill>
                <a:cs typeface="Arial" pitchFamily="34" charset="0"/>
              </a:rPr>
              <a:t>The </a:t>
            </a:r>
            <a:r>
              <a:rPr lang="en-US" sz="2000" b="1" dirty="0" smtClean="0">
                <a:solidFill>
                  <a:srgbClr val="FFFF00"/>
                </a:solidFill>
                <a:cs typeface="Arial" pitchFamily="34" charset="0"/>
              </a:rPr>
              <a:t>default namespace </a:t>
            </a:r>
            <a:r>
              <a:rPr lang="en-US" sz="2000" b="1" dirty="0" smtClean="0">
                <a:solidFill>
                  <a:srgbClr val="FFFFFF"/>
                </a:solidFill>
                <a:cs typeface="Arial" pitchFamily="34" charset="0"/>
              </a:rPr>
              <a:t>provided by </a:t>
            </a:r>
            <a:r>
              <a:rPr lang="en-US" sz="2000" b="1" dirty="0" err="1" smtClean="0">
                <a:solidFill>
                  <a:srgbClr val="FFC000"/>
                </a:solidFill>
                <a:cs typeface="Arial" pitchFamily="34" charset="0"/>
              </a:rPr>
              <a:t>c++</a:t>
            </a:r>
            <a:r>
              <a:rPr lang="en-US" sz="2000" b="1" dirty="0" smtClean="0">
                <a:solidFill>
                  <a:srgbClr val="FFC000"/>
                </a:solidFill>
                <a:cs typeface="Arial" pitchFamily="34" charset="0"/>
              </a:rPr>
              <a:t> </a:t>
            </a:r>
            <a:r>
              <a:rPr lang="en-US" sz="2000" b="1" dirty="0" smtClean="0">
                <a:solidFill>
                  <a:srgbClr val="FFFFFF"/>
                </a:solidFill>
                <a:cs typeface="Arial" pitchFamily="34" charset="0"/>
              </a:rPr>
              <a:t>is called std </a:t>
            </a:r>
          </a:p>
          <a:p>
            <a:pPr marL="571500" indent="-457200">
              <a:buAutoNum type="arabicPlain" startAt="5"/>
            </a:pPr>
            <a:endParaRPr lang="en-US" sz="2000" b="1" dirty="0" smtClean="0">
              <a:solidFill>
                <a:srgbClr val="FFFFFF"/>
              </a:solidFill>
              <a:cs typeface="Arial" pitchFamily="34" charset="0"/>
            </a:endParaRPr>
          </a:p>
          <a:p>
            <a:pPr marL="571500" indent="-457200">
              <a:buAutoNum type="arabicPlain" startAt="5"/>
            </a:pPr>
            <a:r>
              <a:rPr lang="en-US" sz="2000" b="1" dirty="0" smtClean="0">
                <a:solidFill>
                  <a:srgbClr val="FFFFFF"/>
                </a:solidFill>
                <a:cs typeface="Arial" pitchFamily="34" charset="0"/>
              </a:rPr>
              <a:t>So instead of writing </a:t>
            </a:r>
            <a:r>
              <a:rPr lang="en-US" sz="2000" b="1" dirty="0" err="1" smtClean="0">
                <a:solidFill>
                  <a:srgbClr val="FFC000"/>
                </a:solidFill>
                <a:cs typeface="Arial" pitchFamily="34" charset="0"/>
              </a:rPr>
              <a:t>cout</a:t>
            </a:r>
            <a:r>
              <a:rPr lang="en-US" sz="2000" b="1" dirty="0" smtClean="0">
                <a:solidFill>
                  <a:srgbClr val="FFFFFF"/>
                </a:solidFill>
                <a:cs typeface="Arial" pitchFamily="34" charset="0"/>
              </a:rPr>
              <a:t> , the statement now becomes </a:t>
            </a:r>
            <a:r>
              <a:rPr lang="en-US" sz="2000" b="1" dirty="0" smtClean="0">
                <a:solidFill>
                  <a:srgbClr val="FFC000"/>
                </a:solidFill>
                <a:cs typeface="Arial" pitchFamily="34" charset="0"/>
              </a:rPr>
              <a:t>std::</a:t>
            </a:r>
            <a:r>
              <a:rPr lang="en-US" sz="2000" b="1" dirty="0" err="1" smtClean="0">
                <a:solidFill>
                  <a:srgbClr val="FFC000"/>
                </a:solidFill>
                <a:cs typeface="Arial" pitchFamily="34" charset="0"/>
              </a:rPr>
              <a:t>cout</a:t>
            </a:r>
            <a:endParaRPr lang="en-US" sz="2000" b="1" dirty="0" smtClean="0">
              <a:solidFill>
                <a:srgbClr val="FFC000"/>
              </a:solidFill>
              <a:cs typeface="Arial" pitchFamily="34" charset="0"/>
            </a:endParaRPr>
          </a:p>
          <a:p>
            <a:pPr marL="571500" indent="-457200">
              <a:buNone/>
            </a:pPr>
            <a:endParaRPr lang="en-US" sz="2000" b="1" u="sng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Important Difference Between Standard</a:t>
            </a:r>
            <a:b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</a:b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C++ and C++11/14/17</a:t>
            </a:r>
            <a:endParaRPr 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 marL="571500" indent="-457200">
              <a:buNone/>
            </a:pPr>
            <a:endParaRPr lang="en-US" sz="2000" b="1" dirty="0" smtClean="0">
              <a:solidFill>
                <a:srgbClr val="FFFFFF"/>
              </a:solidFill>
              <a:cs typeface="Arial" pitchFamily="34" charset="0"/>
            </a:endParaRPr>
          </a:p>
          <a:p>
            <a:pPr marL="571500" indent="-457200">
              <a:buNone/>
            </a:pPr>
            <a:r>
              <a:rPr lang="en-US" sz="2000" b="1" dirty="0" smtClean="0">
                <a:solidFill>
                  <a:srgbClr val="FFFFFF"/>
                </a:solidFill>
                <a:cs typeface="Arial" pitchFamily="34" charset="0"/>
              </a:rPr>
              <a:t>#include &lt;</a:t>
            </a:r>
            <a:r>
              <a:rPr lang="en-US" sz="2000" b="1" dirty="0" err="1" smtClean="0">
                <a:solidFill>
                  <a:srgbClr val="FFFFFF"/>
                </a:solidFill>
                <a:cs typeface="Arial" pitchFamily="34" charset="0"/>
              </a:rPr>
              <a:t>iostream</a:t>
            </a:r>
            <a:r>
              <a:rPr lang="en-US" sz="2000" b="1" dirty="0" smtClean="0">
                <a:solidFill>
                  <a:srgbClr val="FFFFFF"/>
                </a:solidFill>
                <a:cs typeface="Arial" pitchFamily="34" charset="0"/>
              </a:rPr>
              <a:t>&gt;</a:t>
            </a:r>
          </a:p>
          <a:p>
            <a:pPr marL="571500" indent="-457200">
              <a:buNone/>
            </a:pPr>
            <a:r>
              <a:rPr lang="en-US" sz="2000" b="1" dirty="0" err="1" smtClean="0">
                <a:solidFill>
                  <a:srgbClr val="FFFFFF"/>
                </a:solidFill>
                <a:cs typeface="Arial" pitchFamily="34" charset="0"/>
              </a:rPr>
              <a:t>int</a:t>
            </a:r>
            <a:r>
              <a:rPr lang="en-US" sz="2000" b="1" dirty="0" smtClean="0">
                <a:solidFill>
                  <a:srgbClr val="FFFFFF"/>
                </a:solidFill>
                <a:cs typeface="Arial" pitchFamily="34" charset="0"/>
              </a:rPr>
              <a:t> main()</a:t>
            </a:r>
          </a:p>
          <a:p>
            <a:pPr marL="571500" indent="-457200">
              <a:buNone/>
            </a:pPr>
            <a:r>
              <a:rPr lang="en-US" sz="2000" b="1" dirty="0" smtClean="0">
                <a:solidFill>
                  <a:srgbClr val="FFFFFF"/>
                </a:solidFill>
                <a:cs typeface="Arial" pitchFamily="34" charset="0"/>
              </a:rPr>
              <a:t>{</a:t>
            </a:r>
          </a:p>
          <a:p>
            <a:pPr marL="571500" indent="-457200">
              <a:buNone/>
            </a:pPr>
            <a:r>
              <a:rPr lang="en-US" sz="2000" b="1" dirty="0" smtClean="0">
                <a:solidFill>
                  <a:srgbClr val="FFFFFF"/>
                </a:solidFill>
                <a:cs typeface="Arial" pitchFamily="34" charset="0"/>
              </a:rPr>
              <a:t>std::</a:t>
            </a:r>
            <a:r>
              <a:rPr lang="en-US" sz="2000" b="1" dirty="0" err="1" smtClean="0">
                <a:solidFill>
                  <a:srgbClr val="FFFFFF"/>
                </a:solidFill>
                <a:cs typeface="Arial" pitchFamily="34" charset="0"/>
              </a:rPr>
              <a:t>cout</a:t>
            </a:r>
            <a:r>
              <a:rPr lang="en-US" sz="2000" b="1" dirty="0" smtClean="0">
                <a:solidFill>
                  <a:srgbClr val="FFFFFF"/>
                </a:solidFill>
                <a:cs typeface="Arial" pitchFamily="34" charset="0"/>
              </a:rPr>
              <a:t>&lt;&lt;"Welcome To </a:t>
            </a:r>
            <a:r>
              <a:rPr lang="en-US" sz="2000" b="1" dirty="0" err="1" smtClean="0">
                <a:solidFill>
                  <a:srgbClr val="FFFFFF"/>
                </a:solidFill>
                <a:cs typeface="Arial" pitchFamily="34" charset="0"/>
              </a:rPr>
              <a:t>c++</a:t>
            </a:r>
            <a:r>
              <a:rPr lang="en-US" sz="2000" b="1" dirty="0" smtClean="0">
                <a:solidFill>
                  <a:srgbClr val="FFFFFF"/>
                </a:solidFill>
                <a:cs typeface="Arial" pitchFamily="34" charset="0"/>
              </a:rPr>
              <a:t> 14";</a:t>
            </a:r>
          </a:p>
          <a:p>
            <a:pPr marL="571500" indent="-457200">
              <a:buNone/>
            </a:pPr>
            <a:r>
              <a:rPr lang="en-US" sz="2000" b="1" dirty="0" smtClean="0">
                <a:solidFill>
                  <a:srgbClr val="FFFFFF"/>
                </a:solidFill>
                <a:cs typeface="Arial" pitchFamily="34" charset="0"/>
              </a:rPr>
              <a:t>return 0;</a:t>
            </a:r>
          </a:p>
          <a:p>
            <a:pPr marL="571500" indent="-457200">
              <a:buNone/>
            </a:pPr>
            <a:r>
              <a:rPr lang="en-US" sz="2000" b="1" dirty="0" smtClean="0">
                <a:solidFill>
                  <a:srgbClr val="FFFFFF"/>
                </a:solidFill>
                <a:cs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What Is A Namespace?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 fontScale="85000" lnSpcReduction="20000"/>
          </a:bodyPr>
          <a:lstStyle/>
          <a:p>
            <a:pPr marL="571500" indent="-457200">
              <a:buNone/>
            </a:pPr>
            <a:r>
              <a:rPr lang="en-IN" sz="2400" b="1" dirty="0" smtClean="0">
                <a:solidFill>
                  <a:srgbClr val="FFFFFF"/>
                </a:solidFill>
                <a:cs typeface="Arial" pitchFamily="34" charset="0"/>
              </a:rPr>
              <a:t>Before we discuss exactly what a namespace is, it is probably best to </a:t>
            </a:r>
          </a:p>
          <a:p>
            <a:pPr marL="571500" indent="-457200">
              <a:buNone/>
            </a:pPr>
            <a:r>
              <a:rPr lang="en-IN" sz="2400" b="1" dirty="0" smtClean="0">
                <a:solidFill>
                  <a:srgbClr val="FFFFFF"/>
                </a:solidFill>
                <a:cs typeface="Arial" pitchFamily="34" charset="0"/>
              </a:rPr>
              <a:t>consider a simple example of when and why we would need them.</a:t>
            </a:r>
          </a:p>
          <a:p>
            <a:pPr marL="571500" indent="-457200">
              <a:buNone/>
            </a:pP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71500" indent="-457200">
              <a:buNone/>
            </a:pPr>
            <a:r>
              <a:rPr lang="en-US" sz="2400" b="1" dirty="0" smtClean="0">
                <a:solidFill>
                  <a:srgbClr val="FFFF00"/>
                </a:solidFill>
                <a:cs typeface="Arial" pitchFamily="34" charset="0"/>
              </a:rPr>
              <a:t>Consider the following code: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#include &lt;</a:t>
            </a:r>
            <a:r>
              <a:rPr lang="en-US" sz="2000" b="1" dirty="0" err="1" smtClean="0">
                <a:solidFill>
                  <a:srgbClr val="002060"/>
                </a:solidFill>
              </a:rPr>
              <a:t>iostream</a:t>
            </a:r>
            <a:r>
              <a:rPr lang="en-US" sz="2000" b="1" dirty="0" smtClean="0">
                <a:solidFill>
                  <a:srgbClr val="002060"/>
                </a:solidFill>
              </a:rPr>
              <a:t>&gt;</a:t>
            </a:r>
            <a:endParaRPr lang="en-IN" sz="2000" b="1" dirty="0" smtClean="0">
              <a:solidFill>
                <a:srgbClr val="002060"/>
              </a:solidFill>
            </a:endParaRPr>
          </a:p>
          <a:p>
            <a:pPr fontAlgn="base">
              <a:buNone/>
            </a:pPr>
            <a:r>
              <a:rPr lang="en-IN" sz="2000" b="1" dirty="0" err="1" smtClean="0">
                <a:solidFill>
                  <a:srgbClr val="002060"/>
                </a:solidFill>
              </a:rPr>
              <a:t>int</a:t>
            </a:r>
            <a:r>
              <a:rPr lang="en-IN" sz="2000" b="1" dirty="0" smtClean="0">
                <a:solidFill>
                  <a:srgbClr val="002060"/>
                </a:solidFill>
              </a:rPr>
              <a:t> main()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{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    </a:t>
            </a:r>
            <a:r>
              <a:rPr lang="en-IN" sz="2000" b="1" dirty="0" err="1" smtClean="0">
                <a:solidFill>
                  <a:srgbClr val="002060"/>
                </a:solidFill>
              </a:rPr>
              <a:t>int</a:t>
            </a:r>
            <a:r>
              <a:rPr lang="en-IN" sz="2000" b="1" dirty="0" smtClean="0">
                <a:solidFill>
                  <a:srgbClr val="002060"/>
                </a:solidFill>
              </a:rPr>
              <a:t> value;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    value = 0;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    double value; 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    value = 0.0;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    std::</a:t>
            </a:r>
            <a:r>
              <a:rPr lang="en-US" sz="2000" b="1" dirty="0" err="1" smtClean="0">
                <a:solidFill>
                  <a:srgbClr val="002060"/>
                </a:solidFill>
              </a:rPr>
              <a:t>cout</a:t>
            </a:r>
            <a:r>
              <a:rPr lang="en-US" sz="2000" b="1" dirty="0" smtClean="0">
                <a:solidFill>
                  <a:srgbClr val="002060"/>
                </a:solidFill>
              </a:rPr>
              <a:t>&lt;&lt;value;</a:t>
            </a:r>
            <a:endParaRPr lang="en-IN" sz="2000" b="1" dirty="0" smtClean="0">
              <a:solidFill>
                <a:srgbClr val="002060"/>
              </a:solidFill>
            </a:endParaRPr>
          </a:p>
          <a:p>
            <a:pPr fontAlgn="base"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	return 0;</a:t>
            </a:r>
            <a:endParaRPr lang="en-IN" sz="2000" b="1" dirty="0" smtClean="0">
              <a:solidFill>
                <a:srgbClr val="002060"/>
              </a:solidFill>
            </a:endParaRPr>
          </a:p>
          <a:p>
            <a:pPr fontAlgn="base"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}</a:t>
            </a:r>
            <a:endParaRPr lang="en-US" sz="2000" b="1" dirty="0" smtClean="0">
              <a:solidFill>
                <a:srgbClr val="002060"/>
              </a:solidFill>
              <a:cs typeface="Arial" pitchFamily="34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1857356" y="2928940"/>
            <a:ext cx="1500198" cy="285752"/>
          </a:xfrm>
          <a:prstGeom prst="wedgeRectCallout">
            <a:avLst>
              <a:gd name="adj1" fmla="val -80453"/>
              <a:gd name="adj2" fmla="val 177650"/>
            </a:avLst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Error Here!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What Is A Namespace?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 marL="571500" indent="-457200">
              <a:buFont typeface="Wingdings" pitchFamily="2" charset="2"/>
              <a:buChar char="§"/>
            </a:pPr>
            <a:r>
              <a:rPr lang="en-IN" sz="2000" b="1" dirty="0" smtClean="0">
                <a:solidFill>
                  <a:srgbClr val="FFFFFF"/>
                </a:solidFill>
                <a:cs typeface="Arial" pitchFamily="34" charset="0"/>
              </a:rPr>
              <a:t>In each </a:t>
            </a:r>
            <a:r>
              <a:rPr lang="en-IN" sz="2000" b="1" dirty="0" smtClean="0">
                <a:solidFill>
                  <a:srgbClr val="FFFF00"/>
                </a:solidFill>
                <a:cs typeface="Arial" pitchFamily="34" charset="0"/>
              </a:rPr>
              <a:t>scope</a:t>
            </a:r>
            <a:r>
              <a:rPr lang="en-IN" sz="2000" b="1" dirty="0" smtClean="0">
                <a:solidFill>
                  <a:srgbClr val="FFFFFF"/>
                </a:solidFill>
                <a:cs typeface="Arial" pitchFamily="34" charset="0"/>
              </a:rPr>
              <a:t>, a </a:t>
            </a:r>
            <a:r>
              <a:rPr lang="en-IN" sz="2000" b="1" dirty="0" smtClean="0">
                <a:solidFill>
                  <a:srgbClr val="FFFF00"/>
                </a:solidFill>
                <a:cs typeface="Arial" pitchFamily="34" charset="0"/>
              </a:rPr>
              <a:t>name</a:t>
            </a:r>
            <a:r>
              <a:rPr lang="en-IN" sz="2000" b="1" dirty="0" smtClean="0">
                <a:solidFill>
                  <a:srgbClr val="FFFFFF"/>
                </a:solidFill>
                <a:cs typeface="Arial" pitchFamily="34" charset="0"/>
              </a:rPr>
              <a:t> can only represent </a:t>
            </a:r>
            <a:r>
              <a:rPr lang="en-IN" sz="2000" b="1" dirty="0" smtClean="0">
                <a:solidFill>
                  <a:srgbClr val="002060"/>
                </a:solidFill>
                <a:cs typeface="Arial" pitchFamily="34" charset="0"/>
              </a:rPr>
              <a:t>one entity</a:t>
            </a:r>
            <a:r>
              <a:rPr lang="en-IN" sz="2000" b="1" dirty="0" smtClean="0">
                <a:solidFill>
                  <a:srgbClr val="FFFFFF"/>
                </a:solidFill>
                <a:cs typeface="Arial" pitchFamily="34" charset="0"/>
              </a:rPr>
              <a:t>. So, there cannot be </a:t>
            </a:r>
            <a:r>
              <a:rPr lang="en-IN" sz="2000" b="1" dirty="0" smtClean="0">
                <a:solidFill>
                  <a:srgbClr val="C00000"/>
                </a:solidFill>
                <a:cs typeface="Arial" pitchFamily="34" charset="0"/>
              </a:rPr>
              <a:t>two variables </a:t>
            </a:r>
            <a:r>
              <a:rPr lang="en-IN" sz="2000" b="1" dirty="0" smtClean="0">
                <a:solidFill>
                  <a:srgbClr val="FFFFFF"/>
                </a:solidFill>
                <a:cs typeface="Arial" pitchFamily="34" charset="0"/>
              </a:rPr>
              <a:t>with the </a:t>
            </a:r>
            <a:r>
              <a:rPr lang="en-IN" sz="2000" b="1" dirty="0" smtClean="0">
                <a:solidFill>
                  <a:srgbClr val="FFFF00"/>
                </a:solidFill>
                <a:cs typeface="Arial" pitchFamily="34" charset="0"/>
              </a:rPr>
              <a:t>same name </a:t>
            </a:r>
            <a:r>
              <a:rPr lang="en-IN" sz="2000" b="1" dirty="0" smtClean="0">
                <a:solidFill>
                  <a:srgbClr val="FFFFFF"/>
                </a:solidFill>
                <a:cs typeface="Arial" pitchFamily="34" charset="0"/>
              </a:rPr>
              <a:t>in the same </a:t>
            </a:r>
            <a:r>
              <a:rPr lang="en-IN" sz="2000" b="1" dirty="0" smtClean="0">
                <a:solidFill>
                  <a:srgbClr val="92D050"/>
                </a:solidFill>
                <a:cs typeface="Arial" pitchFamily="34" charset="0"/>
              </a:rPr>
              <a:t>scope</a:t>
            </a:r>
            <a:r>
              <a:rPr lang="en-IN" sz="2000" b="1" dirty="0" smtClean="0">
                <a:solidFill>
                  <a:srgbClr val="FFFFFF"/>
                </a:solidFill>
                <a:cs typeface="Arial" pitchFamily="34" charset="0"/>
              </a:rPr>
              <a:t>. </a:t>
            </a:r>
          </a:p>
          <a:p>
            <a:pPr marL="571500" indent="-457200">
              <a:buNone/>
            </a:pPr>
            <a:endParaRPr lang="en-IN" sz="2000" b="1" dirty="0" smtClean="0">
              <a:solidFill>
                <a:srgbClr val="FFFFFF"/>
              </a:solidFill>
              <a:cs typeface="Arial" pitchFamily="34" charset="0"/>
            </a:endParaRPr>
          </a:p>
          <a:p>
            <a:pPr marL="571500" indent="-457200">
              <a:buFont typeface="Wingdings" pitchFamily="2" charset="2"/>
              <a:buChar char="§"/>
            </a:pPr>
            <a:r>
              <a:rPr lang="en-IN" sz="2000" b="1" dirty="0" smtClean="0">
                <a:solidFill>
                  <a:srgbClr val="FFFFFF"/>
                </a:solidFill>
                <a:cs typeface="Arial" pitchFamily="34" charset="0"/>
              </a:rPr>
              <a:t>Using </a:t>
            </a:r>
            <a:r>
              <a:rPr lang="en-IN" sz="2000" b="1" dirty="0" smtClean="0">
                <a:solidFill>
                  <a:srgbClr val="08E64D"/>
                </a:solidFill>
                <a:cs typeface="Arial" pitchFamily="34" charset="0"/>
              </a:rPr>
              <a:t>namespaces</a:t>
            </a:r>
            <a:r>
              <a:rPr lang="en-IN" sz="2000" b="1" dirty="0" smtClean="0">
                <a:solidFill>
                  <a:srgbClr val="FFFFFF"/>
                </a:solidFill>
                <a:cs typeface="Arial" pitchFamily="34" charset="0"/>
              </a:rPr>
              <a:t>, we can create </a:t>
            </a:r>
            <a:r>
              <a:rPr lang="en-IN" sz="2000" b="1" dirty="0" smtClean="0">
                <a:solidFill>
                  <a:srgbClr val="00FFFF"/>
                </a:solidFill>
                <a:cs typeface="Arial" pitchFamily="34" charset="0"/>
              </a:rPr>
              <a:t>two variables </a:t>
            </a:r>
            <a:r>
              <a:rPr lang="en-IN" sz="2000" b="1" dirty="0" smtClean="0">
                <a:solidFill>
                  <a:srgbClr val="FFFFFF"/>
                </a:solidFill>
                <a:cs typeface="Arial" pitchFamily="34" charset="0"/>
              </a:rPr>
              <a:t>or </a:t>
            </a:r>
            <a:r>
              <a:rPr lang="en-IN" sz="2000" b="1" dirty="0" smtClean="0">
                <a:solidFill>
                  <a:srgbClr val="F2A40D"/>
                </a:solidFill>
                <a:cs typeface="Arial" pitchFamily="34" charset="0"/>
              </a:rPr>
              <a:t>functions</a:t>
            </a:r>
            <a:r>
              <a:rPr lang="en-IN" sz="2000" b="1" dirty="0" smtClean="0">
                <a:solidFill>
                  <a:srgbClr val="FFFFFF"/>
                </a:solidFill>
                <a:cs typeface="Arial" pitchFamily="34" charset="0"/>
              </a:rPr>
              <a:t> having the </a:t>
            </a:r>
            <a:r>
              <a:rPr lang="en-IN" sz="2000" b="1" dirty="0" smtClean="0">
                <a:solidFill>
                  <a:srgbClr val="FFFF00"/>
                </a:solidFill>
                <a:cs typeface="Arial" pitchFamily="34" charset="0"/>
              </a:rPr>
              <a:t>same name</a:t>
            </a:r>
            <a:endParaRPr lang="en-US" sz="2000" b="1" dirty="0" smtClean="0">
              <a:solidFill>
                <a:srgbClr val="FFFF00"/>
              </a:solidFill>
              <a:cs typeface="Arial" pitchFamily="34" charset="0"/>
            </a:endParaRPr>
          </a:p>
          <a:p>
            <a:pPr marL="571500" indent="-457200">
              <a:buNone/>
            </a:pPr>
            <a:endParaRPr lang="en-US" sz="2000" b="1" u="sng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71500" indent="-457200">
              <a:buNone/>
            </a:pPr>
            <a:r>
              <a:rPr lang="en-US" sz="2200" b="1" u="sng" dirty="0" smtClean="0">
                <a:solidFill>
                  <a:srgbClr val="FFFF00"/>
                </a:solidFill>
                <a:cs typeface="Arial" pitchFamily="34" charset="0"/>
              </a:rPr>
              <a:t>Syntax:</a:t>
            </a:r>
          </a:p>
          <a:p>
            <a:pPr marL="571500" indent="-457200">
              <a:buNone/>
            </a:pPr>
            <a:r>
              <a:rPr lang="en-US" sz="2000" b="1" i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namespace &lt;</a:t>
            </a:r>
            <a:r>
              <a:rPr lang="en-US" sz="2000" b="1" i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some_name</a:t>
            </a:r>
            <a:r>
              <a:rPr lang="en-US" sz="2000" b="1" i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 marL="571500" indent="-457200">
              <a:buNone/>
            </a:pPr>
            <a:r>
              <a:rPr lang="en-US" sz="2000" b="1" i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marL="571500" indent="-457200">
              <a:buNone/>
            </a:pPr>
            <a:r>
              <a:rPr lang="en-US" sz="2000" b="1" i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entities</a:t>
            </a:r>
          </a:p>
          <a:p>
            <a:pPr marL="571500" indent="-457200">
              <a:buNone/>
            </a:pPr>
            <a:r>
              <a:rPr lang="en-US" sz="2000" b="1" i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What Is A Namespace?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 marL="571500" indent="-457200">
              <a:buNone/>
            </a:pPr>
            <a:endParaRPr lang="en-US" sz="2000" b="1" i="1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marL="571500" indent="-457200">
              <a:buNone/>
            </a:pPr>
            <a:r>
              <a:rPr lang="en-US" sz="2000" b="1" i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namespace first</a:t>
            </a:r>
          </a:p>
          <a:p>
            <a:pPr marL="571500" indent="-457200">
              <a:buNone/>
            </a:pPr>
            <a:r>
              <a:rPr lang="en-US" sz="2000" b="1" i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marL="571500" indent="-457200">
              <a:buNone/>
            </a:pPr>
            <a:r>
              <a:rPr lang="en-US" sz="2000" b="1" i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2000" b="1" i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000" b="1" i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i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val</a:t>
            </a:r>
            <a:r>
              <a:rPr lang="en-US" sz="2000" b="1" i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marL="571500" indent="-457200">
              <a:buNone/>
            </a:pPr>
            <a:r>
              <a:rPr lang="en-US" sz="2000" b="1" i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 marL="571500" indent="-457200">
              <a:buNone/>
            </a:pPr>
            <a:r>
              <a:rPr lang="en-US" sz="2000" b="1" i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namespace second</a:t>
            </a:r>
          </a:p>
          <a:p>
            <a:pPr marL="571500" indent="-457200">
              <a:buNone/>
            </a:pPr>
            <a:r>
              <a:rPr lang="en-US" sz="2000" b="1" i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marL="571500" indent="-457200">
              <a:buNone/>
            </a:pPr>
            <a:r>
              <a:rPr lang="en-US" sz="2000" b="1" i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  double </a:t>
            </a:r>
            <a:r>
              <a:rPr lang="en-US" sz="2000" b="1" i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val</a:t>
            </a:r>
            <a:r>
              <a:rPr lang="en-US" sz="2000" b="1" i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marL="571500" indent="-457200">
              <a:buNone/>
            </a:pPr>
            <a:r>
              <a:rPr lang="en-US" sz="2000" b="1" i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14876" y="1428742"/>
            <a:ext cx="40719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0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main()</a:t>
            </a:r>
          </a:p>
          <a:p>
            <a:r>
              <a:rPr lang="en-US" sz="20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endParaRPr lang="en-US" sz="2000" b="1" dirty="0" smtClean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first::</a:t>
            </a:r>
            <a:r>
              <a:rPr lang="en-US" sz="2000" b="1" dirty="0" err="1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val</a:t>
            </a:r>
            <a:r>
              <a:rPr lang="en-US" sz="20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=10;</a:t>
            </a:r>
          </a:p>
          <a:p>
            <a:r>
              <a:rPr lang="en-US" sz="20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second::</a:t>
            </a:r>
            <a:r>
              <a:rPr lang="en-US" sz="2000" b="1" dirty="0" err="1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val</a:t>
            </a:r>
            <a:r>
              <a:rPr lang="en-US" sz="20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=1.5;</a:t>
            </a:r>
          </a:p>
          <a:p>
            <a:r>
              <a:rPr lang="en-US" sz="20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return 0;</a:t>
            </a:r>
          </a:p>
          <a:p>
            <a:endParaRPr lang="en-US" sz="2000" b="1" dirty="0" smtClean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IN" sz="2400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Points To Remember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 marL="571500" indent="-457200">
              <a:buNone/>
            </a:pPr>
            <a:endParaRPr lang="en-US" sz="2000" b="1" i="1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marL="571500" indent="-457200">
              <a:buAutoNum type="arabicPeriod"/>
            </a:pPr>
            <a:r>
              <a:rPr lang="en-IN" sz="2000" b="1" dirty="0" smtClean="0">
                <a:solidFill>
                  <a:srgbClr val="FFFF00"/>
                </a:solidFill>
                <a:cs typeface="Arial" pitchFamily="34" charset="0"/>
              </a:rPr>
              <a:t>Namespace</a:t>
            </a:r>
            <a:r>
              <a:rPr lang="en-IN" sz="2000" b="1" dirty="0" smtClean="0">
                <a:solidFill>
                  <a:srgbClr val="FFFFFF"/>
                </a:solidFill>
                <a:cs typeface="Arial" pitchFamily="34" charset="0"/>
              </a:rPr>
              <a:t> is a logical compartment used </a:t>
            </a:r>
            <a:r>
              <a:rPr lang="en-IN" sz="2000" b="1" u="sng" dirty="0" smtClean="0">
                <a:solidFill>
                  <a:srgbClr val="92D050"/>
                </a:solidFill>
                <a:cs typeface="Arial" pitchFamily="34" charset="0"/>
              </a:rPr>
              <a:t>to avoid naming collisions</a:t>
            </a:r>
            <a:r>
              <a:rPr lang="en-IN" sz="2000" b="1" dirty="0" smtClean="0">
                <a:solidFill>
                  <a:srgbClr val="FFFFFF"/>
                </a:solidFill>
                <a:cs typeface="Arial" pitchFamily="34" charset="0"/>
              </a:rPr>
              <a:t>. </a:t>
            </a:r>
          </a:p>
          <a:p>
            <a:pPr marL="571500" indent="-457200">
              <a:buAutoNum type="arabicPeriod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571500" indent="-457200">
              <a:buAutoNum type="arabicPeriod"/>
            </a:pPr>
            <a:endParaRPr lang="en-IN" sz="2000" b="1" dirty="0" smtClean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 marL="571500" indent="-457200">
              <a:buNone/>
            </a:pPr>
            <a:endParaRPr lang="en-IN" sz="2000" b="1" dirty="0" smtClean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 marL="571500" indent="-457200">
              <a:buNone/>
            </a:pPr>
            <a:r>
              <a:rPr lang="en-IN" sz="2000" b="1" dirty="0" smtClean="0">
                <a:solidFill>
                  <a:srgbClr val="FFC000"/>
                </a:solidFill>
                <a:cs typeface="Arial" pitchFamily="34" charset="0"/>
              </a:rPr>
              <a:t>2.    Default namespace </a:t>
            </a:r>
            <a:r>
              <a:rPr lang="en-IN" sz="2000" b="1" dirty="0" smtClean="0">
                <a:solidFill>
                  <a:srgbClr val="FFFFFF"/>
                </a:solidFill>
                <a:cs typeface="Arial" pitchFamily="34" charset="0"/>
              </a:rPr>
              <a:t>is global namespace and can </a:t>
            </a:r>
            <a:r>
              <a:rPr lang="en-IN" sz="2000" b="1" dirty="0" smtClean="0">
                <a:solidFill>
                  <a:srgbClr val="7030A0"/>
                </a:solidFill>
                <a:cs typeface="Arial" pitchFamily="34" charset="0"/>
              </a:rPr>
              <a:t>access global data and functions </a:t>
            </a:r>
            <a:r>
              <a:rPr lang="en-IN" sz="2000" b="1" dirty="0" smtClean="0">
                <a:solidFill>
                  <a:srgbClr val="FFFFFF"/>
                </a:solidFill>
                <a:cs typeface="Arial" pitchFamily="34" charset="0"/>
              </a:rPr>
              <a:t>by proceeding </a:t>
            </a:r>
            <a:r>
              <a:rPr lang="en-IN" sz="2000" b="1" dirty="0" smtClean="0">
                <a:solidFill>
                  <a:srgbClr val="F2A40D"/>
                </a:solidFill>
                <a:cs typeface="Arial" pitchFamily="34" charset="0"/>
              </a:rPr>
              <a:t>(::) operator</a:t>
            </a:r>
            <a:r>
              <a:rPr lang="en-IN" sz="2000" b="1" dirty="0" smtClean="0">
                <a:solidFill>
                  <a:srgbClr val="FFFFFF"/>
                </a:solidFill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Points To Remember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 marL="571500" indent="-457200">
              <a:buNone/>
            </a:pPr>
            <a:endParaRPr lang="en-US" sz="2000" b="1" i="1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marL="571500" indent="-457200">
              <a:buAutoNum type="arabicPeriod" startAt="3"/>
            </a:pPr>
            <a:r>
              <a:rPr lang="en-IN" sz="2000" b="1" dirty="0" smtClean="0">
                <a:solidFill>
                  <a:srgbClr val="FFFFFF"/>
                </a:solidFill>
                <a:cs typeface="Arial" pitchFamily="34" charset="0"/>
              </a:rPr>
              <a:t>We can create our own </a:t>
            </a:r>
            <a:r>
              <a:rPr lang="en-IN" sz="2000" b="1" dirty="0" smtClean="0">
                <a:solidFill>
                  <a:srgbClr val="002060"/>
                </a:solidFill>
                <a:cs typeface="Arial" pitchFamily="34" charset="0"/>
              </a:rPr>
              <a:t>namespace </a:t>
            </a:r>
            <a:r>
              <a:rPr lang="en-IN" sz="2000" b="1" dirty="0" smtClean="0">
                <a:solidFill>
                  <a:srgbClr val="FFFFFF"/>
                </a:solidFill>
                <a:cs typeface="Arial" pitchFamily="34" charset="0"/>
              </a:rPr>
              <a:t>and anything declared within </a:t>
            </a:r>
            <a:r>
              <a:rPr lang="en-IN" sz="2000" b="1" dirty="0" smtClean="0">
                <a:solidFill>
                  <a:srgbClr val="7030A0"/>
                </a:solidFill>
                <a:cs typeface="Arial" pitchFamily="34" charset="0"/>
              </a:rPr>
              <a:t>namespace</a:t>
            </a:r>
            <a:r>
              <a:rPr lang="en-IN" sz="2000" b="1" dirty="0" smtClean="0">
                <a:solidFill>
                  <a:srgbClr val="FFFFFF"/>
                </a:solidFill>
                <a:cs typeface="Arial" pitchFamily="34" charset="0"/>
              </a:rPr>
              <a:t> has scope limited to namespace.</a:t>
            </a:r>
          </a:p>
          <a:p>
            <a:pPr marL="571500" indent="-457200">
              <a:buAutoNum type="arabicPeriod" startAt="3"/>
            </a:pPr>
            <a:endParaRPr lang="en-US" sz="2000" b="1" dirty="0" smtClean="0">
              <a:solidFill>
                <a:srgbClr val="FFFFFF"/>
              </a:solidFill>
              <a:cs typeface="Arial" pitchFamily="34" charset="0"/>
            </a:endParaRPr>
          </a:p>
          <a:p>
            <a:pPr marL="571500" indent="-457200">
              <a:buNone/>
            </a:pPr>
            <a:endParaRPr lang="en-IN" sz="2000" b="1" dirty="0" smtClean="0">
              <a:solidFill>
                <a:srgbClr val="FFFFFF"/>
              </a:solidFill>
              <a:cs typeface="Arial" pitchFamily="34" charset="0"/>
            </a:endParaRPr>
          </a:p>
          <a:p>
            <a:pPr marL="571500" indent="-457200">
              <a:buAutoNum type="arabicPlain" startAt="4"/>
            </a:pPr>
            <a:r>
              <a:rPr lang="en-IN" sz="2000" b="1" dirty="0" smtClean="0">
                <a:solidFill>
                  <a:srgbClr val="FFFFFF"/>
                </a:solidFill>
                <a:cs typeface="Arial" pitchFamily="34" charset="0"/>
              </a:rPr>
              <a:t>Creation of </a:t>
            </a:r>
            <a:r>
              <a:rPr lang="en-IN" sz="2000" b="1" dirty="0" smtClean="0">
                <a:solidFill>
                  <a:srgbClr val="7030A0"/>
                </a:solidFill>
                <a:cs typeface="Arial" pitchFamily="34" charset="0"/>
              </a:rPr>
              <a:t>namespace</a:t>
            </a:r>
            <a:r>
              <a:rPr lang="en-IN" sz="2000" b="1" dirty="0" smtClean="0">
                <a:solidFill>
                  <a:srgbClr val="FFFFFF"/>
                </a:solidFill>
                <a:cs typeface="Arial" pitchFamily="34" charset="0"/>
              </a:rPr>
              <a:t> is similar to creation of class.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Today’s Agenda</a:t>
            </a:r>
            <a:endParaRPr lang="en-US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428992" y="1500180"/>
            <a:ext cx="5214974" cy="428628"/>
            <a:chOff x="3131840" y="1491630"/>
            <a:chExt cx="5256584" cy="576064"/>
          </a:xfrm>
        </p:grpSpPr>
        <p:sp>
          <p:nvSpPr>
            <p:cNvPr id="13" name="Rectangle 1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Right Triangle 13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428992" y="2928940"/>
            <a:ext cx="5214974" cy="428628"/>
            <a:chOff x="3131840" y="1491630"/>
            <a:chExt cx="5256584" cy="576064"/>
          </a:xfrm>
        </p:grpSpPr>
        <p:sp>
          <p:nvSpPr>
            <p:cNvPr id="19" name="Rectangle 18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Right Triangle 19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357554" y="192880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57554" y="2857502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57620" y="2928940"/>
            <a:ext cx="4929222" cy="446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IN" sz="2400" b="1" dirty="0" smtClean="0">
                <a:solidFill>
                  <a:srgbClr val="C00000"/>
                </a:solidFill>
                <a:latin typeface="+mj-lt"/>
                <a:cs typeface="Georgia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Differences with standard </a:t>
            </a:r>
            <a:r>
              <a:rPr lang="en-US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c++</a:t>
            </a:r>
            <a:endParaRPr lang="en-IN" sz="2400" b="1" dirty="0">
              <a:solidFill>
                <a:srgbClr val="C00000"/>
              </a:solidFill>
              <a:latin typeface="+mj-lt"/>
              <a:cs typeface="Georgia"/>
            </a:endParaRPr>
          </a:p>
        </p:txBody>
      </p:sp>
      <p:pic>
        <p:nvPicPr>
          <p:cNvPr id="33" name="Picture 32" descr="webcodeft-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pic>
        <p:nvPicPr>
          <p:cNvPr id="37" name="Picture 36" descr="cpp-mini-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1285866"/>
            <a:ext cx="2925029" cy="314327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786182" y="1500180"/>
            <a:ext cx="492922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000" b="1" dirty="0" smtClean="0">
                <a:solidFill>
                  <a:srgbClr val="0070C0"/>
                </a:solidFill>
                <a:latin typeface="+mj-lt"/>
                <a:cs typeface="Georgia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What is Modern C++ ?</a:t>
            </a:r>
            <a:endParaRPr lang="en-US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</a:pP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28992" y="36433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05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29058" y="3571882"/>
            <a:ext cx="492922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IN" sz="2000" b="1" dirty="0" smtClean="0">
                <a:solidFill>
                  <a:srgbClr val="C00000"/>
                </a:solidFill>
                <a:latin typeface="+mj-lt"/>
                <a:cs typeface="Georgia"/>
              </a:rPr>
              <a:t>    </a:t>
            </a:r>
            <a:endParaRPr lang="en-IN" sz="2000" b="1" dirty="0">
              <a:solidFill>
                <a:srgbClr val="C00000"/>
              </a:solidFill>
              <a:latin typeface="+mj-lt"/>
              <a:cs typeface="Georgia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428992" y="2214560"/>
            <a:ext cx="5214974" cy="428628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rgbClr val="F2A40D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500430" y="2214560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514350"/>
            <a:r>
              <a:rPr lang="en-US" sz="1400" b="1" dirty="0" smtClean="0">
                <a:solidFill>
                  <a:srgbClr val="FFC000"/>
                </a:solidFill>
                <a:latin typeface="+mj-lt"/>
                <a:cs typeface="Georgia"/>
              </a:rPr>
              <a:t>             </a:t>
            </a:r>
            <a:r>
              <a:rPr lang="en-US" b="1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What is C++ 11 , C++ 14  and C++ 17?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3428992" y="3643320"/>
            <a:ext cx="5214974" cy="428628"/>
            <a:chOff x="3131840" y="1491630"/>
            <a:chExt cx="5256584" cy="576064"/>
          </a:xfrm>
        </p:grpSpPr>
        <p:sp>
          <p:nvSpPr>
            <p:cNvPr id="29" name="Rectangle 28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0" name="Right Triangle 29"/>
            <p:cNvSpPr/>
            <p:nvPr/>
          </p:nvSpPr>
          <p:spPr>
            <a:xfrm rot="5400000">
              <a:off x="3203840" y="1419630"/>
              <a:ext cx="575999" cy="720000"/>
            </a:xfrm>
            <a:prstGeom prst="rtTriangle">
              <a:avLst/>
            </a:prstGeom>
            <a:solidFill>
              <a:srgbClr val="002060"/>
            </a:solidFill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929058" y="3643320"/>
            <a:ext cx="492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514350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New features of C++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57554" y="3571882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57554" y="2143122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428992" y="1428742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28992" y="414338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9" grpId="0"/>
      <p:bldP spid="26" grpId="0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Points To Remember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 marL="571500" indent="-457200">
              <a:buNone/>
            </a:pPr>
            <a:endParaRPr lang="en-US" sz="2000" b="1" i="1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marL="571500" indent="-457200">
              <a:buAutoNum type="arabicPeriod" startAt="5"/>
            </a:pPr>
            <a:r>
              <a:rPr lang="en-US" sz="2000" b="1" dirty="0" smtClean="0">
                <a:solidFill>
                  <a:srgbClr val="FFFF00"/>
                </a:solidFill>
                <a:cs typeface="Arial" pitchFamily="34" charset="0"/>
              </a:rPr>
              <a:t>Namespace</a:t>
            </a:r>
            <a:r>
              <a:rPr lang="en-US" sz="2000" b="1" dirty="0" smtClean="0">
                <a:solidFill>
                  <a:srgbClr val="FFFFFF"/>
                </a:solidFill>
                <a:cs typeface="Arial" pitchFamily="34" charset="0"/>
              </a:rPr>
              <a:t> declarations can appear only at </a:t>
            </a:r>
            <a:r>
              <a:rPr lang="en-US" sz="2000" b="1" dirty="0" smtClean="0">
                <a:solidFill>
                  <a:srgbClr val="002060"/>
                </a:solidFill>
                <a:cs typeface="Arial" pitchFamily="34" charset="0"/>
              </a:rPr>
              <a:t>global scope</a:t>
            </a:r>
          </a:p>
          <a:p>
            <a:pPr marL="571500" indent="-457200">
              <a:buAutoNum type="arabicPeriod" startAt="5"/>
            </a:pPr>
            <a:endParaRPr lang="en-US" sz="2000" b="1" dirty="0" smtClean="0">
              <a:solidFill>
                <a:srgbClr val="FFFFFF"/>
              </a:solidFill>
              <a:cs typeface="Arial" pitchFamily="34" charset="0"/>
            </a:endParaRPr>
          </a:p>
          <a:p>
            <a:pPr marL="571500" indent="-457200">
              <a:buAutoNum type="arabicPeriod" startAt="5"/>
            </a:pPr>
            <a:endParaRPr lang="en-US" sz="2000" b="1" dirty="0" smtClean="0">
              <a:solidFill>
                <a:srgbClr val="FFFFFF"/>
              </a:solidFill>
              <a:cs typeface="Arial" pitchFamily="34" charset="0"/>
            </a:endParaRPr>
          </a:p>
          <a:p>
            <a:pPr marL="571500" indent="-457200">
              <a:buAutoNum type="arabicPeriod" startAt="5"/>
            </a:pPr>
            <a:r>
              <a:rPr lang="en-US" sz="2000" b="1" dirty="0" smtClean="0">
                <a:solidFill>
                  <a:srgbClr val="FFFF00"/>
                </a:solidFill>
                <a:cs typeface="Arial" pitchFamily="34" charset="0"/>
              </a:rPr>
              <a:t>N</a:t>
            </a:r>
            <a:r>
              <a:rPr lang="en-IN" sz="2000" b="1" dirty="0" err="1" smtClean="0">
                <a:solidFill>
                  <a:srgbClr val="FFFF00"/>
                </a:solidFill>
                <a:cs typeface="Arial" pitchFamily="34" charset="0"/>
              </a:rPr>
              <a:t>amespace</a:t>
            </a:r>
            <a:r>
              <a:rPr lang="en-IN" sz="2000" b="1" dirty="0" smtClean="0">
                <a:solidFill>
                  <a:srgbClr val="FFFFFF"/>
                </a:solidFill>
                <a:cs typeface="Arial" pitchFamily="34" charset="0"/>
              </a:rPr>
              <a:t> declarations don’t have access </a:t>
            </a:r>
            <a:r>
              <a:rPr lang="en-IN" sz="2000" b="1" dirty="0" err="1" smtClean="0">
                <a:solidFill>
                  <a:srgbClr val="08E64D"/>
                </a:solidFill>
                <a:cs typeface="Arial" pitchFamily="34" charset="0"/>
              </a:rPr>
              <a:t>specifiers</a:t>
            </a:r>
            <a:r>
              <a:rPr lang="en-IN" sz="2000" b="1" dirty="0" smtClean="0">
                <a:solidFill>
                  <a:srgbClr val="08E64D"/>
                </a:solidFill>
                <a:cs typeface="Arial" pitchFamily="34" charset="0"/>
              </a:rPr>
              <a:t>. (public or private)</a:t>
            </a:r>
          </a:p>
          <a:p>
            <a:pPr marL="571500" indent="-457200">
              <a:buAutoNum type="arabicPeriod" startAt="5"/>
            </a:pPr>
            <a:endParaRPr lang="en-US" sz="2000" b="1" dirty="0" smtClean="0">
              <a:solidFill>
                <a:srgbClr val="FFFFFF"/>
              </a:solidFill>
              <a:cs typeface="Arial" pitchFamily="34" charset="0"/>
            </a:endParaRPr>
          </a:p>
          <a:p>
            <a:pPr marL="571500" indent="-457200">
              <a:buAutoNum type="arabicPeriod" startAt="5"/>
            </a:pPr>
            <a:endParaRPr lang="en-US" sz="2000" b="1" dirty="0" smtClean="0">
              <a:solidFill>
                <a:srgbClr val="08E64D"/>
              </a:solidFill>
              <a:cs typeface="Arial" pitchFamily="34" charset="0"/>
            </a:endParaRPr>
          </a:p>
          <a:p>
            <a:pPr marL="571500" indent="-457200">
              <a:buAutoNum type="arabicPeriod" startAt="5"/>
            </a:pPr>
            <a:r>
              <a:rPr lang="en-US" sz="2000" b="1" dirty="0" smtClean="0">
                <a:solidFill>
                  <a:srgbClr val="08E64D"/>
                </a:solidFill>
                <a:cs typeface="Arial" pitchFamily="34" charset="0"/>
              </a:rPr>
              <a:t>N</a:t>
            </a:r>
            <a:r>
              <a:rPr lang="en-IN" sz="2000" b="1" dirty="0" smtClean="0">
                <a:solidFill>
                  <a:srgbClr val="08E64D"/>
                </a:solidFill>
                <a:cs typeface="Arial" pitchFamily="34" charset="0"/>
              </a:rPr>
              <a:t>o need </a:t>
            </a:r>
            <a:r>
              <a:rPr lang="en-IN" sz="2000" b="1" dirty="0" smtClean="0">
                <a:solidFill>
                  <a:srgbClr val="FFFFFF"/>
                </a:solidFill>
                <a:cs typeface="Arial" pitchFamily="34" charset="0"/>
              </a:rPr>
              <a:t>to give </a:t>
            </a:r>
            <a:r>
              <a:rPr lang="en-IN" sz="2000" b="1" dirty="0" smtClean="0">
                <a:solidFill>
                  <a:srgbClr val="00FFFF"/>
                </a:solidFill>
                <a:cs typeface="Arial" pitchFamily="34" charset="0"/>
              </a:rPr>
              <a:t>semicolon</a:t>
            </a:r>
            <a:r>
              <a:rPr lang="en-IN" sz="2000" b="1" dirty="0" smtClean="0">
                <a:solidFill>
                  <a:srgbClr val="FFFFFF"/>
                </a:solidFill>
                <a:cs typeface="Arial" pitchFamily="34" charset="0"/>
              </a:rPr>
              <a:t> after the closing brace of definition of </a:t>
            </a:r>
            <a:r>
              <a:rPr lang="en-IN" sz="2000" b="1" dirty="0" smtClean="0">
                <a:solidFill>
                  <a:srgbClr val="FFFF00"/>
                </a:solidFill>
                <a:cs typeface="Arial" pitchFamily="34" charset="0"/>
              </a:rPr>
              <a:t>namespace</a:t>
            </a:r>
            <a:r>
              <a:rPr lang="en-IN" sz="2000" b="1" dirty="0" smtClean="0">
                <a:solidFill>
                  <a:srgbClr val="FFFFFF"/>
                </a:solidFill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The Namespace “STD”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 marL="571500" indent="-457200">
              <a:buNone/>
            </a:pPr>
            <a:endParaRPr lang="en-US" sz="2000" b="1" i="1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marL="571500" indent="-457200">
              <a:buFont typeface="Wingdings" pitchFamily="2" charset="2"/>
              <a:buChar char="§"/>
            </a:pPr>
            <a:r>
              <a:rPr lang="en-IN" sz="2000" b="1" dirty="0" smtClean="0">
                <a:solidFill>
                  <a:srgbClr val="FFFFFF"/>
                </a:solidFill>
                <a:cs typeface="Arial" pitchFamily="34" charset="0"/>
              </a:rPr>
              <a:t>The </a:t>
            </a:r>
            <a:r>
              <a:rPr lang="en-IN" sz="2000" b="1" dirty="0" smtClean="0">
                <a:solidFill>
                  <a:srgbClr val="C00000"/>
                </a:solidFill>
                <a:cs typeface="Arial" pitchFamily="34" charset="0"/>
              </a:rPr>
              <a:t>built in C++ library routines </a:t>
            </a:r>
            <a:r>
              <a:rPr lang="en-IN" sz="2000" b="1" dirty="0" smtClean="0">
                <a:solidFill>
                  <a:srgbClr val="FFFFFF"/>
                </a:solidFill>
                <a:cs typeface="Arial" pitchFamily="34" charset="0"/>
              </a:rPr>
              <a:t>are kept in the </a:t>
            </a:r>
            <a:r>
              <a:rPr lang="en-IN" sz="2000" b="1" dirty="0" smtClean="0">
                <a:solidFill>
                  <a:srgbClr val="7030A0"/>
                </a:solidFill>
                <a:cs typeface="Arial" pitchFamily="34" charset="0"/>
              </a:rPr>
              <a:t>standard namespace </a:t>
            </a:r>
            <a:r>
              <a:rPr lang="en-IN" sz="2000" b="1" dirty="0" smtClean="0">
                <a:solidFill>
                  <a:srgbClr val="FFFFFF"/>
                </a:solidFill>
                <a:cs typeface="Arial" pitchFamily="34" charset="0"/>
              </a:rPr>
              <a:t>called </a:t>
            </a:r>
            <a:r>
              <a:rPr lang="en-IN" sz="2000" b="1" dirty="0" smtClean="0">
                <a:solidFill>
                  <a:srgbClr val="002060"/>
                </a:solidFill>
                <a:cs typeface="Arial" pitchFamily="34" charset="0"/>
              </a:rPr>
              <a:t>std</a:t>
            </a:r>
          </a:p>
          <a:p>
            <a:pPr marL="571500" indent="-457200">
              <a:buNone/>
            </a:pPr>
            <a:endParaRPr lang="en-IN" sz="2000" b="1" dirty="0" smtClean="0">
              <a:solidFill>
                <a:srgbClr val="FFFFFF"/>
              </a:solidFill>
              <a:cs typeface="Arial" pitchFamily="34" charset="0"/>
            </a:endParaRPr>
          </a:p>
          <a:p>
            <a:pPr marL="571500" indent="-457200">
              <a:buFont typeface="Wingdings" pitchFamily="2" charset="2"/>
              <a:buChar char="§"/>
            </a:pPr>
            <a:r>
              <a:rPr lang="en-IN" sz="2000" b="1" dirty="0" smtClean="0">
                <a:solidFill>
                  <a:srgbClr val="FFFFFF"/>
                </a:solidFill>
                <a:cs typeface="Arial" pitchFamily="34" charset="0"/>
              </a:rPr>
              <a:t>That includes stuff like </a:t>
            </a:r>
            <a:r>
              <a:rPr lang="en-IN" sz="2000" b="1" dirty="0" err="1" smtClean="0">
                <a:solidFill>
                  <a:srgbClr val="00FFFF"/>
                </a:solidFill>
                <a:cs typeface="Arial" pitchFamily="34" charset="0"/>
              </a:rPr>
              <a:t>cout</a:t>
            </a:r>
            <a:r>
              <a:rPr lang="en-IN" sz="2000" b="1" dirty="0" smtClean="0">
                <a:solidFill>
                  <a:srgbClr val="FFFFFF"/>
                </a:solidFill>
                <a:cs typeface="Arial" pitchFamily="34" charset="0"/>
              </a:rPr>
              <a:t>, </a:t>
            </a:r>
            <a:r>
              <a:rPr lang="en-IN" sz="2000" b="1" dirty="0" err="1" smtClean="0">
                <a:solidFill>
                  <a:srgbClr val="00FFFF"/>
                </a:solidFill>
                <a:cs typeface="Arial" pitchFamily="34" charset="0"/>
              </a:rPr>
              <a:t>cin</a:t>
            </a:r>
            <a:r>
              <a:rPr lang="en-IN" sz="2000" b="1" dirty="0" smtClean="0">
                <a:solidFill>
                  <a:srgbClr val="FFFFFF"/>
                </a:solidFill>
                <a:cs typeface="Arial" pitchFamily="34" charset="0"/>
              </a:rPr>
              <a:t>, </a:t>
            </a:r>
            <a:r>
              <a:rPr lang="en-IN" sz="2000" b="1" dirty="0" smtClean="0">
                <a:solidFill>
                  <a:srgbClr val="00FFFF"/>
                </a:solidFill>
                <a:cs typeface="Arial" pitchFamily="34" charset="0"/>
              </a:rPr>
              <a:t>string</a:t>
            </a:r>
            <a:r>
              <a:rPr lang="en-IN" sz="2000" b="1" dirty="0" smtClean="0">
                <a:solidFill>
                  <a:srgbClr val="FFFFFF"/>
                </a:solidFill>
                <a:cs typeface="Arial" pitchFamily="34" charset="0"/>
              </a:rPr>
              <a:t>, </a:t>
            </a:r>
            <a:r>
              <a:rPr lang="en-IN" sz="2000" b="1" dirty="0" smtClean="0">
                <a:solidFill>
                  <a:srgbClr val="00FFFF"/>
                </a:solidFill>
                <a:cs typeface="Arial" pitchFamily="34" charset="0"/>
              </a:rPr>
              <a:t>vector </a:t>
            </a:r>
            <a:r>
              <a:rPr lang="en-IN" sz="2000" b="1" dirty="0" smtClean="0">
                <a:solidFill>
                  <a:srgbClr val="FFFFFF"/>
                </a:solidFill>
                <a:cs typeface="Arial" pitchFamily="34" charset="0"/>
              </a:rPr>
              <a:t>etc. </a:t>
            </a:r>
          </a:p>
          <a:p>
            <a:pPr marL="571500" indent="-457200">
              <a:buNone/>
            </a:pPr>
            <a:endParaRPr lang="en-IN" sz="2000" b="1" dirty="0" smtClean="0">
              <a:solidFill>
                <a:srgbClr val="FFFFFF"/>
              </a:solidFill>
              <a:cs typeface="Arial" pitchFamily="34" charset="0"/>
            </a:endParaRPr>
          </a:p>
          <a:p>
            <a:pPr marL="571500" indent="-457200">
              <a:buFont typeface="Wingdings" pitchFamily="2" charset="2"/>
              <a:buChar char="§"/>
            </a:pPr>
            <a:r>
              <a:rPr lang="en-IN" sz="2000" b="1" dirty="0" smtClean="0">
                <a:solidFill>
                  <a:srgbClr val="FFFFFF"/>
                </a:solidFill>
                <a:cs typeface="Arial" pitchFamily="34" charset="0"/>
              </a:rPr>
              <a:t>Since they are in namespace </a:t>
            </a:r>
            <a:r>
              <a:rPr lang="en-IN" sz="2000" b="1" dirty="0" smtClean="0">
                <a:solidFill>
                  <a:srgbClr val="002060"/>
                </a:solidFill>
                <a:cs typeface="Arial" pitchFamily="34" charset="0"/>
              </a:rPr>
              <a:t>std</a:t>
            </a:r>
            <a:r>
              <a:rPr lang="en-IN" sz="2000" b="1" dirty="0" smtClean="0">
                <a:solidFill>
                  <a:srgbClr val="FFFFFF"/>
                </a:solidFill>
                <a:cs typeface="Arial" pitchFamily="34" charset="0"/>
              </a:rPr>
              <a:t> so we need to apply the prefix </a:t>
            </a:r>
            <a:r>
              <a:rPr lang="en-IN" sz="2000" b="1" dirty="0" smtClean="0">
                <a:solidFill>
                  <a:srgbClr val="002060"/>
                </a:solidFill>
                <a:cs typeface="Arial" pitchFamily="34" charset="0"/>
              </a:rPr>
              <a:t>std:: </a:t>
            </a:r>
            <a:r>
              <a:rPr lang="en-IN" sz="2000" b="1" dirty="0" smtClean="0">
                <a:solidFill>
                  <a:srgbClr val="FFFFFF"/>
                </a:solidFill>
                <a:cs typeface="Arial" pitchFamily="34" charset="0"/>
              </a:rPr>
              <a:t>with each one of them.</a:t>
            </a:r>
          </a:p>
          <a:p>
            <a:pPr marL="571500" indent="-457200">
              <a:buNone/>
            </a:pPr>
            <a:endParaRPr lang="en-US" sz="2000" b="1" dirty="0" smtClean="0">
              <a:solidFill>
                <a:srgbClr val="FFFFFF"/>
              </a:solidFill>
              <a:cs typeface="Arial" pitchFamily="34" charset="0"/>
            </a:endParaRPr>
          </a:p>
          <a:p>
            <a:pPr marL="571500" indent="-457200"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FFFF"/>
                </a:solidFill>
                <a:cs typeface="Arial" pitchFamily="34" charset="0"/>
              </a:rPr>
              <a:t>Thus </a:t>
            </a:r>
            <a:r>
              <a:rPr lang="en-US" sz="2000" b="1" dirty="0" err="1" smtClean="0">
                <a:solidFill>
                  <a:srgbClr val="00FFFF"/>
                </a:solidFill>
                <a:cs typeface="Arial" pitchFamily="34" charset="0"/>
              </a:rPr>
              <a:t>cout</a:t>
            </a:r>
            <a:r>
              <a:rPr lang="en-US" sz="2000" b="1" dirty="0" smtClean="0">
                <a:solidFill>
                  <a:srgbClr val="00FFFF"/>
                </a:solidFill>
                <a:cs typeface="Arial" pitchFamily="34" charset="0"/>
              </a:rPr>
              <a:t> </a:t>
            </a:r>
            <a:r>
              <a:rPr lang="en-US" sz="2000" b="1" dirty="0" smtClean="0">
                <a:solidFill>
                  <a:srgbClr val="FFFFFF"/>
                </a:solidFill>
                <a:cs typeface="Arial" pitchFamily="34" charset="0"/>
              </a:rPr>
              <a:t>becomes </a:t>
            </a:r>
            <a:r>
              <a:rPr lang="en-US" sz="2000" b="1" dirty="0" smtClean="0">
                <a:solidFill>
                  <a:srgbClr val="00FFFF"/>
                </a:solidFill>
                <a:cs typeface="Arial" pitchFamily="34" charset="0"/>
              </a:rPr>
              <a:t>std::</a:t>
            </a:r>
            <a:r>
              <a:rPr lang="en-US" sz="2000" b="1" dirty="0" err="1" smtClean="0">
                <a:solidFill>
                  <a:srgbClr val="00FFFF"/>
                </a:solidFill>
                <a:cs typeface="Arial" pitchFamily="34" charset="0"/>
              </a:rPr>
              <a:t>cout</a:t>
            </a:r>
            <a:r>
              <a:rPr lang="en-US" sz="2000" b="1" dirty="0" smtClean="0">
                <a:solidFill>
                  <a:srgbClr val="00FFFF"/>
                </a:solidFill>
                <a:cs typeface="Arial" pitchFamily="34" charset="0"/>
              </a:rPr>
              <a:t> </a:t>
            </a:r>
            <a:r>
              <a:rPr lang="en-US" sz="2000" b="1" dirty="0" smtClean="0">
                <a:solidFill>
                  <a:srgbClr val="FFFFFF"/>
                </a:solidFill>
                <a:cs typeface="Arial" pitchFamily="34" charset="0"/>
              </a:rPr>
              <a:t>, </a:t>
            </a:r>
            <a:r>
              <a:rPr lang="en-US" sz="2000" b="1" dirty="0" err="1" smtClean="0">
                <a:solidFill>
                  <a:srgbClr val="00FFFF"/>
                </a:solidFill>
                <a:cs typeface="Arial" pitchFamily="34" charset="0"/>
              </a:rPr>
              <a:t>cin</a:t>
            </a:r>
            <a:r>
              <a:rPr lang="en-US" sz="2000" b="1" dirty="0" smtClean="0">
                <a:solidFill>
                  <a:srgbClr val="FFFFFF"/>
                </a:solidFill>
                <a:cs typeface="Arial" pitchFamily="34" charset="0"/>
              </a:rPr>
              <a:t> becomes std::</a:t>
            </a:r>
            <a:r>
              <a:rPr lang="en-US" sz="2000" b="1" dirty="0" err="1" smtClean="0">
                <a:solidFill>
                  <a:srgbClr val="00FFFF"/>
                </a:solidFill>
                <a:cs typeface="Arial" pitchFamily="34" charset="0"/>
              </a:rPr>
              <a:t>cin</a:t>
            </a:r>
            <a:r>
              <a:rPr lang="en-US" sz="2000" b="1" dirty="0" smtClean="0">
                <a:solidFill>
                  <a:srgbClr val="FFFFFF"/>
                </a:solidFill>
                <a:cs typeface="Arial" pitchFamily="34" charset="0"/>
              </a:rPr>
              <a:t> and so on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The Namespace “STD”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 marL="571500" indent="-457200">
              <a:buNone/>
            </a:pPr>
            <a:r>
              <a:rPr lang="en-US" sz="2000" b="1" dirty="0" smtClean="0">
                <a:solidFill>
                  <a:srgbClr val="FFFFFF"/>
                </a:solidFill>
                <a:cs typeface="Arial" pitchFamily="34" charset="0"/>
              </a:rPr>
              <a:t>#include &lt;</a:t>
            </a:r>
            <a:r>
              <a:rPr lang="en-US" sz="2000" b="1" dirty="0" err="1" smtClean="0">
                <a:solidFill>
                  <a:srgbClr val="FFFFFF"/>
                </a:solidFill>
                <a:cs typeface="Arial" pitchFamily="34" charset="0"/>
              </a:rPr>
              <a:t>iostream</a:t>
            </a:r>
            <a:r>
              <a:rPr lang="en-US" sz="2000" b="1" dirty="0" smtClean="0">
                <a:solidFill>
                  <a:srgbClr val="FFFFFF"/>
                </a:solidFill>
                <a:cs typeface="Arial" pitchFamily="34" charset="0"/>
              </a:rPr>
              <a:t>&gt;</a:t>
            </a:r>
          </a:p>
          <a:p>
            <a:pPr marL="571500" indent="-457200">
              <a:buNone/>
            </a:pPr>
            <a:r>
              <a:rPr lang="en-US" sz="2000" b="1" dirty="0" err="1" smtClean="0">
                <a:solidFill>
                  <a:srgbClr val="FFFFFF"/>
                </a:solidFill>
                <a:cs typeface="Arial" pitchFamily="34" charset="0"/>
              </a:rPr>
              <a:t>int</a:t>
            </a:r>
            <a:r>
              <a:rPr lang="en-US" sz="2000" b="1" dirty="0" smtClean="0">
                <a:solidFill>
                  <a:srgbClr val="FFFFFF"/>
                </a:solidFill>
                <a:cs typeface="Arial" pitchFamily="34" charset="0"/>
              </a:rPr>
              <a:t> main()</a:t>
            </a:r>
          </a:p>
          <a:p>
            <a:pPr marL="571500" indent="-457200">
              <a:buNone/>
            </a:pPr>
            <a:r>
              <a:rPr lang="en-US" sz="2000" b="1" dirty="0" smtClean="0">
                <a:solidFill>
                  <a:srgbClr val="FFFFFF"/>
                </a:solidFill>
                <a:cs typeface="Arial" pitchFamily="34" charset="0"/>
              </a:rPr>
              <a:t>{</a:t>
            </a:r>
          </a:p>
          <a:p>
            <a:pPr marL="571500" indent="-457200">
              <a:buNone/>
            </a:pPr>
            <a:r>
              <a:rPr lang="en-US" sz="2000" b="1" dirty="0" err="1" smtClean="0">
                <a:solidFill>
                  <a:srgbClr val="FFFFFF"/>
                </a:solidFill>
                <a:cs typeface="Arial" pitchFamily="34" charset="0"/>
              </a:rPr>
              <a:t>int</a:t>
            </a:r>
            <a:r>
              <a:rPr lang="en-US" sz="2000" b="1" dirty="0" smtClean="0">
                <a:solidFill>
                  <a:srgbClr val="FFFFFF"/>
                </a:solidFill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FFFFFF"/>
                </a:solidFill>
                <a:cs typeface="Arial" pitchFamily="34" charset="0"/>
              </a:rPr>
              <a:t>a,b,c</a:t>
            </a:r>
            <a:r>
              <a:rPr lang="en-US" sz="2000" b="1" dirty="0" smtClean="0">
                <a:solidFill>
                  <a:srgbClr val="FFFFFF"/>
                </a:solidFill>
                <a:cs typeface="Arial" pitchFamily="34" charset="0"/>
              </a:rPr>
              <a:t>;</a:t>
            </a:r>
          </a:p>
          <a:p>
            <a:pPr marL="571500" indent="-457200">
              <a:buNone/>
            </a:pPr>
            <a:r>
              <a:rPr lang="en-US" sz="2000" b="1" dirty="0" smtClean="0">
                <a:solidFill>
                  <a:srgbClr val="C00000"/>
                </a:solidFill>
                <a:cs typeface="Arial" pitchFamily="34" charset="0"/>
              </a:rPr>
              <a:t>std::</a:t>
            </a:r>
            <a:r>
              <a:rPr lang="en-US" sz="2000" b="1" dirty="0" err="1" smtClean="0">
                <a:solidFill>
                  <a:srgbClr val="C00000"/>
                </a:solidFill>
                <a:cs typeface="Arial" pitchFamily="34" charset="0"/>
              </a:rPr>
              <a:t>cout</a:t>
            </a:r>
            <a:r>
              <a:rPr lang="en-US" sz="2000" b="1" dirty="0" smtClean="0">
                <a:solidFill>
                  <a:srgbClr val="FFFFFF"/>
                </a:solidFill>
                <a:cs typeface="Arial" pitchFamily="34" charset="0"/>
              </a:rPr>
              <a:t>&lt;&lt;“Enter 2 </a:t>
            </a:r>
            <a:r>
              <a:rPr lang="en-US" sz="2000" b="1" dirty="0" err="1" smtClean="0">
                <a:solidFill>
                  <a:srgbClr val="FFFFFF"/>
                </a:solidFill>
                <a:cs typeface="Arial" pitchFamily="34" charset="0"/>
              </a:rPr>
              <a:t>int</a:t>
            </a:r>
            <a:r>
              <a:rPr lang="en-US" sz="2000" b="1" dirty="0" smtClean="0">
                <a:solidFill>
                  <a:srgbClr val="FFFFFF"/>
                </a:solidFill>
                <a:cs typeface="Arial" pitchFamily="34" charset="0"/>
              </a:rPr>
              <a:t>”&lt;&lt;</a:t>
            </a:r>
            <a:r>
              <a:rPr lang="en-US" sz="2000" b="1" dirty="0" smtClean="0">
                <a:solidFill>
                  <a:srgbClr val="C00000"/>
                </a:solidFill>
                <a:cs typeface="Arial" pitchFamily="34" charset="0"/>
              </a:rPr>
              <a:t>std::</a:t>
            </a:r>
            <a:r>
              <a:rPr lang="en-US" sz="2000" b="1" dirty="0" err="1" smtClean="0">
                <a:solidFill>
                  <a:srgbClr val="C00000"/>
                </a:solidFill>
                <a:cs typeface="Arial" pitchFamily="34" charset="0"/>
              </a:rPr>
              <a:t>endl</a:t>
            </a:r>
            <a:r>
              <a:rPr lang="en-US" sz="2000" b="1" dirty="0" smtClean="0">
                <a:solidFill>
                  <a:srgbClr val="FFFFFF"/>
                </a:solidFill>
                <a:cs typeface="Arial" pitchFamily="34" charset="0"/>
              </a:rPr>
              <a:t>;</a:t>
            </a:r>
          </a:p>
          <a:p>
            <a:pPr marL="571500" indent="-457200">
              <a:buNone/>
            </a:pPr>
            <a:r>
              <a:rPr lang="en-US" sz="2000" b="1" dirty="0" smtClean="0">
                <a:solidFill>
                  <a:srgbClr val="C00000"/>
                </a:solidFill>
                <a:cs typeface="Arial" pitchFamily="34" charset="0"/>
              </a:rPr>
              <a:t>std::</a:t>
            </a:r>
            <a:r>
              <a:rPr lang="en-US" sz="2000" b="1" dirty="0" err="1" smtClean="0">
                <a:solidFill>
                  <a:srgbClr val="C00000"/>
                </a:solidFill>
                <a:cs typeface="Arial" pitchFamily="34" charset="0"/>
              </a:rPr>
              <a:t>cin</a:t>
            </a:r>
            <a:r>
              <a:rPr lang="en-US" sz="2000" b="1" dirty="0" smtClean="0">
                <a:solidFill>
                  <a:srgbClr val="FFFFFF"/>
                </a:solidFill>
                <a:cs typeface="Arial" pitchFamily="34" charset="0"/>
              </a:rPr>
              <a:t>&gt;&gt;a&gt;&gt;b;</a:t>
            </a:r>
          </a:p>
          <a:p>
            <a:pPr marL="571500" indent="-457200">
              <a:buNone/>
            </a:pPr>
            <a:r>
              <a:rPr lang="en-US" sz="2000" b="1" dirty="0" smtClean="0">
                <a:solidFill>
                  <a:srgbClr val="FFFFFF"/>
                </a:solidFill>
                <a:cs typeface="Arial" pitchFamily="34" charset="0"/>
              </a:rPr>
              <a:t>c=</a:t>
            </a:r>
            <a:r>
              <a:rPr lang="en-US" sz="2000" b="1" dirty="0" err="1" smtClean="0">
                <a:solidFill>
                  <a:srgbClr val="FFFFFF"/>
                </a:solidFill>
                <a:cs typeface="Arial" pitchFamily="34" charset="0"/>
              </a:rPr>
              <a:t>a+b</a:t>
            </a:r>
            <a:r>
              <a:rPr lang="en-US" sz="2000" b="1" dirty="0" smtClean="0">
                <a:solidFill>
                  <a:srgbClr val="FFFFFF"/>
                </a:solidFill>
                <a:cs typeface="Arial" pitchFamily="34" charset="0"/>
              </a:rPr>
              <a:t>;</a:t>
            </a:r>
          </a:p>
          <a:p>
            <a:pPr marL="571500" indent="-457200">
              <a:buNone/>
            </a:pPr>
            <a:r>
              <a:rPr lang="en-US" sz="2000" b="1" dirty="0" smtClean="0">
                <a:solidFill>
                  <a:srgbClr val="FFFFFF"/>
                </a:solidFill>
                <a:cs typeface="Arial" pitchFamily="34" charset="0"/>
              </a:rPr>
              <a:t>std::</a:t>
            </a:r>
            <a:r>
              <a:rPr lang="en-US" sz="2000" b="1" dirty="0" err="1" smtClean="0">
                <a:solidFill>
                  <a:srgbClr val="C00000"/>
                </a:solidFill>
                <a:cs typeface="Arial" pitchFamily="34" charset="0"/>
              </a:rPr>
              <a:t>cout</a:t>
            </a:r>
            <a:r>
              <a:rPr lang="en-US" sz="2000" b="1" dirty="0" smtClean="0">
                <a:solidFill>
                  <a:srgbClr val="FFFFFF"/>
                </a:solidFill>
                <a:cs typeface="Arial" pitchFamily="34" charset="0"/>
              </a:rPr>
              <a:t>&lt;&lt;“</a:t>
            </a:r>
            <a:r>
              <a:rPr lang="en-US" sz="2000" b="1" dirty="0" err="1" smtClean="0">
                <a:solidFill>
                  <a:srgbClr val="FFFFFF"/>
                </a:solidFill>
                <a:cs typeface="Arial" pitchFamily="34" charset="0"/>
              </a:rPr>
              <a:t>Nos</a:t>
            </a:r>
            <a:r>
              <a:rPr lang="en-US" sz="2000" b="1" dirty="0" smtClean="0">
                <a:solidFill>
                  <a:srgbClr val="FFFFFF"/>
                </a:solidFill>
                <a:cs typeface="Arial" pitchFamily="34" charset="0"/>
              </a:rPr>
              <a:t> are “&lt;&lt;a&lt;&lt;“ and “&lt;&lt;b&lt;&lt;</a:t>
            </a:r>
            <a:r>
              <a:rPr lang="en-US" sz="2000" b="1" dirty="0" smtClean="0">
                <a:solidFill>
                  <a:srgbClr val="C00000"/>
                </a:solidFill>
                <a:cs typeface="Arial" pitchFamily="34" charset="0"/>
              </a:rPr>
              <a:t>std::</a:t>
            </a:r>
            <a:r>
              <a:rPr lang="en-US" sz="2000" b="1" dirty="0" err="1" smtClean="0">
                <a:solidFill>
                  <a:srgbClr val="C00000"/>
                </a:solidFill>
                <a:cs typeface="Arial" pitchFamily="34" charset="0"/>
              </a:rPr>
              <a:t>endl</a:t>
            </a:r>
            <a:r>
              <a:rPr lang="en-US" sz="2000" b="1" dirty="0" smtClean="0">
                <a:solidFill>
                  <a:srgbClr val="FFFFFF"/>
                </a:solidFill>
                <a:cs typeface="Arial" pitchFamily="34" charset="0"/>
              </a:rPr>
              <a:t>;</a:t>
            </a:r>
          </a:p>
          <a:p>
            <a:pPr marL="571500" indent="-457200">
              <a:buNone/>
            </a:pPr>
            <a:r>
              <a:rPr lang="en-US" sz="2000" b="1" dirty="0" smtClean="0">
                <a:solidFill>
                  <a:srgbClr val="C00000"/>
                </a:solidFill>
                <a:cs typeface="Arial" pitchFamily="34" charset="0"/>
              </a:rPr>
              <a:t>std::</a:t>
            </a:r>
            <a:r>
              <a:rPr lang="en-US" sz="2000" b="1" dirty="0" err="1" smtClean="0">
                <a:solidFill>
                  <a:srgbClr val="C00000"/>
                </a:solidFill>
                <a:cs typeface="Arial" pitchFamily="34" charset="0"/>
              </a:rPr>
              <a:t>cout</a:t>
            </a:r>
            <a:r>
              <a:rPr lang="en-US" sz="2000" b="1" dirty="0" smtClean="0">
                <a:solidFill>
                  <a:srgbClr val="FFFFFF"/>
                </a:solidFill>
                <a:cs typeface="Arial" pitchFamily="34" charset="0"/>
              </a:rPr>
              <a:t>&lt;&lt;“Their sum is “&lt;&lt;c;</a:t>
            </a:r>
          </a:p>
          <a:p>
            <a:pPr marL="571500" indent="-457200">
              <a:buNone/>
            </a:pPr>
            <a:r>
              <a:rPr lang="en-US" sz="2000" b="1" dirty="0" smtClean="0">
                <a:solidFill>
                  <a:srgbClr val="FFFFFF"/>
                </a:solidFill>
                <a:cs typeface="Arial" pitchFamily="34" charset="0"/>
              </a:rPr>
              <a:t>return 0;</a:t>
            </a:r>
          </a:p>
          <a:p>
            <a:pPr marL="571500" indent="-457200">
              <a:buNone/>
            </a:pPr>
            <a:r>
              <a:rPr lang="en-US" sz="2000" b="1" dirty="0" smtClean="0">
                <a:solidFill>
                  <a:srgbClr val="FFFFFF"/>
                </a:solidFill>
                <a:cs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Avoiding “STD”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 marL="571500" indent="-457200">
              <a:buFont typeface="Wingdings" pitchFamily="2" charset="2"/>
              <a:buChar char="§"/>
            </a:pPr>
            <a:endParaRPr lang="en-IN" sz="2000" b="1" dirty="0" smtClean="0">
              <a:solidFill>
                <a:schemeClr val="bg1"/>
              </a:solidFill>
              <a:cs typeface="Arial" pitchFamily="34" charset="0"/>
            </a:endParaRPr>
          </a:p>
          <a:p>
            <a:pPr marL="571500" indent="-457200">
              <a:buFont typeface="Wingdings" pitchFamily="2" charset="2"/>
              <a:buChar char="§"/>
            </a:pPr>
            <a:r>
              <a:rPr lang="en-IN" sz="2000" b="1" dirty="0" smtClean="0">
                <a:solidFill>
                  <a:schemeClr val="bg1"/>
                </a:solidFill>
                <a:cs typeface="Arial" pitchFamily="34" charset="0"/>
              </a:rPr>
              <a:t>The keyword using is used to introduce a name from a </a:t>
            </a:r>
            <a:r>
              <a:rPr lang="en-IN" sz="2000" b="1" dirty="0" smtClean="0">
                <a:solidFill>
                  <a:srgbClr val="00FFFF"/>
                </a:solidFill>
                <a:cs typeface="Arial" pitchFamily="34" charset="0"/>
              </a:rPr>
              <a:t>namespace </a:t>
            </a:r>
            <a:r>
              <a:rPr lang="en-IN" sz="2000" b="1" dirty="0" smtClean="0">
                <a:solidFill>
                  <a:schemeClr val="bg1"/>
                </a:solidFill>
                <a:cs typeface="Arial" pitchFamily="34" charset="0"/>
              </a:rPr>
              <a:t>into the current declarative region.</a:t>
            </a:r>
            <a:br>
              <a:rPr lang="en-IN" sz="2000" b="1" dirty="0" smtClean="0">
                <a:solidFill>
                  <a:schemeClr val="bg1"/>
                </a:solidFill>
                <a:cs typeface="Arial" pitchFamily="34" charset="0"/>
              </a:rPr>
            </a:br>
            <a:endParaRPr lang="en-IN" sz="2000" b="1" dirty="0" smtClean="0">
              <a:solidFill>
                <a:schemeClr val="bg1"/>
              </a:solidFill>
              <a:cs typeface="Arial" pitchFamily="34" charset="0"/>
            </a:endParaRPr>
          </a:p>
          <a:p>
            <a:pPr marL="571500" indent="-457200">
              <a:buFont typeface="Wingdings" pitchFamily="2" charset="2"/>
              <a:buChar char="§"/>
            </a:pPr>
            <a:r>
              <a:rPr lang="en-IN" sz="2000" b="1" dirty="0" smtClean="0">
                <a:solidFill>
                  <a:schemeClr val="bg1"/>
                </a:solidFill>
                <a:cs typeface="Arial" pitchFamily="34" charset="0"/>
              </a:rPr>
              <a:t>So </a:t>
            </a:r>
            <a:r>
              <a:rPr lang="en-IN" sz="2000" b="1" u="sng" dirty="0" smtClean="0">
                <a:solidFill>
                  <a:srgbClr val="00FFFF"/>
                </a:solidFill>
                <a:cs typeface="Arial" pitchFamily="34" charset="0"/>
              </a:rPr>
              <a:t>using namespace std </a:t>
            </a:r>
            <a:r>
              <a:rPr lang="en-IN" sz="2000" b="1" dirty="0" smtClean="0">
                <a:solidFill>
                  <a:schemeClr val="bg1"/>
                </a:solidFill>
                <a:cs typeface="Arial" pitchFamily="34" charset="0"/>
              </a:rPr>
              <a:t>means that we are going to use classes or functions</a:t>
            </a:r>
          </a:p>
          <a:p>
            <a:pPr marL="571500" indent="-457200">
              <a:buNone/>
            </a:pPr>
            <a:r>
              <a:rPr lang="en-IN" sz="2000" b="1" dirty="0" smtClean="0">
                <a:solidFill>
                  <a:schemeClr val="bg1"/>
                </a:solidFill>
                <a:cs typeface="Arial" pitchFamily="34" charset="0"/>
              </a:rPr>
              <a:t>        (if any) from </a:t>
            </a:r>
            <a:r>
              <a:rPr lang="en-IN" sz="2000" b="1" dirty="0" smtClean="0">
                <a:solidFill>
                  <a:srgbClr val="08E64D"/>
                </a:solidFill>
                <a:cs typeface="Arial" pitchFamily="34" charset="0"/>
              </a:rPr>
              <a:t>"std" </a:t>
            </a:r>
            <a:r>
              <a:rPr lang="en-IN" sz="2000" b="1" dirty="0" smtClean="0">
                <a:solidFill>
                  <a:schemeClr val="bg1"/>
                </a:solidFill>
                <a:cs typeface="Arial" pitchFamily="34" charset="0"/>
              </a:rPr>
              <a:t>namespace</a:t>
            </a:r>
          </a:p>
          <a:p>
            <a:pPr marL="571500" indent="-457200">
              <a:buNone/>
            </a:pPr>
            <a:endParaRPr lang="en-IN" sz="2000" b="1" dirty="0" smtClean="0">
              <a:solidFill>
                <a:schemeClr val="bg1"/>
              </a:solidFill>
              <a:cs typeface="Arial" pitchFamily="34" charset="0"/>
            </a:endParaRPr>
          </a:p>
          <a:p>
            <a:pPr marL="571500" indent="-457200">
              <a:buFont typeface="Wingdings" pitchFamily="2" charset="2"/>
              <a:buChar char="§"/>
            </a:pPr>
            <a:r>
              <a:rPr lang="en-IN" sz="2000" b="1" dirty="0" smtClean="0">
                <a:solidFill>
                  <a:schemeClr val="bg1"/>
                </a:solidFill>
                <a:cs typeface="Arial" pitchFamily="34" charset="0"/>
              </a:rPr>
              <a:t>Thus we don't have to explicitly call the </a:t>
            </a:r>
            <a:r>
              <a:rPr lang="en-IN" sz="2000" b="1" dirty="0" smtClean="0">
                <a:solidFill>
                  <a:srgbClr val="00FFFF"/>
                </a:solidFill>
                <a:cs typeface="Arial" pitchFamily="34" charset="0"/>
              </a:rPr>
              <a:t>namespace</a:t>
            </a:r>
            <a:r>
              <a:rPr lang="en-IN" sz="2000" b="1" dirty="0" smtClean="0">
                <a:solidFill>
                  <a:schemeClr val="bg1"/>
                </a:solidFill>
                <a:cs typeface="Arial" pitchFamily="34" charset="0"/>
              </a:rPr>
              <a:t> to access them.</a:t>
            </a:r>
            <a:endParaRPr lang="en-US" sz="2000" b="1" i="1" dirty="0" smtClean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Modified Version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 fontScale="92500" lnSpcReduction="20000"/>
          </a:bodyPr>
          <a:lstStyle/>
          <a:p>
            <a:pPr marL="571500" indent="-457200">
              <a:buFont typeface="Wingdings" pitchFamily="2" charset="2"/>
              <a:buChar char="§"/>
            </a:pPr>
            <a:endParaRPr lang="en-IN" sz="2000" b="1" dirty="0" smtClean="0">
              <a:solidFill>
                <a:schemeClr val="bg1"/>
              </a:solidFill>
              <a:cs typeface="Arial" pitchFamily="34" charset="0"/>
            </a:endParaRPr>
          </a:p>
          <a:p>
            <a:pPr marL="571500" indent="-457200">
              <a:buNone/>
            </a:pPr>
            <a:r>
              <a:rPr lang="en-US" sz="2000" b="1" dirty="0" smtClean="0">
                <a:solidFill>
                  <a:schemeClr val="bg1"/>
                </a:solidFill>
                <a:cs typeface="Arial" pitchFamily="34" charset="0"/>
              </a:rPr>
              <a:t>#include &lt;</a:t>
            </a:r>
            <a:r>
              <a:rPr lang="en-US" sz="2000" b="1" dirty="0" err="1" smtClean="0">
                <a:solidFill>
                  <a:schemeClr val="bg1"/>
                </a:solidFill>
                <a:cs typeface="Arial" pitchFamily="34" charset="0"/>
              </a:rPr>
              <a:t>iostream</a:t>
            </a:r>
            <a:r>
              <a:rPr lang="en-US" sz="2000" b="1" dirty="0" smtClean="0">
                <a:solidFill>
                  <a:schemeClr val="bg1"/>
                </a:solidFill>
                <a:cs typeface="Arial" pitchFamily="34" charset="0"/>
              </a:rPr>
              <a:t>&gt;</a:t>
            </a:r>
          </a:p>
          <a:p>
            <a:pPr marL="571500" indent="-457200">
              <a:buNone/>
            </a:pPr>
            <a:r>
              <a:rPr lang="en-US" sz="2000" b="1" dirty="0" smtClean="0">
                <a:solidFill>
                  <a:srgbClr val="00FFFF"/>
                </a:solidFill>
                <a:cs typeface="Arial" pitchFamily="34" charset="0"/>
              </a:rPr>
              <a:t>using namespace std;</a:t>
            </a:r>
          </a:p>
          <a:p>
            <a:pPr marL="571500" indent="-457200">
              <a:buNone/>
            </a:pPr>
            <a:r>
              <a:rPr lang="en-US" sz="2000" b="1" dirty="0" err="1" smtClean="0">
                <a:solidFill>
                  <a:schemeClr val="bg1"/>
                </a:solidFill>
                <a:cs typeface="Arial" pitchFamily="34" charset="0"/>
              </a:rPr>
              <a:t>int</a:t>
            </a:r>
            <a:r>
              <a:rPr lang="en-US" sz="2000" b="1" dirty="0" smtClean="0">
                <a:solidFill>
                  <a:schemeClr val="bg1"/>
                </a:solidFill>
                <a:cs typeface="Arial" pitchFamily="34" charset="0"/>
              </a:rPr>
              <a:t> main()</a:t>
            </a:r>
          </a:p>
          <a:p>
            <a:pPr marL="571500" indent="-457200">
              <a:buNone/>
            </a:pPr>
            <a:r>
              <a:rPr lang="en-US" sz="2000" b="1" dirty="0" smtClean="0">
                <a:solidFill>
                  <a:schemeClr val="bg1"/>
                </a:solidFill>
                <a:cs typeface="Arial" pitchFamily="34" charset="0"/>
              </a:rPr>
              <a:t>{</a:t>
            </a:r>
          </a:p>
          <a:p>
            <a:pPr marL="571500" indent="-457200">
              <a:buNone/>
            </a:pPr>
            <a:r>
              <a:rPr lang="en-US" sz="2000" b="1" dirty="0" err="1" smtClean="0">
                <a:solidFill>
                  <a:schemeClr val="bg1"/>
                </a:solidFill>
                <a:cs typeface="Arial" pitchFamily="34" charset="0"/>
              </a:rPr>
              <a:t>int</a:t>
            </a:r>
            <a:r>
              <a:rPr lang="en-US" sz="20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cs typeface="Arial" pitchFamily="34" charset="0"/>
              </a:rPr>
              <a:t>a,b,c</a:t>
            </a:r>
            <a:r>
              <a:rPr lang="en-US" sz="2000" b="1" dirty="0" smtClean="0">
                <a:solidFill>
                  <a:schemeClr val="bg1"/>
                </a:solidFill>
                <a:cs typeface="Arial" pitchFamily="34" charset="0"/>
              </a:rPr>
              <a:t>;</a:t>
            </a:r>
          </a:p>
          <a:p>
            <a:pPr marL="571500" indent="-457200">
              <a:buNone/>
            </a:pPr>
            <a:r>
              <a:rPr lang="en-US" sz="2000" b="1" dirty="0" err="1" smtClean="0">
                <a:solidFill>
                  <a:srgbClr val="C00000"/>
                </a:solidFill>
                <a:cs typeface="Arial" pitchFamily="34" charset="0"/>
              </a:rPr>
              <a:t>cout</a:t>
            </a:r>
            <a:r>
              <a:rPr lang="en-US" sz="2000" b="1" dirty="0" smtClean="0">
                <a:solidFill>
                  <a:schemeClr val="bg1"/>
                </a:solidFill>
                <a:cs typeface="Arial" pitchFamily="34" charset="0"/>
              </a:rPr>
              <a:t>&lt;&lt;“Enter 2 </a:t>
            </a:r>
            <a:r>
              <a:rPr lang="en-US" sz="2000" b="1" dirty="0" err="1" smtClean="0">
                <a:solidFill>
                  <a:schemeClr val="bg1"/>
                </a:solidFill>
                <a:cs typeface="Arial" pitchFamily="34" charset="0"/>
              </a:rPr>
              <a:t>int</a:t>
            </a:r>
            <a:r>
              <a:rPr lang="en-US" sz="2000" b="1" dirty="0" smtClean="0">
                <a:solidFill>
                  <a:schemeClr val="bg1"/>
                </a:solidFill>
                <a:cs typeface="Arial" pitchFamily="34" charset="0"/>
              </a:rPr>
              <a:t>”&lt;&lt;</a:t>
            </a:r>
            <a:r>
              <a:rPr lang="en-US" sz="2000" b="1" dirty="0" err="1" smtClean="0">
                <a:solidFill>
                  <a:srgbClr val="C00000"/>
                </a:solidFill>
                <a:cs typeface="Arial" pitchFamily="34" charset="0"/>
              </a:rPr>
              <a:t>endl</a:t>
            </a:r>
            <a:r>
              <a:rPr lang="en-US" sz="2000" b="1" dirty="0" smtClean="0">
                <a:solidFill>
                  <a:schemeClr val="bg1"/>
                </a:solidFill>
                <a:cs typeface="Arial" pitchFamily="34" charset="0"/>
              </a:rPr>
              <a:t>;</a:t>
            </a:r>
          </a:p>
          <a:p>
            <a:pPr marL="571500" indent="-457200">
              <a:buNone/>
            </a:pPr>
            <a:r>
              <a:rPr lang="en-US" sz="2000" b="1" dirty="0" err="1" smtClean="0">
                <a:solidFill>
                  <a:srgbClr val="C00000"/>
                </a:solidFill>
                <a:cs typeface="Arial" pitchFamily="34" charset="0"/>
              </a:rPr>
              <a:t>cin</a:t>
            </a:r>
            <a:r>
              <a:rPr lang="en-US" sz="2000" b="1" dirty="0" smtClean="0">
                <a:solidFill>
                  <a:schemeClr val="bg1"/>
                </a:solidFill>
                <a:cs typeface="Arial" pitchFamily="34" charset="0"/>
              </a:rPr>
              <a:t>&gt;&gt;a&gt;&gt;b;</a:t>
            </a:r>
          </a:p>
          <a:p>
            <a:pPr marL="571500" indent="-457200">
              <a:buNone/>
            </a:pPr>
            <a:r>
              <a:rPr lang="en-US" sz="2000" b="1" dirty="0" smtClean="0">
                <a:solidFill>
                  <a:schemeClr val="bg1"/>
                </a:solidFill>
                <a:cs typeface="Arial" pitchFamily="34" charset="0"/>
              </a:rPr>
              <a:t>c=</a:t>
            </a:r>
            <a:r>
              <a:rPr lang="en-US" sz="2000" b="1" dirty="0" err="1" smtClean="0">
                <a:solidFill>
                  <a:schemeClr val="bg1"/>
                </a:solidFill>
                <a:cs typeface="Arial" pitchFamily="34" charset="0"/>
              </a:rPr>
              <a:t>a+b</a:t>
            </a:r>
            <a:r>
              <a:rPr lang="en-US" sz="2000" b="1" dirty="0" smtClean="0">
                <a:solidFill>
                  <a:schemeClr val="bg1"/>
                </a:solidFill>
                <a:cs typeface="Arial" pitchFamily="34" charset="0"/>
              </a:rPr>
              <a:t>;</a:t>
            </a:r>
          </a:p>
          <a:p>
            <a:pPr marL="571500" indent="-457200">
              <a:buNone/>
            </a:pPr>
            <a:r>
              <a:rPr lang="en-US" sz="2000" b="1" dirty="0" err="1" smtClean="0">
                <a:solidFill>
                  <a:srgbClr val="C00000"/>
                </a:solidFill>
                <a:cs typeface="Arial" pitchFamily="34" charset="0"/>
              </a:rPr>
              <a:t>cout</a:t>
            </a:r>
            <a:r>
              <a:rPr lang="en-US" sz="2000" b="1" dirty="0" smtClean="0">
                <a:solidFill>
                  <a:schemeClr val="bg1"/>
                </a:solidFill>
                <a:cs typeface="Arial" pitchFamily="34" charset="0"/>
              </a:rPr>
              <a:t>&lt;&lt;“</a:t>
            </a:r>
            <a:r>
              <a:rPr lang="en-US" sz="2000" b="1" dirty="0" err="1" smtClean="0">
                <a:solidFill>
                  <a:schemeClr val="bg1"/>
                </a:solidFill>
                <a:cs typeface="Arial" pitchFamily="34" charset="0"/>
              </a:rPr>
              <a:t>Nos</a:t>
            </a:r>
            <a:r>
              <a:rPr lang="en-US" sz="2000" b="1" dirty="0" smtClean="0">
                <a:solidFill>
                  <a:schemeClr val="bg1"/>
                </a:solidFill>
                <a:cs typeface="Arial" pitchFamily="34" charset="0"/>
              </a:rPr>
              <a:t> are “&lt;&lt;a&lt;&lt;“ and “&lt;&lt;b&lt;&lt;</a:t>
            </a:r>
            <a:r>
              <a:rPr lang="en-US" sz="2000" b="1" dirty="0" err="1" smtClean="0">
                <a:solidFill>
                  <a:schemeClr val="bg1"/>
                </a:solidFill>
                <a:cs typeface="Arial" pitchFamily="34" charset="0"/>
              </a:rPr>
              <a:t>endl</a:t>
            </a:r>
            <a:r>
              <a:rPr lang="en-US" sz="2000" b="1" dirty="0" smtClean="0">
                <a:solidFill>
                  <a:schemeClr val="bg1"/>
                </a:solidFill>
                <a:cs typeface="Arial" pitchFamily="34" charset="0"/>
              </a:rPr>
              <a:t>;</a:t>
            </a:r>
          </a:p>
          <a:p>
            <a:pPr marL="571500" indent="-457200">
              <a:buNone/>
            </a:pPr>
            <a:r>
              <a:rPr lang="en-US" sz="2000" b="1" dirty="0" err="1" smtClean="0">
                <a:solidFill>
                  <a:srgbClr val="C00000"/>
                </a:solidFill>
                <a:cs typeface="Arial" pitchFamily="34" charset="0"/>
              </a:rPr>
              <a:t>cout</a:t>
            </a:r>
            <a:r>
              <a:rPr lang="en-US" sz="2000" b="1" dirty="0" smtClean="0">
                <a:solidFill>
                  <a:schemeClr val="bg1"/>
                </a:solidFill>
                <a:cs typeface="Arial" pitchFamily="34" charset="0"/>
              </a:rPr>
              <a:t>&lt;&lt;“Their sum is “&lt;&lt;c;</a:t>
            </a:r>
          </a:p>
          <a:p>
            <a:pPr marL="571500" indent="-457200">
              <a:buNone/>
            </a:pPr>
            <a:r>
              <a:rPr lang="en-US" sz="2000" b="1" dirty="0" smtClean="0">
                <a:solidFill>
                  <a:schemeClr val="bg1"/>
                </a:solidFill>
                <a:cs typeface="Arial" pitchFamily="34" charset="0"/>
              </a:rPr>
              <a:t>return 0;</a:t>
            </a:r>
          </a:p>
          <a:p>
            <a:pPr marL="571500" indent="-457200">
              <a:buNone/>
            </a:pPr>
            <a:r>
              <a:rPr lang="en-US" sz="2000" b="1" dirty="0" smtClean="0">
                <a:solidFill>
                  <a:schemeClr val="bg1"/>
                </a:solidFill>
                <a:cs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New Data Types Added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endParaRPr lang="en-US" sz="2000" dirty="0" smtClean="0">
              <a:solidFill>
                <a:srgbClr val="FFFFFF"/>
              </a:solidFill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000" b="1" dirty="0" err="1" smtClean="0">
                <a:solidFill>
                  <a:srgbClr val="002060"/>
                </a:solidFill>
                <a:cs typeface="Arial" pitchFamily="34" charset="0"/>
              </a:rPr>
              <a:t>int</a:t>
            </a:r>
            <a:r>
              <a:rPr lang="en-US" sz="2000" b="1" dirty="0" smtClean="0">
                <a:solidFill>
                  <a:srgbClr val="FFFFFF"/>
                </a:solidFill>
                <a:cs typeface="Arial" pitchFamily="34" charset="0"/>
              </a:rPr>
              <a:t> : upgraded to </a:t>
            </a:r>
            <a:r>
              <a:rPr lang="en-US" sz="2000" b="1" dirty="0" smtClean="0">
                <a:solidFill>
                  <a:srgbClr val="FFFF00"/>
                </a:solidFill>
                <a:cs typeface="Arial" pitchFamily="34" charset="0"/>
              </a:rPr>
              <a:t>4 bytes</a:t>
            </a:r>
          </a:p>
          <a:p>
            <a:endParaRPr lang="en-US" sz="2000" b="1" dirty="0" smtClean="0">
              <a:solidFill>
                <a:srgbClr val="FFFFFF"/>
              </a:solidFill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000" b="1" dirty="0" err="1" smtClean="0">
                <a:solidFill>
                  <a:srgbClr val="002060"/>
                </a:solidFill>
                <a:cs typeface="Arial" pitchFamily="34" charset="0"/>
              </a:rPr>
              <a:t>bool</a:t>
            </a:r>
            <a:r>
              <a:rPr lang="en-US" sz="2000" b="1" dirty="0" smtClean="0">
                <a:solidFill>
                  <a:srgbClr val="FFFFFF"/>
                </a:solidFill>
                <a:cs typeface="Arial" pitchFamily="34" charset="0"/>
              </a:rPr>
              <a:t> : a special type of </a:t>
            </a:r>
            <a:r>
              <a:rPr lang="en-US" sz="2000" b="1" dirty="0" smtClean="0">
                <a:solidFill>
                  <a:srgbClr val="FFFF00"/>
                </a:solidFill>
                <a:cs typeface="Arial" pitchFamily="34" charset="0"/>
              </a:rPr>
              <a:t>1 byte </a:t>
            </a:r>
            <a:r>
              <a:rPr lang="en-US" sz="2000" b="1" dirty="0" smtClean="0">
                <a:solidFill>
                  <a:srgbClr val="FFFFFF"/>
                </a:solidFill>
                <a:cs typeface="Arial" pitchFamily="34" charset="0"/>
              </a:rPr>
              <a:t>in size  for storing </a:t>
            </a:r>
            <a:r>
              <a:rPr lang="en-US" sz="2000" b="1" dirty="0" smtClean="0">
                <a:solidFill>
                  <a:srgbClr val="FFFF00"/>
                </a:solidFill>
                <a:cs typeface="Arial" pitchFamily="34" charset="0"/>
              </a:rPr>
              <a:t>true/ false</a:t>
            </a:r>
            <a:r>
              <a:rPr lang="en-US" sz="2000" b="1" dirty="0" smtClean="0">
                <a:solidFill>
                  <a:srgbClr val="FFFFFF"/>
                </a:solidFill>
                <a:cs typeface="Arial" pitchFamily="34" charset="0"/>
              </a:rPr>
              <a:t>.</a:t>
            </a:r>
          </a:p>
          <a:p>
            <a:endParaRPr lang="en-US" sz="2000" b="1" dirty="0" smtClean="0">
              <a:solidFill>
                <a:srgbClr val="FFFFFF"/>
              </a:solidFill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000" b="1" dirty="0" err="1" smtClean="0">
                <a:solidFill>
                  <a:srgbClr val="002060"/>
                </a:solidFill>
                <a:cs typeface="Arial" pitchFamily="34" charset="0"/>
              </a:rPr>
              <a:t>wchar_t</a:t>
            </a:r>
            <a:r>
              <a:rPr lang="en-US" sz="2000" b="1" dirty="0" smtClean="0">
                <a:solidFill>
                  <a:srgbClr val="FFFFFF"/>
                </a:solidFill>
                <a:cs typeface="Arial" pitchFamily="34" charset="0"/>
              </a:rPr>
              <a:t>: a special data type for storing </a:t>
            </a:r>
            <a:r>
              <a:rPr lang="en-US" sz="2000" b="1" dirty="0" smtClean="0">
                <a:solidFill>
                  <a:srgbClr val="FFFF00"/>
                </a:solidFill>
                <a:cs typeface="Arial" pitchFamily="34" charset="0"/>
              </a:rPr>
              <a:t>2 bytes </a:t>
            </a:r>
            <a:r>
              <a:rPr lang="en-US" sz="2000" b="1" dirty="0" smtClean="0">
                <a:solidFill>
                  <a:srgbClr val="FFFFFF"/>
                </a:solidFill>
                <a:cs typeface="Arial" pitchFamily="34" charset="0"/>
              </a:rPr>
              <a:t>of characters </a:t>
            </a:r>
          </a:p>
          <a:p>
            <a:endParaRPr lang="en-US" sz="2000" b="1" dirty="0" smtClean="0">
              <a:solidFill>
                <a:srgbClr val="FFFFFF"/>
              </a:solidFill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002060"/>
                </a:solidFill>
                <a:cs typeface="Arial" pitchFamily="34" charset="0"/>
              </a:rPr>
              <a:t>long </a:t>
            </a:r>
            <a:r>
              <a:rPr lang="en-US" sz="2000" b="1" dirty="0" err="1" smtClean="0">
                <a:solidFill>
                  <a:srgbClr val="002060"/>
                </a:solidFill>
                <a:cs typeface="Arial" pitchFamily="34" charset="0"/>
              </a:rPr>
              <a:t>long</a:t>
            </a:r>
            <a:r>
              <a:rPr lang="en-US" sz="2000" b="1" dirty="0" smtClean="0">
                <a:solidFill>
                  <a:srgbClr val="002060"/>
                </a:solidFill>
                <a:cs typeface="Arial" pitchFamily="34" charset="0"/>
              </a:rPr>
              <a:t> </a:t>
            </a:r>
            <a:r>
              <a:rPr lang="en-US" sz="2000" b="1" dirty="0" smtClean="0">
                <a:solidFill>
                  <a:srgbClr val="FFFFFF"/>
                </a:solidFill>
                <a:cs typeface="Arial" pitchFamily="34" charset="0"/>
              </a:rPr>
              <a:t>: a new data type of integer family supporting size of </a:t>
            </a:r>
            <a:r>
              <a:rPr lang="en-US" sz="2000" b="1" dirty="0" smtClean="0">
                <a:solidFill>
                  <a:srgbClr val="FFFF00"/>
                </a:solidFill>
                <a:cs typeface="Arial" pitchFamily="34" charset="0"/>
              </a:rPr>
              <a:t>8bytes</a:t>
            </a:r>
            <a:r>
              <a:rPr lang="en-US" sz="2000" dirty="0" smtClean="0">
                <a:solidFill>
                  <a:srgbClr val="FFFFFF"/>
                </a:solidFill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The “Auto” Keyword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endParaRPr lang="en-US" sz="2000" dirty="0" smtClean="0">
              <a:solidFill>
                <a:srgbClr val="FFFFFF"/>
              </a:solidFill>
              <a:cs typeface="Arial" pitchFamily="34" charset="0"/>
            </a:endParaRPr>
          </a:p>
          <a:p>
            <a:r>
              <a:rPr lang="en-IN" sz="2000" b="1" dirty="0" smtClean="0">
                <a:solidFill>
                  <a:srgbClr val="FFFFFF"/>
                </a:solidFill>
                <a:cs typeface="Arial" pitchFamily="34" charset="0"/>
              </a:rPr>
              <a:t>In </a:t>
            </a:r>
            <a:r>
              <a:rPr lang="en-IN" sz="2000" b="1" dirty="0" smtClean="0">
                <a:solidFill>
                  <a:srgbClr val="92D050"/>
                </a:solidFill>
                <a:cs typeface="Arial" pitchFamily="34" charset="0"/>
              </a:rPr>
              <a:t>Modern C++, </a:t>
            </a:r>
            <a:r>
              <a:rPr lang="en-IN" sz="2000" b="1" dirty="0" smtClean="0">
                <a:solidFill>
                  <a:srgbClr val="FFFFFF"/>
                </a:solidFill>
                <a:cs typeface="Arial" pitchFamily="34" charset="0"/>
              </a:rPr>
              <a:t>the compiler can automatically determine the </a:t>
            </a:r>
            <a:r>
              <a:rPr lang="en-IN" sz="2000" b="1" dirty="0" smtClean="0">
                <a:solidFill>
                  <a:srgbClr val="FFC000"/>
                </a:solidFill>
                <a:cs typeface="Arial" pitchFamily="34" charset="0"/>
              </a:rPr>
              <a:t>data type </a:t>
            </a:r>
            <a:r>
              <a:rPr lang="en-IN" sz="2000" b="1" dirty="0" smtClean="0">
                <a:solidFill>
                  <a:srgbClr val="FFFFFF"/>
                </a:solidFill>
                <a:cs typeface="Arial" pitchFamily="34" charset="0"/>
              </a:rPr>
              <a:t>of a variable at the point of declaration using it’s </a:t>
            </a:r>
            <a:r>
              <a:rPr lang="en-IN" sz="2000" b="1" i="1" dirty="0" smtClean="0">
                <a:solidFill>
                  <a:srgbClr val="FFFF00"/>
                </a:solidFill>
                <a:cs typeface="Arial" pitchFamily="34" charset="0"/>
              </a:rPr>
              <a:t>initialization expression</a:t>
            </a:r>
            <a:r>
              <a:rPr lang="en-IN" sz="2000" b="1" dirty="0" smtClean="0">
                <a:solidFill>
                  <a:srgbClr val="FFFF00"/>
                </a:solidFill>
                <a:cs typeface="Arial" pitchFamily="34" charset="0"/>
              </a:rPr>
              <a:t>:</a:t>
            </a:r>
          </a:p>
          <a:p>
            <a:r>
              <a:rPr lang="en-IN" sz="2000" b="1" dirty="0" smtClean="0">
                <a:solidFill>
                  <a:schemeClr val="bg1"/>
                </a:solidFill>
                <a:cs typeface="Arial" pitchFamily="34" charset="0"/>
              </a:rPr>
              <a:t>So,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  <a:cs typeface="Arial" pitchFamily="34" charset="0"/>
              </a:rPr>
              <a:t>   </a:t>
            </a:r>
            <a:r>
              <a:rPr lang="en-IN" sz="2000" b="1" i="1" dirty="0" err="1" smtClean="0">
                <a:solidFill>
                  <a:srgbClr val="C00000"/>
                </a:solidFill>
                <a:cs typeface="Arial" pitchFamily="34" charset="0"/>
              </a:rPr>
              <a:t>int</a:t>
            </a:r>
            <a:r>
              <a:rPr lang="en-IN" sz="2000" b="1" i="1" dirty="0" smtClean="0">
                <a:solidFill>
                  <a:srgbClr val="C00000"/>
                </a:solidFill>
                <a:cs typeface="Arial" pitchFamily="34" charset="0"/>
              </a:rPr>
              <a:t> x = 4; </a:t>
            </a:r>
          </a:p>
          <a:p>
            <a:r>
              <a:rPr lang="en-IN" sz="2000" b="1" dirty="0" smtClean="0">
                <a:solidFill>
                  <a:srgbClr val="FFFFFF"/>
                </a:solidFill>
                <a:cs typeface="Arial" pitchFamily="34" charset="0"/>
              </a:rPr>
              <a:t>can now be replaced with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FFFFFF"/>
                </a:solidFill>
                <a:cs typeface="Arial" pitchFamily="34" charset="0"/>
              </a:rPr>
              <a:t>   </a:t>
            </a:r>
            <a:r>
              <a:rPr lang="en-IN" sz="2000" b="1" i="1" dirty="0" smtClean="0">
                <a:solidFill>
                  <a:srgbClr val="C00000"/>
                </a:solidFill>
                <a:cs typeface="Arial" pitchFamily="34" charset="0"/>
              </a:rPr>
              <a:t>auto x = 4;</a:t>
            </a:r>
          </a:p>
          <a:p>
            <a:endParaRPr lang="en-IN" sz="2000" b="1" dirty="0" smtClean="0">
              <a:solidFill>
                <a:srgbClr val="FFFFFF"/>
              </a:solidFill>
              <a:cs typeface="Arial" pitchFamily="34" charset="0"/>
            </a:endParaRPr>
          </a:p>
          <a:p>
            <a:r>
              <a:rPr lang="en-IN" sz="2000" b="1" dirty="0" smtClean="0">
                <a:solidFill>
                  <a:srgbClr val="FFFFFF"/>
                </a:solidFill>
                <a:cs typeface="Arial" pitchFamily="34" charset="0"/>
              </a:rPr>
              <a:t>This is called </a:t>
            </a:r>
            <a:r>
              <a:rPr lang="en-IN" sz="2000" b="1" u="sng" dirty="0" smtClean="0">
                <a:solidFill>
                  <a:srgbClr val="08E64D"/>
                </a:solidFill>
                <a:cs typeface="Arial" pitchFamily="34" charset="0"/>
              </a:rPr>
              <a:t>automatic type deduction</a:t>
            </a:r>
            <a:r>
              <a:rPr lang="en-IN" sz="2000" b="1" u="sng" dirty="0" smtClean="0">
                <a:solidFill>
                  <a:srgbClr val="FFFFFF"/>
                </a:solidFill>
                <a:cs typeface="Arial" pitchFamily="34" charset="0"/>
              </a:rPr>
              <a:t>.</a:t>
            </a:r>
            <a:endParaRPr lang="en-IN" sz="2000" b="1" u="sng" dirty="0">
              <a:solidFill>
                <a:srgbClr val="FFFFF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The “Auto” Keyword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endParaRPr lang="en-US" sz="2000" dirty="0" smtClean="0">
              <a:solidFill>
                <a:srgbClr val="FFFFFF"/>
              </a:solidFill>
              <a:cs typeface="Arial" pitchFamily="34" charset="0"/>
            </a:endParaRPr>
          </a:p>
          <a:p>
            <a:r>
              <a:rPr lang="en-IN" sz="2000" b="1" dirty="0" smtClean="0">
                <a:solidFill>
                  <a:srgbClr val="FFFFFF"/>
                </a:solidFill>
                <a:cs typeface="Arial" pitchFamily="34" charset="0"/>
              </a:rPr>
              <a:t>Also we can write</a:t>
            </a:r>
          </a:p>
          <a:p>
            <a:pPr>
              <a:buNone/>
            </a:pPr>
            <a:r>
              <a:rPr lang="en-IN" sz="2000" b="1" i="1" dirty="0" smtClean="0">
                <a:solidFill>
                  <a:srgbClr val="C00000"/>
                </a:solidFill>
                <a:cs typeface="Arial" pitchFamily="34" charset="0"/>
              </a:rPr>
              <a:t>char *p=“Bhopal”;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FFFFFF"/>
                </a:solidFill>
                <a:cs typeface="Arial" pitchFamily="34" charset="0"/>
              </a:rPr>
              <a:t>as</a:t>
            </a:r>
          </a:p>
          <a:p>
            <a:pPr>
              <a:buNone/>
            </a:pPr>
            <a:r>
              <a:rPr lang="en-IN" sz="2000" b="1" i="1" dirty="0" smtClean="0">
                <a:solidFill>
                  <a:srgbClr val="C00000"/>
                </a:solidFill>
                <a:cs typeface="Arial" pitchFamily="34" charset="0"/>
              </a:rPr>
              <a:t>auto p= “Bhopal”; </a:t>
            </a:r>
          </a:p>
          <a:p>
            <a:r>
              <a:rPr lang="en-US" sz="2000" b="1" dirty="0" smtClean="0">
                <a:solidFill>
                  <a:srgbClr val="FFFFFF"/>
                </a:solidFill>
                <a:cs typeface="Arial" pitchFamily="34" charset="0"/>
              </a:rPr>
              <a:t>This also applies to pointers of class type.</a:t>
            </a:r>
          </a:p>
          <a:p>
            <a:r>
              <a:rPr lang="en-US" sz="2000" b="1" dirty="0" smtClean="0">
                <a:solidFill>
                  <a:srgbClr val="FFFFFF"/>
                </a:solidFill>
                <a:cs typeface="Arial" pitchFamily="34" charset="0"/>
              </a:rPr>
              <a:t>So ,</a:t>
            </a:r>
          </a:p>
          <a:p>
            <a:pPr>
              <a:buNone/>
            </a:pPr>
            <a:r>
              <a:rPr lang="en-US" sz="2000" b="1" i="1" dirty="0" smtClean="0">
                <a:solidFill>
                  <a:srgbClr val="C00000"/>
                </a:solidFill>
                <a:cs typeface="Arial" pitchFamily="34" charset="0"/>
              </a:rPr>
              <a:t>Box *p = new Box;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FFFF"/>
                </a:solidFill>
                <a:cs typeface="Arial" pitchFamily="34" charset="0"/>
              </a:rPr>
              <a:t>can also be written as </a:t>
            </a:r>
          </a:p>
          <a:p>
            <a:pPr>
              <a:buNone/>
            </a:pPr>
            <a:r>
              <a:rPr lang="en-US" sz="2000" b="1" i="1" dirty="0" smtClean="0">
                <a:solidFill>
                  <a:srgbClr val="C00000"/>
                </a:solidFill>
                <a:cs typeface="Arial" pitchFamily="34" charset="0"/>
              </a:rPr>
              <a:t>auto p= new Box</a:t>
            </a:r>
            <a:r>
              <a:rPr lang="en-US" sz="2000" b="1" i="1" dirty="0" smtClean="0">
                <a:solidFill>
                  <a:srgbClr val="FFFFFF"/>
                </a:solidFill>
                <a:cs typeface="Arial" pitchFamily="34" charset="0"/>
              </a:rPr>
              <a:t>;</a:t>
            </a:r>
            <a:endParaRPr lang="en-IN" sz="2000" b="1" i="1" dirty="0">
              <a:solidFill>
                <a:srgbClr val="FFFFF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The “Auto” Keyword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 lnSpcReduction="10000"/>
          </a:bodyPr>
          <a:lstStyle/>
          <a:p>
            <a:endParaRPr lang="en-US" sz="2000" b="1" dirty="0" smtClean="0">
              <a:solidFill>
                <a:srgbClr val="FFFFFF"/>
              </a:solidFill>
              <a:cs typeface="Arial" pitchFamily="34" charset="0"/>
            </a:endParaRPr>
          </a:p>
          <a:p>
            <a:r>
              <a:rPr lang="en-IN" sz="2000" b="1" dirty="0" smtClean="0">
                <a:solidFill>
                  <a:srgbClr val="FFFFFF"/>
                </a:solidFill>
                <a:cs typeface="Arial" pitchFamily="34" charset="0"/>
              </a:rPr>
              <a:t>The </a:t>
            </a:r>
            <a:r>
              <a:rPr lang="en-IN" sz="2000" b="1" dirty="0" smtClean="0">
                <a:solidFill>
                  <a:srgbClr val="FFFF00"/>
                </a:solidFill>
                <a:cs typeface="Arial" pitchFamily="34" charset="0"/>
              </a:rPr>
              <a:t>auto</a:t>
            </a:r>
            <a:r>
              <a:rPr lang="en-IN" sz="2000" b="1" dirty="0" smtClean="0">
                <a:solidFill>
                  <a:srgbClr val="FFFFFF"/>
                </a:solidFill>
                <a:cs typeface="Arial" pitchFamily="34" charset="0"/>
              </a:rPr>
              <a:t> keyword can also automatically detect a </a:t>
            </a:r>
            <a:r>
              <a:rPr lang="en-IN" sz="2000" b="1" dirty="0" smtClean="0">
                <a:solidFill>
                  <a:srgbClr val="FFFF00"/>
                </a:solidFill>
                <a:cs typeface="Arial" pitchFamily="34" charset="0"/>
              </a:rPr>
              <a:t>function’s return type </a:t>
            </a:r>
          </a:p>
          <a:p>
            <a:endParaRPr lang="en-US" sz="2000" b="1" dirty="0" smtClean="0">
              <a:solidFill>
                <a:srgbClr val="FFFFFF"/>
              </a:solidFill>
              <a:cs typeface="Arial" pitchFamily="34" charset="0"/>
            </a:endParaRPr>
          </a:p>
          <a:p>
            <a:r>
              <a:rPr lang="en-US" sz="2000" b="1" dirty="0" smtClean="0">
                <a:solidFill>
                  <a:srgbClr val="FFFFFF"/>
                </a:solidFill>
                <a:cs typeface="Arial" pitchFamily="34" charset="0"/>
              </a:rPr>
              <a:t>For example:</a:t>
            </a:r>
            <a:endParaRPr lang="en-IN" sz="2000" b="1" dirty="0" smtClean="0">
              <a:solidFill>
                <a:srgbClr val="FFFFFF"/>
              </a:solidFill>
              <a:cs typeface="Arial" pitchFamily="34" charset="0"/>
            </a:endParaRPr>
          </a:p>
          <a:p>
            <a:pPr>
              <a:buNone/>
            </a:pPr>
            <a:endParaRPr lang="en-IN" sz="2000" b="1" dirty="0" smtClean="0">
              <a:solidFill>
                <a:srgbClr val="FFFFFF"/>
              </a:solidFill>
              <a:cs typeface="Arial" pitchFamily="34" charset="0"/>
            </a:endParaRP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  <a:cs typeface="Arial" pitchFamily="34" charset="0"/>
              </a:rPr>
              <a:t>auto add(</a:t>
            </a:r>
            <a:r>
              <a:rPr lang="en-IN" sz="2000" b="1" dirty="0" err="1" smtClean="0">
                <a:solidFill>
                  <a:srgbClr val="002060"/>
                </a:solidFill>
                <a:cs typeface="Arial" pitchFamily="34" charset="0"/>
              </a:rPr>
              <a:t>int</a:t>
            </a:r>
            <a:r>
              <a:rPr lang="en-IN" sz="2000" b="1" dirty="0" smtClean="0">
                <a:solidFill>
                  <a:srgbClr val="002060"/>
                </a:solidFill>
                <a:cs typeface="Arial" pitchFamily="34" charset="0"/>
              </a:rPr>
              <a:t> x, </a:t>
            </a:r>
            <a:r>
              <a:rPr lang="en-IN" sz="2000" b="1" dirty="0" err="1" smtClean="0">
                <a:solidFill>
                  <a:srgbClr val="002060"/>
                </a:solidFill>
                <a:cs typeface="Arial" pitchFamily="34" charset="0"/>
              </a:rPr>
              <a:t>int</a:t>
            </a:r>
            <a:r>
              <a:rPr lang="en-IN" sz="2000" b="1" dirty="0" smtClean="0">
                <a:solidFill>
                  <a:srgbClr val="002060"/>
                </a:solidFill>
                <a:cs typeface="Arial" pitchFamily="34" charset="0"/>
              </a:rPr>
              <a:t> y)</a:t>
            </a:r>
          </a:p>
          <a:p>
            <a:pPr fontAlgn="t" latinLnBrk="1">
              <a:buNone/>
            </a:pPr>
            <a:r>
              <a:rPr lang="en-IN" sz="2000" b="1" dirty="0" smtClean="0">
                <a:solidFill>
                  <a:srgbClr val="002060"/>
                </a:solidFill>
                <a:cs typeface="Arial" pitchFamily="34" charset="0"/>
              </a:rPr>
              <a:t>{</a:t>
            </a:r>
          </a:p>
          <a:p>
            <a:pPr fontAlgn="t" latinLnBrk="1">
              <a:buNone/>
            </a:pPr>
            <a:r>
              <a:rPr lang="en-IN" sz="2000" b="1" dirty="0" smtClean="0">
                <a:solidFill>
                  <a:srgbClr val="002060"/>
                </a:solidFill>
                <a:cs typeface="Arial" pitchFamily="34" charset="0"/>
              </a:rPr>
              <a:t>    return x + y;</a:t>
            </a:r>
          </a:p>
          <a:p>
            <a:pPr fontAlgn="t" latinLnBrk="1">
              <a:buNone/>
            </a:pPr>
            <a:r>
              <a:rPr lang="en-IN" sz="2000" b="1" dirty="0" smtClean="0">
                <a:solidFill>
                  <a:srgbClr val="002060"/>
                </a:solidFill>
                <a:cs typeface="Arial" pitchFamily="34" charset="0"/>
              </a:rPr>
              <a:t>}</a:t>
            </a:r>
          </a:p>
          <a:p>
            <a:endParaRPr lang="en-IN" sz="2000" b="1" dirty="0" smtClean="0">
              <a:solidFill>
                <a:srgbClr val="FFFFFF"/>
              </a:solidFill>
              <a:cs typeface="Arial" pitchFamily="34" charset="0"/>
            </a:endParaRPr>
          </a:p>
          <a:p>
            <a:r>
              <a:rPr lang="en-IN" sz="2000" b="1" dirty="0" smtClean="0">
                <a:solidFill>
                  <a:srgbClr val="FFFFFF"/>
                </a:solidFill>
                <a:cs typeface="Arial" pitchFamily="34" charset="0"/>
              </a:rPr>
              <a:t>Since </a:t>
            </a:r>
            <a:r>
              <a:rPr lang="en-IN" sz="2000" b="1" dirty="0" smtClean="0">
                <a:solidFill>
                  <a:srgbClr val="FFFF00"/>
                </a:solidFill>
                <a:cs typeface="Arial" pitchFamily="34" charset="0"/>
              </a:rPr>
              <a:t>x + y </a:t>
            </a:r>
            <a:r>
              <a:rPr lang="en-IN" sz="2000" b="1" dirty="0" smtClean="0">
                <a:solidFill>
                  <a:srgbClr val="FFFFFF"/>
                </a:solidFill>
                <a:cs typeface="Arial" pitchFamily="34" charset="0"/>
              </a:rPr>
              <a:t>evaluates to an integer, the compiler will detect this function should have a return type of </a:t>
            </a:r>
            <a:r>
              <a:rPr lang="en-IN" sz="2000" b="1" dirty="0" smtClean="0">
                <a:solidFill>
                  <a:srgbClr val="FFFF00"/>
                </a:solidFill>
                <a:cs typeface="Arial" pitchFamily="34" charset="0"/>
              </a:rPr>
              <a:t>int</a:t>
            </a:r>
            <a:r>
              <a:rPr lang="en-IN" sz="2000" b="1" dirty="0" smtClean="0">
                <a:solidFill>
                  <a:srgbClr val="FFFFFF"/>
                </a:solidFill>
                <a:cs typeface="Arial" pitchFamily="34" charset="0"/>
              </a:rPr>
              <a:t>.</a:t>
            </a:r>
            <a:endParaRPr lang="en-IN" sz="2000" b="1" dirty="0">
              <a:solidFill>
                <a:srgbClr val="FFFFF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New Ways Of Initialization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endParaRPr lang="en-US" sz="2000" b="1" dirty="0" smtClean="0">
              <a:solidFill>
                <a:srgbClr val="FFFFFF"/>
              </a:solidFill>
              <a:cs typeface="Arial" pitchFamily="34" charset="0"/>
            </a:endParaRPr>
          </a:p>
          <a:p>
            <a:r>
              <a:rPr lang="en-IN" sz="2000" b="1" dirty="0" smtClean="0">
                <a:solidFill>
                  <a:srgbClr val="7030A0"/>
                </a:solidFill>
                <a:cs typeface="Arial" pitchFamily="34" charset="0"/>
              </a:rPr>
              <a:t>Modern C++</a:t>
            </a:r>
            <a:r>
              <a:rPr lang="en-IN" sz="2000" b="1" dirty="0" smtClean="0">
                <a:cs typeface="Arial" pitchFamily="34" charset="0"/>
              </a:rPr>
              <a:t>,</a:t>
            </a:r>
            <a:r>
              <a:rPr lang="en-IN" sz="2000" b="1" dirty="0" smtClean="0">
                <a:solidFill>
                  <a:srgbClr val="FFFFFF"/>
                </a:solidFill>
                <a:cs typeface="Arial" pitchFamily="34" charset="0"/>
              </a:rPr>
              <a:t>supports</a:t>
            </a:r>
            <a:r>
              <a:rPr lang="en-IN" sz="2000" b="1" dirty="0" smtClean="0">
                <a:cs typeface="Arial" pitchFamily="34" charset="0"/>
              </a:rPr>
              <a:t> </a:t>
            </a:r>
            <a:r>
              <a:rPr lang="en-IN" sz="2000" b="1" dirty="0" smtClean="0">
                <a:solidFill>
                  <a:srgbClr val="C00000"/>
                </a:solidFill>
                <a:cs typeface="Arial" pitchFamily="34" charset="0"/>
              </a:rPr>
              <a:t>three basic </a:t>
            </a:r>
            <a:r>
              <a:rPr lang="en-IN" sz="2000" b="1" dirty="0" smtClean="0">
                <a:solidFill>
                  <a:srgbClr val="FFFFFF"/>
                </a:solidFill>
                <a:cs typeface="Arial" pitchFamily="34" charset="0"/>
              </a:rPr>
              <a:t>ways to initialize a variable:</a:t>
            </a:r>
          </a:p>
          <a:p>
            <a:endParaRPr lang="en-IN" sz="2000" b="1" dirty="0" smtClean="0">
              <a:cs typeface="Arial" pitchFamily="34" charset="0"/>
            </a:endParaRPr>
          </a:p>
          <a:p>
            <a:r>
              <a:rPr lang="en-IN" sz="2000" b="1" dirty="0" smtClean="0">
                <a:solidFill>
                  <a:srgbClr val="C00000"/>
                </a:solidFill>
                <a:cs typeface="Arial" pitchFamily="34" charset="0"/>
              </a:rPr>
              <a:t>Copy initialization</a:t>
            </a:r>
          </a:p>
          <a:p>
            <a:endParaRPr lang="en-IN" sz="2000" b="1" dirty="0" smtClean="0">
              <a:solidFill>
                <a:srgbClr val="C00000"/>
              </a:solidFill>
              <a:cs typeface="Arial" pitchFamily="34" charset="0"/>
            </a:endParaRPr>
          </a:p>
          <a:p>
            <a:r>
              <a:rPr lang="en-IN" sz="2000" b="1" dirty="0" smtClean="0">
                <a:solidFill>
                  <a:srgbClr val="C00000"/>
                </a:solidFill>
                <a:cs typeface="Arial" pitchFamily="34" charset="0"/>
              </a:rPr>
              <a:t>Direct initialization</a:t>
            </a:r>
            <a:r>
              <a:rPr lang="en-IN" sz="2000" b="1" dirty="0" smtClean="0">
                <a:cs typeface="Arial" pitchFamily="34" charset="0"/>
              </a:rPr>
              <a:t> </a:t>
            </a:r>
          </a:p>
          <a:p>
            <a:endParaRPr lang="en-US" sz="2000" b="1" dirty="0" smtClean="0">
              <a:solidFill>
                <a:srgbClr val="C00000"/>
              </a:solidFill>
              <a:cs typeface="Arial" pitchFamily="34" charset="0"/>
            </a:endParaRPr>
          </a:p>
          <a:p>
            <a:r>
              <a:rPr lang="en-US" sz="2000" b="1" dirty="0" smtClean="0">
                <a:solidFill>
                  <a:srgbClr val="C00000"/>
                </a:solidFill>
                <a:cs typeface="Arial" pitchFamily="34" charset="0"/>
              </a:rPr>
              <a:t>Uniform initialization</a:t>
            </a:r>
            <a:endParaRPr lang="en-IN" sz="2000" b="1" dirty="0">
              <a:solidFill>
                <a:srgbClr val="FFFFF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What Is Modern C++?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 marL="571500" indent="-457200">
              <a:buFont typeface="Wingdings" pitchFamily="2" charset="2"/>
              <a:buChar char="§"/>
            </a:pPr>
            <a:endParaRPr lang="en-IN" sz="2000" b="1" dirty="0" smtClean="0">
              <a:solidFill>
                <a:srgbClr val="FFFFFF"/>
              </a:solidFill>
              <a:cs typeface="Arial" pitchFamily="34" charset="0"/>
            </a:endParaRPr>
          </a:p>
          <a:p>
            <a:pPr marL="571500" indent="-457200">
              <a:buFont typeface="Wingdings" pitchFamily="2" charset="2"/>
              <a:buChar char="§"/>
            </a:pPr>
            <a:r>
              <a:rPr lang="en-IN" sz="20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IN" sz="2000" b="1" dirty="0" smtClean="0">
                <a:solidFill>
                  <a:srgbClr val="92D050"/>
                </a:solidFill>
                <a:cs typeface="Arial" pitchFamily="34" charset="0"/>
              </a:rPr>
              <a:t>C++ </a:t>
            </a:r>
            <a:r>
              <a:rPr lang="en-IN" sz="2000" b="1" dirty="0" smtClean="0">
                <a:solidFill>
                  <a:srgbClr val="FFFFFF"/>
                </a:solidFill>
                <a:cs typeface="Arial" pitchFamily="34" charset="0"/>
              </a:rPr>
              <a:t>is one of the most </a:t>
            </a:r>
            <a:r>
              <a:rPr lang="en-IN" sz="2000" b="1" dirty="0" smtClean="0">
                <a:solidFill>
                  <a:srgbClr val="C00000"/>
                </a:solidFill>
                <a:cs typeface="Arial" pitchFamily="34" charset="0"/>
              </a:rPr>
              <a:t>widely used </a:t>
            </a:r>
            <a:r>
              <a:rPr lang="en-IN" sz="2000" b="1" dirty="0" smtClean="0">
                <a:solidFill>
                  <a:srgbClr val="FFFFFF"/>
                </a:solidFill>
                <a:cs typeface="Arial" pitchFamily="34" charset="0"/>
              </a:rPr>
              <a:t>programming language in the world.</a:t>
            </a:r>
          </a:p>
          <a:p>
            <a:pPr marL="571500" indent="-457200">
              <a:buNone/>
            </a:pPr>
            <a:endParaRPr lang="en-US" sz="2000" b="1" dirty="0" smtClean="0">
              <a:solidFill>
                <a:srgbClr val="FFFFFF"/>
              </a:solidFill>
              <a:cs typeface="Arial" pitchFamily="34" charset="0"/>
            </a:endParaRPr>
          </a:p>
          <a:p>
            <a:pPr marL="571500" indent="-457200"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FFFF"/>
                </a:solidFill>
                <a:cs typeface="Arial" pitchFamily="34" charset="0"/>
              </a:rPr>
              <a:t>It’s been around from the </a:t>
            </a:r>
            <a:r>
              <a:rPr lang="en-US" sz="2000" b="1" dirty="0" smtClean="0">
                <a:solidFill>
                  <a:srgbClr val="F2A40D"/>
                </a:solidFill>
                <a:cs typeface="Arial" pitchFamily="34" charset="0"/>
              </a:rPr>
              <a:t>last 40 years </a:t>
            </a:r>
            <a:r>
              <a:rPr lang="en-US" sz="2000" b="1" dirty="0" smtClean="0">
                <a:solidFill>
                  <a:srgbClr val="FFFFFF"/>
                </a:solidFill>
                <a:cs typeface="Arial" pitchFamily="34" charset="0"/>
              </a:rPr>
              <a:t>and was initially much like </a:t>
            </a:r>
            <a:r>
              <a:rPr lang="en-US" sz="2000" b="1" dirty="0" smtClean="0">
                <a:solidFill>
                  <a:srgbClr val="FFFF00"/>
                </a:solidFill>
                <a:cs typeface="Arial" pitchFamily="34" charset="0"/>
              </a:rPr>
              <a:t>C language </a:t>
            </a:r>
            <a:r>
              <a:rPr lang="en-US" sz="2000" b="1" dirty="0" smtClean="0">
                <a:solidFill>
                  <a:srgbClr val="FFFFFF"/>
                </a:solidFill>
                <a:cs typeface="Arial" pitchFamily="34" charset="0"/>
              </a:rPr>
              <a:t>due to </a:t>
            </a:r>
            <a:r>
              <a:rPr lang="en-US" sz="2000" b="1" dirty="0" smtClean="0">
                <a:solidFill>
                  <a:srgbClr val="FF0066"/>
                </a:solidFill>
                <a:cs typeface="Arial" pitchFamily="34" charset="0"/>
              </a:rPr>
              <a:t>backward compatibility.</a:t>
            </a:r>
            <a:endParaRPr lang="en-IN" sz="2000" b="1" dirty="0" smtClean="0">
              <a:solidFill>
                <a:srgbClr val="FF0066"/>
              </a:solidFill>
              <a:cs typeface="Arial" pitchFamily="34" charset="0"/>
            </a:endParaRPr>
          </a:p>
          <a:p>
            <a:pPr marL="571500" indent="-457200">
              <a:buNone/>
            </a:pPr>
            <a:endParaRPr lang="en-US" sz="2000" b="1" dirty="0" smtClean="0">
              <a:solidFill>
                <a:srgbClr val="FFFFFF"/>
              </a:solidFill>
              <a:cs typeface="Arial" pitchFamily="34" charset="0"/>
            </a:endParaRPr>
          </a:p>
          <a:p>
            <a:pPr marL="571500" indent="-457200"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FFFF"/>
                </a:solidFill>
                <a:cs typeface="Arial" pitchFamily="34" charset="0"/>
              </a:rPr>
              <a:t>But to meet </a:t>
            </a:r>
            <a:r>
              <a:rPr lang="en-US" sz="2000" b="1" dirty="0" smtClean="0">
                <a:solidFill>
                  <a:srgbClr val="002060"/>
                </a:solidFill>
                <a:cs typeface="Arial" pitchFamily="34" charset="0"/>
              </a:rPr>
              <a:t>modern computing requirements </a:t>
            </a:r>
            <a:r>
              <a:rPr lang="en-US" sz="2000" b="1" dirty="0" smtClean="0">
                <a:solidFill>
                  <a:srgbClr val="FFFFFF"/>
                </a:solidFill>
                <a:cs typeface="Arial" pitchFamily="34" charset="0"/>
              </a:rPr>
              <a:t>it was redesigned in the year </a:t>
            </a:r>
            <a:r>
              <a:rPr lang="en-US" sz="2000" b="1" dirty="0" smtClean="0">
                <a:solidFill>
                  <a:srgbClr val="C00000"/>
                </a:solidFill>
                <a:cs typeface="Arial" pitchFamily="34" charset="0"/>
              </a:rPr>
              <a:t>2011</a:t>
            </a:r>
            <a:r>
              <a:rPr lang="en-US" sz="2000" b="1" dirty="0" smtClean="0">
                <a:solidFill>
                  <a:srgbClr val="FFFFFF"/>
                </a:solidFill>
                <a:cs typeface="Arial" pitchFamily="34" charset="0"/>
              </a:rPr>
              <a:t> and the name  </a:t>
            </a:r>
            <a:r>
              <a:rPr lang="en-US" sz="2000" b="1" dirty="0" smtClean="0">
                <a:solidFill>
                  <a:srgbClr val="00FFFF"/>
                </a:solidFill>
                <a:cs typeface="Arial" pitchFamily="34" charset="0"/>
              </a:rPr>
              <a:t>Modern C++ </a:t>
            </a:r>
            <a:r>
              <a:rPr lang="en-US" sz="2000" b="1" dirty="0" smtClean="0">
                <a:solidFill>
                  <a:srgbClr val="FFFFFF"/>
                </a:solidFill>
                <a:cs typeface="Arial" pitchFamily="34" charset="0"/>
              </a:rPr>
              <a:t>was given.</a:t>
            </a:r>
          </a:p>
          <a:p>
            <a:pPr>
              <a:buSzPct val="100000"/>
              <a:buFont typeface="Wingdings" pitchFamily="2" charset="2"/>
              <a:buChar char="§"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endParaRPr lang="en-US" sz="2000" b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New Ways Of Initialization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endParaRPr lang="en-US" sz="2000" b="1" dirty="0" smtClean="0">
              <a:solidFill>
                <a:srgbClr val="FFFFFF"/>
              </a:solidFill>
              <a:cs typeface="Arial" pitchFamily="34" charset="0"/>
            </a:endParaRPr>
          </a:p>
          <a:p>
            <a:r>
              <a:rPr lang="en-IN" sz="2000" b="1" dirty="0" smtClean="0">
                <a:solidFill>
                  <a:srgbClr val="C00000"/>
                </a:solidFill>
                <a:cs typeface="Arial" pitchFamily="34" charset="0"/>
              </a:rPr>
              <a:t>Copy initialization</a:t>
            </a:r>
            <a:r>
              <a:rPr lang="en-IN" sz="2000" b="1" dirty="0" smtClean="0">
                <a:cs typeface="Arial" pitchFamily="34" charset="0"/>
              </a:rPr>
              <a:t> </a:t>
            </a:r>
            <a:r>
              <a:rPr lang="en-IN" sz="2000" b="1" dirty="0" smtClean="0">
                <a:solidFill>
                  <a:srgbClr val="FFFFFF"/>
                </a:solidFill>
                <a:cs typeface="Arial" pitchFamily="34" charset="0"/>
              </a:rPr>
              <a:t>: is done using  assignment operator</a:t>
            </a:r>
          </a:p>
          <a:p>
            <a:pPr fontAlgn="t" latinLnBrk="1">
              <a:buNone/>
            </a:pPr>
            <a:r>
              <a:rPr lang="en-IN" sz="2000" b="1" dirty="0" smtClean="0">
                <a:cs typeface="Arial" pitchFamily="34" charset="0"/>
              </a:rPr>
              <a:t> </a:t>
            </a:r>
          </a:p>
          <a:p>
            <a:pPr fontAlgn="t" latinLnBrk="1">
              <a:buNone/>
            </a:pPr>
            <a:r>
              <a:rPr lang="en-IN" sz="2000" b="1" i="1" dirty="0" err="1" smtClean="0">
                <a:solidFill>
                  <a:srgbClr val="002060"/>
                </a:solidFill>
                <a:cs typeface="Arial" pitchFamily="34" charset="0"/>
              </a:rPr>
              <a:t>int</a:t>
            </a:r>
            <a:r>
              <a:rPr lang="en-IN" sz="2000" b="1" i="1" dirty="0" smtClean="0">
                <a:solidFill>
                  <a:srgbClr val="002060"/>
                </a:solidFill>
                <a:cs typeface="Arial" pitchFamily="34" charset="0"/>
              </a:rPr>
              <a:t> n = 5; </a:t>
            </a:r>
            <a:r>
              <a:rPr lang="en-IN" sz="2000" b="1" i="1" dirty="0" smtClean="0">
                <a:solidFill>
                  <a:srgbClr val="FFFF00"/>
                </a:solidFill>
                <a:cs typeface="Arial" pitchFamily="34" charset="0"/>
              </a:rPr>
              <a:t>// copy initialization</a:t>
            </a:r>
          </a:p>
          <a:p>
            <a:endParaRPr lang="en-IN" sz="2000" b="1" dirty="0" smtClean="0">
              <a:cs typeface="Arial" pitchFamily="34" charset="0"/>
            </a:endParaRPr>
          </a:p>
          <a:p>
            <a:endParaRPr lang="en-IN" sz="2000" b="1" dirty="0" smtClean="0">
              <a:solidFill>
                <a:srgbClr val="C00000"/>
              </a:solidFill>
              <a:cs typeface="Arial" pitchFamily="34" charset="0"/>
            </a:endParaRPr>
          </a:p>
          <a:p>
            <a:r>
              <a:rPr lang="en-IN" sz="2000" b="1" dirty="0" smtClean="0">
                <a:solidFill>
                  <a:srgbClr val="C00000"/>
                </a:solidFill>
                <a:cs typeface="Arial" pitchFamily="34" charset="0"/>
              </a:rPr>
              <a:t>Direct initialization</a:t>
            </a:r>
            <a:r>
              <a:rPr lang="en-IN" sz="2000" b="1" dirty="0" smtClean="0">
                <a:cs typeface="Arial" pitchFamily="34" charset="0"/>
              </a:rPr>
              <a:t> </a:t>
            </a:r>
            <a:r>
              <a:rPr lang="en-IN" sz="2000" b="1" dirty="0" smtClean="0">
                <a:solidFill>
                  <a:srgbClr val="FFFFFF"/>
                </a:solidFill>
                <a:cs typeface="Arial" pitchFamily="34" charset="0"/>
              </a:rPr>
              <a:t>: is done by using parenthesis.</a:t>
            </a:r>
          </a:p>
          <a:p>
            <a:pPr fontAlgn="t" latinLnBrk="1">
              <a:buNone/>
            </a:pPr>
            <a:endParaRPr lang="en-IN" sz="2000" b="1" dirty="0" smtClean="0">
              <a:cs typeface="Arial" pitchFamily="34" charset="0"/>
            </a:endParaRPr>
          </a:p>
          <a:p>
            <a:pPr fontAlgn="t" latinLnBrk="1">
              <a:buNone/>
            </a:pPr>
            <a:r>
              <a:rPr lang="en-IN" sz="2000" b="1" i="1" dirty="0" err="1" smtClean="0">
                <a:solidFill>
                  <a:srgbClr val="002060"/>
                </a:solidFill>
                <a:cs typeface="Arial" pitchFamily="34" charset="0"/>
              </a:rPr>
              <a:t>int</a:t>
            </a:r>
            <a:r>
              <a:rPr lang="en-IN" sz="2000" b="1" i="1" dirty="0" smtClean="0">
                <a:solidFill>
                  <a:srgbClr val="002060"/>
                </a:solidFill>
                <a:cs typeface="Arial" pitchFamily="34" charset="0"/>
              </a:rPr>
              <a:t> n(5); </a:t>
            </a:r>
            <a:r>
              <a:rPr lang="en-IN" sz="2000" b="1" i="1" dirty="0" smtClean="0">
                <a:solidFill>
                  <a:srgbClr val="FFFF00"/>
                </a:solidFill>
                <a:cs typeface="Arial" pitchFamily="34" charset="0"/>
              </a:rPr>
              <a:t>// direct initializatio</a:t>
            </a:r>
            <a:r>
              <a:rPr lang="en-IN" sz="2000" i="1" dirty="0" smtClean="0">
                <a:solidFill>
                  <a:srgbClr val="FFFF00"/>
                </a:solidFill>
                <a:cs typeface="Arial" pitchFamily="34" charset="0"/>
              </a:rPr>
              <a:t>n</a:t>
            </a:r>
            <a:endParaRPr lang="en-IN" sz="2000" i="1" dirty="0">
              <a:solidFill>
                <a:srgbClr val="FFFF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New Ways Of Initialization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endParaRPr lang="en-US" sz="2000" b="1" dirty="0" smtClean="0">
              <a:solidFill>
                <a:srgbClr val="FFFFFF"/>
              </a:solidFill>
              <a:cs typeface="Arial" pitchFamily="34" charset="0"/>
            </a:endParaRPr>
          </a:p>
          <a:p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Uniform initialization</a:t>
            </a:r>
            <a:r>
              <a:rPr lang="en-IN" sz="2000" b="1" dirty="0" smtClean="0">
                <a:cs typeface="Arial" pitchFamily="34" charset="0"/>
              </a:rPr>
              <a:t> </a:t>
            </a:r>
            <a:r>
              <a:rPr lang="en-IN" sz="2000" b="1" dirty="0" smtClean="0">
                <a:solidFill>
                  <a:srgbClr val="FFFFFF"/>
                </a:solidFill>
                <a:cs typeface="Arial" pitchFamily="34" charset="0"/>
              </a:rPr>
              <a:t>: is done using  curly braces</a:t>
            </a:r>
          </a:p>
          <a:p>
            <a:pPr fontAlgn="t" latinLnBrk="1">
              <a:buNone/>
            </a:pPr>
            <a:r>
              <a:rPr lang="en-IN" sz="2000" b="1" dirty="0" smtClean="0">
                <a:cs typeface="Arial" pitchFamily="34" charset="0"/>
              </a:rPr>
              <a:t> </a:t>
            </a:r>
          </a:p>
          <a:p>
            <a:pPr fontAlgn="t" latinLnBrk="1">
              <a:buNone/>
            </a:pPr>
            <a:r>
              <a:rPr lang="en-IN" sz="2000" b="1" i="1" dirty="0" err="1" smtClean="0">
                <a:solidFill>
                  <a:srgbClr val="002060"/>
                </a:solidFill>
                <a:cs typeface="Arial" pitchFamily="34" charset="0"/>
              </a:rPr>
              <a:t>int</a:t>
            </a:r>
            <a:r>
              <a:rPr lang="en-IN" sz="2000" b="1" i="1" dirty="0" smtClean="0">
                <a:solidFill>
                  <a:srgbClr val="002060"/>
                </a:solidFill>
                <a:cs typeface="Arial" pitchFamily="34" charset="0"/>
              </a:rPr>
              <a:t> n { 5 }; </a:t>
            </a:r>
            <a:r>
              <a:rPr lang="en-IN" sz="2000" b="1" i="1" dirty="0" smtClean="0">
                <a:solidFill>
                  <a:srgbClr val="FFFF00"/>
                </a:solidFill>
                <a:cs typeface="Arial" pitchFamily="34" charset="0"/>
              </a:rPr>
              <a:t>// uniform initialization </a:t>
            </a:r>
          </a:p>
          <a:p>
            <a:pPr fontAlgn="t" latinLnBrk="1">
              <a:buNone/>
            </a:pPr>
            <a:endParaRPr lang="en-US" sz="2000" b="1" i="1" dirty="0" smtClean="0">
              <a:solidFill>
                <a:srgbClr val="00B050"/>
              </a:solidFill>
              <a:cs typeface="Arial" pitchFamily="34" charset="0"/>
            </a:endParaRPr>
          </a:p>
          <a:p>
            <a:pPr fontAlgn="t" latinLnBrk="1">
              <a:buNone/>
            </a:pP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If we leave the braces blank then compiler initializes </a:t>
            </a:r>
          </a:p>
          <a:p>
            <a:pPr fontAlgn="t" latinLnBrk="1">
              <a:buNone/>
            </a:pP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the variable to 0. </a:t>
            </a:r>
          </a:p>
          <a:p>
            <a:pPr fontAlgn="t" latinLnBrk="1">
              <a:buNone/>
            </a:pPr>
            <a:r>
              <a:rPr lang="en-US" sz="2000" b="1" u="sng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For Example</a:t>
            </a:r>
          </a:p>
          <a:p>
            <a:pPr fontAlgn="t" latinLnBrk="1">
              <a:buNone/>
            </a:pPr>
            <a:r>
              <a:rPr lang="en-US" sz="2000" b="1" i="1" dirty="0" err="1" smtClean="0">
                <a:solidFill>
                  <a:srgbClr val="002060"/>
                </a:solidFill>
                <a:cs typeface="Arial" pitchFamily="34" charset="0"/>
              </a:rPr>
              <a:t>int</a:t>
            </a:r>
            <a:r>
              <a:rPr lang="en-US" sz="2000" b="1" i="1" dirty="0" smtClean="0">
                <a:solidFill>
                  <a:srgbClr val="002060"/>
                </a:solidFill>
                <a:cs typeface="Arial" pitchFamily="34" charset="0"/>
              </a:rPr>
              <a:t> n{ };</a:t>
            </a:r>
          </a:p>
          <a:p>
            <a:pPr fontAlgn="t" latinLnBrk="1">
              <a:buNone/>
            </a:pPr>
            <a:r>
              <a:rPr lang="en-US" sz="2000" b="1" i="1" dirty="0" err="1" smtClean="0">
                <a:solidFill>
                  <a:srgbClr val="002060"/>
                </a:solidFill>
                <a:cs typeface="Arial" pitchFamily="34" charset="0"/>
              </a:rPr>
              <a:t>cout</a:t>
            </a:r>
            <a:r>
              <a:rPr lang="en-US" sz="2000" b="1" i="1" dirty="0" smtClean="0">
                <a:solidFill>
                  <a:srgbClr val="002060"/>
                </a:solidFill>
                <a:cs typeface="Arial" pitchFamily="34" charset="0"/>
              </a:rPr>
              <a:t>&lt;&lt;n ; </a:t>
            </a:r>
            <a:r>
              <a:rPr lang="en-US" sz="2000" b="1" i="1" dirty="0" smtClean="0">
                <a:solidFill>
                  <a:srgbClr val="FFFF00"/>
                </a:solidFill>
                <a:cs typeface="Arial" pitchFamily="34" charset="0"/>
              </a:rPr>
              <a:t>// will display 0</a:t>
            </a:r>
            <a:endParaRPr lang="en-IN" sz="2000" b="1" i="1" dirty="0" smtClean="0">
              <a:solidFill>
                <a:srgbClr val="FFFF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In Class Initialization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 lnSpcReduction="10000"/>
          </a:bodyPr>
          <a:lstStyle/>
          <a:p>
            <a:endParaRPr lang="en-US" sz="2000" b="1" dirty="0" smtClean="0">
              <a:solidFill>
                <a:srgbClr val="FFFFFF"/>
              </a:solidFill>
              <a:cs typeface="Arial" pitchFamily="34" charset="0"/>
            </a:endParaRPr>
          </a:p>
          <a:p>
            <a:r>
              <a:rPr lang="en-IN" sz="2000" b="1" dirty="0" smtClean="0">
                <a:solidFill>
                  <a:srgbClr val="7030A0"/>
                </a:solidFill>
                <a:cs typeface="Arial" pitchFamily="34" charset="0"/>
              </a:rPr>
              <a:t>Modern C++ </a:t>
            </a:r>
            <a:r>
              <a:rPr lang="en-IN" sz="2000" b="1" dirty="0" smtClean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allows us to initialize data members at the point of declaration and this is called</a:t>
            </a:r>
            <a:r>
              <a:rPr lang="en-I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In-Class Initialization</a:t>
            </a:r>
            <a:endParaRPr lang="en-IN" sz="2000" b="1" i="1" dirty="0" smtClean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  <a:cs typeface="Arial" pitchFamily="34" charset="0"/>
              </a:rPr>
              <a:t>class Circle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  <a:cs typeface="Arial" pitchFamily="34" charset="0"/>
              </a:rPr>
              <a:t>{</a:t>
            </a:r>
          </a:p>
          <a:p>
            <a:pPr>
              <a:buNone/>
            </a:pP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int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 radius=10;             </a:t>
            </a:r>
            <a:r>
              <a:rPr lang="en-US" sz="2000" b="1" i="1" dirty="0" smtClean="0">
                <a:solidFill>
                  <a:srgbClr val="FFFF00"/>
                </a:solidFill>
                <a:cs typeface="Arial" pitchFamily="34" charset="0"/>
              </a:rPr>
              <a:t>// OK , from C++ 14 onwards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  <a:cs typeface="Arial" pitchFamily="34" charset="0"/>
              </a:rPr>
              <a:t>.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  <a:cs typeface="Arial" pitchFamily="34" charset="0"/>
              </a:rPr>
              <a:t>.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  <a:cs typeface="Arial" pitchFamily="34" charset="0"/>
              </a:rPr>
              <a:t>};</a:t>
            </a:r>
          </a:p>
          <a:p>
            <a:pPr>
              <a:buNone/>
            </a:pPr>
            <a:endParaRPr lang="en-US" sz="2000" b="1" i="1" dirty="0" smtClean="0">
              <a:solidFill>
                <a:srgbClr val="002060"/>
              </a:solidFill>
              <a:cs typeface="Arial" pitchFamily="34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But , remember if we do not initialize them , their default 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value will still be garbage</a:t>
            </a:r>
            <a:endParaRPr lang="en-IN" sz="2000" b="1" dirty="0" smtClean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Range Based For Loop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 lnSpcReduction="10000"/>
          </a:bodyPr>
          <a:lstStyle/>
          <a:p>
            <a:endParaRPr lang="en-US" sz="2000" b="1" dirty="0" smtClean="0">
              <a:solidFill>
                <a:srgbClr val="FFFFFF"/>
              </a:solidFill>
              <a:cs typeface="Arial" pitchFamily="34" charset="0"/>
            </a:endParaRPr>
          </a:p>
          <a:p>
            <a:r>
              <a:rPr lang="en-IN" sz="2000" b="1" dirty="0" smtClean="0">
                <a:solidFill>
                  <a:srgbClr val="7030A0"/>
                </a:solidFill>
                <a:cs typeface="Arial" pitchFamily="34" charset="0"/>
              </a:rPr>
              <a:t>Modern C++ </a:t>
            </a:r>
            <a:r>
              <a:rPr lang="en-IN" sz="2000" b="1" dirty="0" smtClean="0">
                <a:solidFill>
                  <a:schemeClr val="bg1"/>
                </a:solidFill>
                <a:cs typeface="Arial" pitchFamily="34" charset="0"/>
              </a:rPr>
              <a:t>provides us an easy way to traverse an array called</a:t>
            </a:r>
            <a:r>
              <a:rPr lang="en-IN" sz="2000" b="1" dirty="0" smtClean="0">
                <a:cs typeface="Arial" pitchFamily="34" charset="0"/>
              </a:rPr>
              <a:t> “</a:t>
            </a:r>
            <a:r>
              <a:rPr lang="en-IN" sz="2000" b="1" dirty="0" smtClean="0">
                <a:solidFill>
                  <a:srgbClr val="FF0000"/>
                </a:solidFill>
                <a:cs typeface="Arial" pitchFamily="34" charset="0"/>
              </a:rPr>
              <a:t>Range Based For Loop</a:t>
            </a:r>
            <a:r>
              <a:rPr lang="en-IN" sz="2000" b="1" dirty="0" smtClean="0">
                <a:cs typeface="Arial" pitchFamily="34" charset="0"/>
              </a:rPr>
              <a:t>”.</a:t>
            </a:r>
          </a:p>
          <a:p>
            <a:r>
              <a:rPr lang="en-US" sz="2000" b="1" u="sng" dirty="0" smtClean="0">
                <a:solidFill>
                  <a:schemeClr val="bg1"/>
                </a:solidFill>
                <a:cs typeface="Arial" pitchFamily="34" charset="0"/>
              </a:rPr>
              <a:t>Syntax: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  <a:cs typeface="Arial" pitchFamily="34" charset="0"/>
              </a:rPr>
              <a:t>for(&lt;data type&gt; &lt;</a:t>
            </a:r>
            <a:r>
              <a:rPr lang="en-US" sz="2000" b="1" dirty="0" err="1" smtClean="0">
                <a:solidFill>
                  <a:srgbClr val="002060"/>
                </a:solidFill>
                <a:cs typeface="Arial" pitchFamily="34" charset="0"/>
              </a:rPr>
              <a:t>var_name</a:t>
            </a:r>
            <a:r>
              <a:rPr lang="en-US" sz="2000" b="1" dirty="0" smtClean="0">
                <a:solidFill>
                  <a:srgbClr val="002060"/>
                </a:solidFill>
                <a:cs typeface="Arial" pitchFamily="34" charset="0"/>
              </a:rPr>
              <a:t>&gt;: &lt;</a:t>
            </a:r>
            <a:r>
              <a:rPr lang="en-US" sz="2000" b="1" dirty="0" err="1" smtClean="0">
                <a:solidFill>
                  <a:srgbClr val="002060"/>
                </a:solidFill>
                <a:cs typeface="Arial" pitchFamily="34" charset="0"/>
              </a:rPr>
              <a:t>array_name</a:t>
            </a:r>
            <a:r>
              <a:rPr lang="en-US" sz="2000" b="1" dirty="0" smtClean="0">
                <a:solidFill>
                  <a:srgbClr val="002060"/>
                </a:solidFill>
                <a:cs typeface="Arial" pitchFamily="34" charset="0"/>
              </a:rPr>
              <a:t>&gt;)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  <a:cs typeface="Arial" pitchFamily="34" charset="0"/>
              </a:rPr>
              <a:t>{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  <a:cs typeface="Arial" pitchFamily="34" charset="0"/>
              </a:rPr>
              <a:t>//loop body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  <a:cs typeface="Arial" pitchFamily="34" charset="0"/>
              </a:rPr>
              <a:t>}</a:t>
            </a:r>
            <a:endParaRPr lang="en-IN" sz="2000" b="1" dirty="0" smtClean="0">
              <a:solidFill>
                <a:srgbClr val="002060"/>
              </a:solidFill>
              <a:cs typeface="Arial" pitchFamily="34" charset="0"/>
            </a:endParaRPr>
          </a:p>
          <a:p>
            <a:r>
              <a:rPr lang="en-US" sz="2000" b="1" u="sng" dirty="0" smtClean="0">
                <a:solidFill>
                  <a:schemeClr val="bg1"/>
                </a:solidFill>
                <a:cs typeface="Arial" pitchFamily="34" charset="0"/>
              </a:rPr>
              <a:t>Example:</a:t>
            </a:r>
            <a:endParaRPr lang="en-IN" sz="2000" b="1" u="sng" dirty="0" smtClean="0">
              <a:solidFill>
                <a:schemeClr val="bg1"/>
              </a:solidFill>
              <a:cs typeface="Arial" pitchFamily="34" charset="0"/>
            </a:endParaRPr>
          </a:p>
          <a:p>
            <a:pPr>
              <a:buNone/>
            </a:pPr>
            <a:r>
              <a:rPr lang="en-IN" sz="2000" b="1" dirty="0" err="1" smtClean="0">
                <a:solidFill>
                  <a:srgbClr val="C00000"/>
                </a:solidFill>
                <a:cs typeface="Arial" pitchFamily="34" charset="0"/>
              </a:rPr>
              <a:t>int</a:t>
            </a:r>
            <a:r>
              <a:rPr lang="en-IN" sz="2000" b="1" dirty="0" smtClean="0">
                <a:solidFill>
                  <a:srgbClr val="C00000"/>
                </a:solidFill>
                <a:cs typeface="Arial" pitchFamily="34" charset="0"/>
              </a:rPr>
              <a:t> </a:t>
            </a:r>
            <a:r>
              <a:rPr lang="en-IN" sz="2000" b="1" dirty="0" err="1" smtClean="0">
                <a:solidFill>
                  <a:srgbClr val="C00000"/>
                </a:solidFill>
                <a:cs typeface="Arial" pitchFamily="34" charset="0"/>
              </a:rPr>
              <a:t>arr</a:t>
            </a:r>
            <a:r>
              <a:rPr lang="en-IN" sz="2000" b="1" dirty="0" smtClean="0">
                <a:solidFill>
                  <a:srgbClr val="C00000"/>
                </a:solidFill>
                <a:cs typeface="Arial" pitchFamily="34" charset="0"/>
              </a:rPr>
              <a:t>[ ]={10,20,30,40};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  <a:cs typeface="Arial" pitchFamily="34" charset="0"/>
              </a:rPr>
              <a:t>for(</a:t>
            </a:r>
            <a:r>
              <a:rPr lang="en-IN" sz="2000" b="1" dirty="0" err="1" smtClean="0">
                <a:solidFill>
                  <a:srgbClr val="C00000"/>
                </a:solidFill>
                <a:cs typeface="Arial" pitchFamily="34" charset="0"/>
              </a:rPr>
              <a:t>int</a:t>
            </a:r>
            <a:r>
              <a:rPr lang="en-IN" sz="2000" b="1" dirty="0" smtClean="0">
                <a:solidFill>
                  <a:srgbClr val="C00000"/>
                </a:solidFill>
                <a:cs typeface="Arial" pitchFamily="34" charset="0"/>
              </a:rPr>
              <a:t> x:arr)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  <a:cs typeface="Arial" pitchFamily="34" charset="0"/>
              </a:rPr>
              <a:t>	</a:t>
            </a:r>
            <a:r>
              <a:rPr lang="en-IN" sz="2000" b="1" dirty="0" err="1" smtClean="0">
                <a:solidFill>
                  <a:srgbClr val="C00000"/>
                </a:solidFill>
                <a:cs typeface="Arial" pitchFamily="34" charset="0"/>
              </a:rPr>
              <a:t>cout</a:t>
            </a:r>
            <a:r>
              <a:rPr lang="en-IN" sz="2000" b="1" dirty="0" smtClean="0">
                <a:solidFill>
                  <a:srgbClr val="C00000"/>
                </a:solidFill>
                <a:cs typeface="Arial" pitchFamily="34" charset="0"/>
              </a:rPr>
              <a:t>&lt;&lt;x&lt;&lt;</a:t>
            </a:r>
            <a:r>
              <a:rPr lang="en-IN" sz="2000" b="1" dirty="0" err="1" smtClean="0">
                <a:solidFill>
                  <a:srgbClr val="C00000"/>
                </a:solidFill>
                <a:cs typeface="Arial" pitchFamily="34" charset="0"/>
              </a:rPr>
              <a:t>endl</a:t>
            </a:r>
            <a:r>
              <a:rPr lang="en-IN" sz="2000" b="1" dirty="0" smtClean="0">
                <a:solidFill>
                  <a:srgbClr val="C00000"/>
                </a:solidFill>
                <a:cs typeface="Arial" pitchFamily="34" charset="0"/>
              </a:rPr>
              <a:t>;</a:t>
            </a:r>
            <a:endParaRPr lang="en-IN" sz="2000" b="1" dirty="0" smtClean="0">
              <a:solidFill>
                <a:srgbClr val="FF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End of Lecture 14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Text Placeholder 1"/>
          <p:cNvSpPr txBox="1">
            <a:spLocks/>
          </p:cNvSpPr>
          <p:nvPr/>
        </p:nvSpPr>
        <p:spPr>
          <a:xfrm>
            <a:off x="0" y="3561194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1" i="0" u="none" strike="noStrike" kern="120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+mn-lt"/>
                <a:ea typeface="+mn-ea"/>
                <a:cs typeface="+mn-cs"/>
              </a:rPr>
              <a:t>Thank you</a:t>
            </a:r>
            <a:endParaRPr kumimoji="0" lang="ko-KR" altLang="en-US" sz="5000" b="1" i="0" u="none" strike="noStrike" kern="120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13318">
            <a:extLst>
              <a:ext uri="{FF2B5EF4-FFF2-40B4-BE49-F238E27FC236}">
                <a16:creationId xmlns:a16="http://schemas.microsoft.com/office/drawing/2014/main" xmlns="" id="{3176A925-9561-4C3F-8238-DB986AC67B50}"/>
              </a:ext>
            </a:extLst>
          </p:cNvPr>
          <p:cNvGrpSpPr/>
          <p:nvPr/>
        </p:nvGrpSpPr>
        <p:grpSpPr>
          <a:xfrm rot="1682053" flipH="1">
            <a:off x="6024982" y="611301"/>
            <a:ext cx="1665869" cy="3558872"/>
            <a:chOff x="1359132" y="345882"/>
            <a:chExt cx="1966239" cy="4200564"/>
          </a:xfrm>
        </p:grpSpPr>
        <p:grpSp>
          <p:nvGrpSpPr>
            <p:cNvPr id="11" name="Group 23">
              <a:extLst>
                <a:ext uri="{FF2B5EF4-FFF2-40B4-BE49-F238E27FC236}">
                  <a16:creationId xmlns:a16="http://schemas.microsoft.com/office/drawing/2014/main" xmlns="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25" name="Rectangle 8">
                <a:extLst>
                  <a:ext uri="{FF2B5EF4-FFF2-40B4-BE49-F238E27FC236}">
                    <a16:creationId xmlns:a16="http://schemas.microsoft.com/office/drawing/2014/main" xmlns="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Rectangle 8">
                <a:extLst>
                  <a:ext uri="{FF2B5EF4-FFF2-40B4-BE49-F238E27FC236}">
                    <a16:creationId xmlns:a16="http://schemas.microsoft.com/office/drawing/2014/main" xmlns="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ectangle 8">
                <a:extLst>
                  <a:ext uri="{FF2B5EF4-FFF2-40B4-BE49-F238E27FC236}">
                    <a16:creationId xmlns:a16="http://schemas.microsoft.com/office/drawing/2014/main" xmlns="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Rectangle 2">
                <a:extLst>
                  <a:ext uri="{FF2B5EF4-FFF2-40B4-BE49-F238E27FC236}">
                    <a16:creationId xmlns:a16="http://schemas.microsoft.com/office/drawing/2014/main" xmlns="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Rectangle 2">
                <a:extLst>
                  <a:ext uri="{FF2B5EF4-FFF2-40B4-BE49-F238E27FC236}">
                    <a16:creationId xmlns:a16="http://schemas.microsoft.com/office/drawing/2014/main" xmlns="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Rectangle 2">
                <a:extLst>
                  <a:ext uri="{FF2B5EF4-FFF2-40B4-BE49-F238E27FC236}">
                    <a16:creationId xmlns:a16="http://schemas.microsoft.com/office/drawing/2014/main" xmlns="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Isosceles Triangle 4">
                <a:extLst>
                  <a:ext uri="{FF2B5EF4-FFF2-40B4-BE49-F238E27FC236}">
                    <a16:creationId xmlns:a16="http://schemas.microsoft.com/office/drawing/2014/main" xmlns="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Group 26">
              <a:extLst>
                <a:ext uri="{FF2B5EF4-FFF2-40B4-BE49-F238E27FC236}">
                  <a16:creationId xmlns:a16="http://schemas.microsoft.com/office/drawing/2014/main" xmlns="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3"/>
              <a:ext cx="1966239" cy="1811156"/>
              <a:chOff x="1888981" y="1110787"/>
              <a:chExt cx="2254374" cy="2076562"/>
            </a:xfrm>
          </p:grpSpPr>
          <p:sp>
            <p:nvSpPr>
              <p:cNvPr id="13" name="Teardrop 30">
                <a:extLst>
                  <a:ext uri="{FF2B5EF4-FFF2-40B4-BE49-F238E27FC236}">
                    <a16:creationId xmlns:a16="http://schemas.microsoft.com/office/drawing/2014/main" xmlns="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rapezoid 24">
                <a:extLst>
                  <a:ext uri="{FF2B5EF4-FFF2-40B4-BE49-F238E27FC236}">
                    <a16:creationId xmlns:a16="http://schemas.microsoft.com/office/drawing/2014/main" xmlns="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ounded Rectangle 18">
                <a:extLst>
                  <a:ext uri="{FF2B5EF4-FFF2-40B4-BE49-F238E27FC236}">
                    <a16:creationId xmlns:a16="http://schemas.microsoft.com/office/drawing/2014/main" xmlns="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19">
                <a:extLst>
                  <a:ext uri="{FF2B5EF4-FFF2-40B4-BE49-F238E27FC236}">
                    <a16:creationId xmlns:a16="http://schemas.microsoft.com/office/drawing/2014/main" xmlns="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ounded Rectangle 20">
                <a:extLst>
                  <a:ext uri="{FF2B5EF4-FFF2-40B4-BE49-F238E27FC236}">
                    <a16:creationId xmlns:a16="http://schemas.microsoft.com/office/drawing/2014/main" xmlns="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ounded Rectangle 21">
                <a:extLst>
                  <a:ext uri="{FF2B5EF4-FFF2-40B4-BE49-F238E27FC236}">
                    <a16:creationId xmlns:a16="http://schemas.microsoft.com/office/drawing/2014/main" xmlns="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22">
                <a:extLst>
                  <a:ext uri="{FF2B5EF4-FFF2-40B4-BE49-F238E27FC236}">
                    <a16:creationId xmlns:a16="http://schemas.microsoft.com/office/drawing/2014/main" xmlns="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5">
                <a:extLst>
                  <a:ext uri="{FF2B5EF4-FFF2-40B4-BE49-F238E27FC236}">
                    <a16:creationId xmlns:a16="http://schemas.microsoft.com/office/drawing/2014/main" xmlns="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Rounded Rectangle 27">
                <a:extLst>
                  <a:ext uri="{FF2B5EF4-FFF2-40B4-BE49-F238E27FC236}">
                    <a16:creationId xmlns:a16="http://schemas.microsoft.com/office/drawing/2014/main" xmlns="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8">
                <a:extLst>
                  <a:ext uri="{FF2B5EF4-FFF2-40B4-BE49-F238E27FC236}">
                    <a16:creationId xmlns:a16="http://schemas.microsoft.com/office/drawing/2014/main" xmlns="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ounded Rectangle 29">
                <a:extLst>
                  <a:ext uri="{FF2B5EF4-FFF2-40B4-BE49-F238E27FC236}">
                    <a16:creationId xmlns:a16="http://schemas.microsoft.com/office/drawing/2014/main" xmlns="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" name="Freeform 13312">
            <a:extLst>
              <a:ext uri="{FF2B5EF4-FFF2-40B4-BE49-F238E27FC236}">
                <a16:creationId xmlns:a16="http://schemas.microsoft.com/office/drawing/2014/main" xmlns="" id="{36A901D8-68F0-4EDC-8133-6AF6E902A151}"/>
              </a:ext>
            </a:extLst>
          </p:cNvPr>
          <p:cNvSpPr/>
          <p:nvPr/>
        </p:nvSpPr>
        <p:spPr>
          <a:xfrm flipH="1">
            <a:off x="6052352" y="1859326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0" y="1000114"/>
            <a:ext cx="600076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5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</p:txBody>
      </p:sp>
      <p:pic>
        <p:nvPicPr>
          <p:cNvPr id="36" name="Picture 35" descr="cpp-mini-log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3306" y="1714495"/>
            <a:ext cx="1861398" cy="1928826"/>
          </a:xfrm>
          <a:prstGeom prst="rect">
            <a:avLst/>
          </a:prstGeom>
        </p:spPr>
      </p:pic>
      <p:pic>
        <p:nvPicPr>
          <p:cNvPr id="37" name="Picture 36" descr="webcodeft-c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What Is Modern C++?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 marL="571500" indent="-457200">
              <a:buFont typeface="Wingdings" pitchFamily="2" charset="2"/>
              <a:buChar char="§"/>
            </a:pPr>
            <a:endParaRPr lang="en-IN" sz="2000" b="1" dirty="0" smtClean="0">
              <a:solidFill>
                <a:srgbClr val="FFFFFF"/>
              </a:solidFill>
              <a:cs typeface="Arial" pitchFamily="34" charset="0"/>
            </a:endParaRPr>
          </a:p>
          <a:p>
            <a:pPr marL="571500" indent="-457200">
              <a:buFont typeface="Wingdings" pitchFamily="2" charset="2"/>
              <a:buChar char="§"/>
            </a:pPr>
            <a:r>
              <a:rPr lang="en-IN" sz="2000" b="1" dirty="0" smtClean="0">
                <a:solidFill>
                  <a:schemeClr val="bg1"/>
                </a:solidFill>
                <a:cs typeface="Arial" pitchFamily="34" charset="0"/>
              </a:rPr>
              <a:t>After </a:t>
            </a:r>
            <a:r>
              <a:rPr lang="en-IN" sz="2000" b="1" dirty="0" smtClean="0">
                <a:solidFill>
                  <a:srgbClr val="FFC000"/>
                </a:solidFill>
                <a:cs typeface="Arial" pitchFamily="34" charset="0"/>
              </a:rPr>
              <a:t>C++ 11</a:t>
            </a:r>
            <a:r>
              <a:rPr lang="en-IN" sz="2000" b="1" dirty="0" smtClean="0">
                <a:solidFill>
                  <a:schemeClr val="bg1"/>
                </a:solidFill>
                <a:cs typeface="Arial" pitchFamily="34" charset="0"/>
              </a:rPr>
              <a:t>, two newer versions of the standards have </a:t>
            </a:r>
          </a:p>
          <a:p>
            <a:pPr marL="571500" indent="-457200">
              <a:buNone/>
            </a:pPr>
            <a:r>
              <a:rPr lang="en-IN" sz="2000" b="1" dirty="0" smtClean="0">
                <a:solidFill>
                  <a:schemeClr val="bg1"/>
                </a:solidFill>
                <a:cs typeface="Arial" pitchFamily="34" charset="0"/>
              </a:rPr>
              <a:t>        been accepted: 	</a:t>
            </a:r>
          </a:p>
          <a:p>
            <a:pPr marL="571500" indent="-457200">
              <a:buNone/>
            </a:pPr>
            <a:r>
              <a:rPr lang="en-IN" sz="2000" b="1" dirty="0" smtClean="0">
                <a:solidFill>
                  <a:schemeClr val="bg1"/>
                </a:solidFill>
                <a:cs typeface="Arial" pitchFamily="34" charset="0"/>
              </a:rPr>
              <a:t>	.  </a:t>
            </a:r>
            <a:r>
              <a:rPr lang="en-IN" sz="2000" b="1" dirty="0" smtClean="0">
                <a:solidFill>
                  <a:srgbClr val="FFC000"/>
                </a:solidFill>
                <a:cs typeface="Arial" pitchFamily="34" charset="0"/>
              </a:rPr>
              <a:t>C++ 14</a:t>
            </a:r>
            <a:r>
              <a:rPr lang="en-IN" sz="2000" b="1" dirty="0" smtClean="0">
                <a:solidFill>
                  <a:schemeClr val="bg1"/>
                </a:solidFill>
                <a:cs typeface="Arial" pitchFamily="34" charset="0"/>
              </a:rPr>
              <a:t>: which is a </a:t>
            </a:r>
            <a:r>
              <a:rPr lang="en-IN" sz="2000" b="1" dirty="0" err="1" smtClean="0">
                <a:solidFill>
                  <a:srgbClr val="08E64D"/>
                </a:solidFill>
                <a:cs typeface="Arial" pitchFamily="34" charset="0"/>
              </a:rPr>
              <a:t>bugfix</a:t>
            </a:r>
            <a:r>
              <a:rPr lang="en-IN" sz="2000" b="1" dirty="0" smtClean="0">
                <a:solidFill>
                  <a:srgbClr val="08E64D"/>
                </a:solidFill>
                <a:cs typeface="Arial" pitchFamily="34" charset="0"/>
              </a:rPr>
              <a:t> to </a:t>
            </a:r>
            <a:r>
              <a:rPr lang="en-IN" sz="2000" b="1" dirty="0" smtClean="0">
                <a:solidFill>
                  <a:srgbClr val="FFC000"/>
                </a:solidFill>
                <a:cs typeface="Arial" pitchFamily="34" charset="0"/>
              </a:rPr>
              <a:t>C++11.</a:t>
            </a:r>
          </a:p>
          <a:p>
            <a:pPr marL="571500" indent="-457200">
              <a:buNone/>
            </a:pPr>
            <a:r>
              <a:rPr lang="en-IN" sz="2000" b="1" dirty="0" smtClean="0">
                <a:solidFill>
                  <a:schemeClr val="bg1"/>
                </a:solidFill>
                <a:cs typeface="Arial" pitchFamily="34" charset="0"/>
              </a:rPr>
              <a:t>	</a:t>
            </a:r>
          </a:p>
          <a:p>
            <a:pPr marL="571500" indent="-457200">
              <a:buNone/>
            </a:pPr>
            <a:r>
              <a:rPr lang="en-IN" sz="2000" b="1" dirty="0" smtClean="0">
                <a:solidFill>
                  <a:schemeClr val="bg1"/>
                </a:solidFill>
                <a:cs typeface="Arial" pitchFamily="34" charset="0"/>
              </a:rPr>
              <a:t>	.  </a:t>
            </a:r>
            <a:r>
              <a:rPr lang="en-IN" sz="2000" b="1" dirty="0" smtClean="0">
                <a:solidFill>
                  <a:srgbClr val="FFC000"/>
                </a:solidFill>
                <a:cs typeface="Arial" pitchFamily="34" charset="0"/>
              </a:rPr>
              <a:t>C++ 17</a:t>
            </a:r>
            <a:r>
              <a:rPr lang="en-IN" sz="2000" b="1" dirty="0" smtClean="0">
                <a:solidFill>
                  <a:schemeClr val="bg1"/>
                </a:solidFill>
                <a:cs typeface="Arial" pitchFamily="34" charset="0"/>
              </a:rPr>
              <a:t>: which adds some more </a:t>
            </a:r>
            <a:r>
              <a:rPr lang="en-IN" sz="2000" b="1" dirty="0" smtClean="0">
                <a:solidFill>
                  <a:srgbClr val="00FFFF"/>
                </a:solidFill>
                <a:cs typeface="Arial" pitchFamily="34" charset="0"/>
              </a:rPr>
              <a:t>new features </a:t>
            </a:r>
            <a:r>
              <a:rPr lang="en-IN" sz="2000" b="1" dirty="0" smtClean="0">
                <a:solidFill>
                  <a:schemeClr val="bg1"/>
                </a:solidFill>
                <a:cs typeface="Arial" pitchFamily="34" charset="0"/>
              </a:rPr>
              <a:t>to the language</a:t>
            </a:r>
            <a:endParaRPr lang="en-US" sz="2000" b="1" dirty="0" smtClean="0">
              <a:solidFill>
                <a:schemeClr val="bg1"/>
              </a:solidFill>
              <a:cs typeface="Arial" pitchFamily="34" charset="0"/>
            </a:endParaRPr>
          </a:p>
          <a:p>
            <a:pPr marL="571500" indent="-457200">
              <a:buNone/>
            </a:pPr>
            <a:endParaRPr lang="en-US" sz="2000" b="1" dirty="0" smtClean="0">
              <a:solidFill>
                <a:schemeClr val="bg1"/>
              </a:solidFill>
              <a:cs typeface="Arial" pitchFamily="34" charset="0"/>
            </a:endParaRPr>
          </a:p>
          <a:p>
            <a:pPr marL="571500" indent="-457200">
              <a:buFont typeface="Wingdings" pitchFamily="2" charset="2"/>
              <a:buChar char="§"/>
            </a:pPr>
            <a:r>
              <a:rPr lang="en-US" sz="2000" b="1" dirty="0" smtClean="0">
                <a:solidFill>
                  <a:schemeClr val="bg1"/>
                </a:solidFill>
                <a:cs typeface="Arial" pitchFamily="34" charset="0"/>
              </a:rPr>
              <a:t>So now the term </a:t>
            </a:r>
            <a:r>
              <a:rPr lang="en-IN" sz="2000" b="1" dirty="0" smtClean="0">
                <a:solidFill>
                  <a:srgbClr val="002060"/>
                </a:solidFill>
                <a:cs typeface="Arial" pitchFamily="34" charset="0"/>
              </a:rPr>
              <a:t>Modern C++ </a:t>
            </a:r>
            <a:r>
              <a:rPr lang="en-IN" sz="2000" b="1" dirty="0" smtClean="0">
                <a:solidFill>
                  <a:schemeClr val="bg1"/>
                </a:solidFill>
                <a:cs typeface="Arial" pitchFamily="34" charset="0"/>
              </a:rPr>
              <a:t>refers to </a:t>
            </a:r>
            <a:r>
              <a:rPr lang="en-IN" sz="2000" b="1" dirty="0" smtClean="0">
                <a:solidFill>
                  <a:srgbClr val="FFC000"/>
                </a:solidFill>
                <a:cs typeface="Arial" pitchFamily="34" charset="0"/>
              </a:rPr>
              <a:t>C++11, C++14, </a:t>
            </a:r>
          </a:p>
          <a:p>
            <a:pPr marL="571500" indent="-457200">
              <a:buNone/>
            </a:pPr>
            <a:r>
              <a:rPr lang="en-IN" sz="2000" b="1" dirty="0" smtClean="0">
                <a:solidFill>
                  <a:srgbClr val="FFC000"/>
                </a:solidFill>
                <a:cs typeface="Arial" pitchFamily="34" charset="0"/>
              </a:rPr>
              <a:t>        and C++17</a:t>
            </a:r>
            <a:endParaRPr lang="en-US" sz="2000" b="1" dirty="0" smtClean="0">
              <a:solidFill>
                <a:srgbClr val="FFC000"/>
              </a:solidFill>
              <a:cs typeface="Arial" pitchFamily="34" charset="0"/>
            </a:endParaRPr>
          </a:p>
          <a:p>
            <a:pPr>
              <a:buSzPct val="100000"/>
              <a:buFont typeface="Wingdings" pitchFamily="2" charset="2"/>
              <a:buChar char="§"/>
            </a:pPr>
            <a:endParaRPr lang="en-US" sz="20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Little History Of C++11/14/17?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 marL="571500" indent="-457200">
              <a:buFont typeface="Wingdings" pitchFamily="2" charset="2"/>
              <a:buChar char="§"/>
            </a:pPr>
            <a:r>
              <a:rPr lang="en-IN" sz="2000" b="1" dirty="0" smtClean="0">
                <a:solidFill>
                  <a:srgbClr val="FFC000"/>
                </a:solidFill>
                <a:cs typeface="Arial" pitchFamily="34" charset="0"/>
              </a:rPr>
              <a:t>C++11</a:t>
            </a:r>
            <a:r>
              <a:rPr lang="en-IN" sz="2000" b="1" dirty="0" smtClean="0">
                <a:solidFill>
                  <a:schemeClr val="bg1"/>
                </a:solidFill>
                <a:cs typeface="Arial" pitchFamily="34" charset="0"/>
              </a:rPr>
              <a:t> is a version of the standard for the programming </a:t>
            </a:r>
          </a:p>
          <a:p>
            <a:pPr marL="571500" indent="-457200">
              <a:buNone/>
            </a:pPr>
            <a:r>
              <a:rPr lang="en-IN" sz="2000" b="1" dirty="0" smtClean="0">
                <a:solidFill>
                  <a:schemeClr val="bg1"/>
                </a:solidFill>
                <a:cs typeface="Arial" pitchFamily="34" charset="0"/>
              </a:rPr>
              <a:t>         language </a:t>
            </a:r>
            <a:r>
              <a:rPr lang="en-IN" sz="2000" b="1" dirty="0" smtClean="0">
                <a:solidFill>
                  <a:srgbClr val="FFC000"/>
                </a:solidFill>
                <a:cs typeface="Arial" pitchFamily="34" charset="0"/>
              </a:rPr>
              <a:t>C++. </a:t>
            </a:r>
          </a:p>
          <a:p>
            <a:pPr marL="571500" indent="-457200">
              <a:buNone/>
            </a:pPr>
            <a:endParaRPr lang="en-IN" sz="2000" b="1" dirty="0" smtClean="0">
              <a:solidFill>
                <a:schemeClr val="bg1"/>
              </a:solidFill>
              <a:cs typeface="Arial" pitchFamily="34" charset="0"/>
            </a:endParaRPr>
          </a:p>
          <a:p>
            <a:pPr marL="571500" indent="-457200">
              <a:buFont typeface="Wingdings" pitchFamily="2" charset="2"/>
              <a:buChar char="§"/>
            </a:pPr>
            <a:r>
              <a:rPr lang="en-IN" sz="2000" b="1" dirty="0" smtClean="0">
                <a:solidFill>
                  <a:schemeClr val="bg1"/>
                </a:solidFill>
                <a:cs typeface="Arial" pitchFamily="34" charset="0"/>
              </a:rPr>
              <a:t>It was approved by the </a:t>
            </a:r>
            <a:r>
              <a:rPr lang="en-IN" sz="2000" b="1" dirty="0" smtClean="0">
                <a:solidFill>
                  <a:srgbClr val="C00000"/>
                </a:solidFill>
                <a:cs typeface="Arial" pitchFamily="34" charset="0"/>
              </a:rPr>
              <a:t>International Organization for Standardization (ISO)</a:t>
            </a:r>
          </a:p>
          <a:p>
            <a:pPr marL="571500" indent="-457200">
              <a:buNone/>
            </a:pPr>
            <a:r>
              <a:rPr lang="en-IN" sz="2000" b="1" dirty="0" smtClean="0">
                <a:solidFill>
                  <a:schemeClr val="bg1"/>
                </a:solidFill>
                <a:cs typeface="Arial" pitchFamily="34" charset="0"/>
              </a:rPr>
              <a:t>        on </a:t>
            </a:r>
            <a:r>
              <a:rPr lang="en-IN" sz="2000" b="1" dirty="0" smtClean="0">
                <a:solidFill>
                  <a:srgbClr val="002060"/>
                </a:solidFill>
                <a:cs typeface="Arial" pitchFamily="34" charset="0"/>
              </a:rPr>
              <a:t>12</a:t>
            </a:r>
            <a:r>
              <a:rPr lang="en-IN" sz="2000" b="1" baseline="30000" dirty="0" smtClean="0">
                <a:solidFill>
                  <a:srgbClr val="002060"/>
                </a:solidFill>
                <a:cs typeface="Arial" pitchFamily="34" charset="0"/>
              </a:rPr>
              <a:t>th</a:t>
            </a:r>
            <a:r>
              <a:rPr lang="en-IN" sz="2000" b="1" dirty="0" smtClean="0">
                <a:solidFill>
                  <a:srgbClr val="002060"/>
                </a:solidFill>
                <a:cs typeface="Arial" pitchFamily="34" charset="0"/>
              </a:rPr>
              <a:t>  August 2011</a:t>
            </a:r>
            <a:r>
              <a:rPr lang="en-IN" sz="2000" b="1" dirty="0" smtClean="0">
                <a:solidFill>
                  <a:schemeClr val="bg1"/>
                </a:solidFill>
                <a:cs typeface="Arial" pitchFamily="34" charset="0"/>
              </a:rPr>
              <a:t>, replacing classic  </a:t>
            </a:r>
            <a:r>
              <a:rPr lang="en-IN" sz="2000" b="1" dirty="0" smtClean="0">
                <a:solidFill>
                  <a:srgbClr val="FFC000"/>
                </a:solidFill>
                <a:cs typeface="Arial" pitchFamily="34" charset="0"/>
              </a:rPr>
              <a:t>C++, </a:t>
            </a:r>
            <a:r>
              <a:rPr lang="en-IN" sz="2000" b="1" dirty="0" smtClean="0">
                <a:solidFill>
                  <a:schemeClr val="bg1"/>
                </a:solidFill>
                <a:cs typeface="Arial" pitchFamily="34" charset="0"/>
              </a:rPr>
              <a:t>and superseded by </a:t>
            </a:r>
            <a:r>
              <a:rPr lang="en-IN" sz="2000" b="1" dirty="0" smtClean="0">
                <a:solidFill>
                  <a:srgbClr val="FFC000"/>
                </a:solidFill>
                <a:cs typeface="Arial" pitchFamily="34" charset="0"/>
              </a:rPr>
              <a:t>C++14 </a:t>
            </a:r>
            <a:r>
              <a:rPr lang="en-IN" sz="2000" b="1" dirty="0" smtClean="0">
                <a:solidFill>
                  <a:schemeClr val="bg1"/>
                </a:solidFill>
                <a:cs typeface="Arial" pitchFamily="34" charset="0"/>
              </a:rPr>
              <a:t>on </a:t>
            </a:r>
            <a:r>
              <a:rPr lang="en-IN" sz="2000" b="1" dirty="0" smtClean="0">
                <a:solidFill>
                  <a:srgbClr val="002060"/>
                </a:solidFill>
                <a:cs typeface="Arial" pitchFamily="34" charset="0"/>
              </a:rPr>
              <a:t>18</a:t>
            </a:r>
            <a:r>
              <a:rPr lang="en-IN" sz="2000" b="1" baseline="30000" dirty="0" smtClean="0">
                <a:solidFill>
                  <a:srgbClr val="002060"/>
                </a:solidFill>
                <a:cs typeface="Arial" pitchFamily="34" charset="0"/>
              </a:rPr>
              <a:t>th</a:t>
            </a:r>
            <a:r>
              <a:rPr lang="en-IN" sz="2000" b="1" dirty="0" smtClean="0">
                <a:solidFill>
                  <a:srgbClr val="002060"/>
                </a:solidFill>
                <a:cs typeface="Arial" pitchFamily="34" charset="0"/>
              </a:rPr>
              <a:t>  August 2014.</a:t>
            </a:r>
          </a:p>
          <a:p>
            <a:pPr marL="571500" indent="-457200">
              <a:buNone/>
            </a:pPr>
            <a:endParaRPr lang="en-US" sz="2000" b="1" dirty="0" smtClean="0">
              <a:solidFill>
                <a:schemeClr val="bg1"/>
              </a:solidFill>
              <a:cs typeface="Arial" pitchFamily="34" charset="0"/>
            </a:endParaRPr>
          </a:p>
          <a:p>
            <a:pPr marL="571500" indent="-457200">
              <a:buFont typeface="Wingdings" pitchFamily="2" charset="2"/>
              <a:buChar char="§"/>
            </a:pPr>
            <a:r>
              <a:rPr lang="en-US" sz="2000" b="1" dirty="0" smtClean="0">
                <a:solidFill>
                  <a:schemeClr val="bg1"/>
                </a:solidFill>
                <a:cs typeface="Arial" pitchFamily="34" charset="0"/>
              </a:rPr>
              <a:t>Then on </a:t>
            </a:r>
            <a:r>
              <a:rPr lang="en-US" sz="2000" b="1" dirty="0" smtClean="0">
                <a:solidFill>
                  <a:srgbClr val="002060"/>
                </a:solidFill>
                <a:cs typeface="Arial" pitchFamily="34" charset="0"/>
              </a:rPr>
              <a:t>1</a:t>
            </a:r>
            <a:r>
              <a:rPr lang="en-US" sz="2000" b="1" baseline="30000" dirty="0" smtClean="0">
                <a:solidFill>
                  <a:srgbClr val="002060"/>
                </a:solidFill>
                <a:cs typeface="Arial" pitchFamily="34" charset="0"/>
              </a:rPr>
              <a:t>st</a:t>
            </a:r>
            <a:r>
              <a:rPr lang="en-US" sz="2000" b="1" dirty="0" smtClean="0">
                <a:solidFill>
                  <a:srgbClr val="002060"/>
                </a:solidFill>
                <a:cs typeface="Arial" pitchFamily="34" charset="0"/>
              </a:rPr>
              <a:t> Dec 2017 </a:t>
            </a:r>
            <a:r>
              <a:rPr lang="en-US" sz="2000" b="1" dirty="0" smtClean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sz="2000" b="1" dirty="0" smtClean="0">
                <a:solidFill>
                  <a:srgbClr val="FFC000"/>
                </a:solidFill>
                <a:cs typeface="Arial" pitchFamily="34" charset="0"/>
              </a:rPr>
              <a:t>C++ 17 </a:t>
            </a:r>
            <a:r>
              <a:rPr lang="en-US" sz="2000" b="1" dirty="0" smtClean="0">
                <a:solidFill>
                  <a:schemeClr val="bg1"/>
                </a:solidFill>
                <a:cs typeface="Arial" pitchFamily="34" charset="0"/>
              </a:rPr>
              <a:t>was released with some </a:t>
            </a:r>
          </a:p>
          <a:p>
            <a:pPr marL="571500" indent="-457200">
              <a:buNone/>
            </a:pPr>
            <a:r>
              <a:rPr lang="en-US" sz="2000" b="1" dirty="0" smtClean="0">
                <a:solidFill>
                  <a:schemeClr val="bg1"/>
                </a:solidFill>
                <a:cs typeface="Arial" pitchFamily="34" charset="0"/>
              </a:rPr>
              <a:t>        new modules and features.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Which Compiler Support C++17?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 marL="571500" indent="-457200">
              <a:buFont typeface="Wingdings" pitchFamily="2" charset="2"/>
              <a:buChar char="§"/>
            </a:pPr>
            <a:r>
              <a:rPr lang="en-IN" sz="2000" b="1" dirty="0" smtClean="0">
                <a:solidFill>
                  <a:schemeClr val="bg1"/>
                </a:solidFill>
                <a:cs typeface="Arial" pitchFamily="34" charset="0"/>
              </a:rPr>
              <a:t>All modern compilers except 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Turboc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 C++ 3.0 </a:t>
            </a:r>
            <a:r>
              <a:rPr lang="en-IN" sz="2000" b="1" dirty="0" smtClean="0">
                <a:solidFill>
                  <a:schemeClr val="bg1"/>
                </a:solidFill>
                <a:cs typeface="Arial" pitchFamily="34" charset="0"/>
              </a:rPr>
              <a:t>are now fully supporting </a:t>
            </a:r>
            <a:r>
              <a:rPr lang="en-IN" sz="2000" b="1" dirty="0" smtClean="0">
                <a:solidFill>
                  <a:srgbClr val="FFC000"/>
                </a:solidFill>
                <a:cs typeface="Arial" pitchFamily="34" charset="0"/>
              </a:rPr>
              <a:t>C++ 17  </a:t>
            </a:r>
            <a:r>
              <a:rPr lang="en-IN" sz="2000" b="1" dirty="0" smtClean="0">
                <a:solidFill>
                  <a:schemeClr val="bg1"/>
                </a:solidFill>
                <a:cs typeface="Arial" pitchFamily="34" charset="0"/>
              </a:rPr>
              <a:t>standards .</a:t>
            </a:r>
          </a:p>
          <a:p>
            <a:pPr marL="571500" indent="-457200">
              <a:buNone/>
            </a:pPr>
            <a:endParaRPr lang="en-US" sz="2000" b="1" dirty="0" smtClean="0">
              <a:solidFill>
                <a:schemeClr val="bg1"/>
              </a:solidFill>
              <a:cs typeface="Arial" pitchFamily="34" charset="0"/>
            </a:endParaRPr>
          </a:p>
          <a:p>
            <a:pPr marL="571500" indent="-457200">
              <a:buFont typeface="Wingdings" pitchFamily="2" charset="2"/>
              <a:buChar char="§"/>
            </a:pPr>
            <a:r>
              <a:rPr lang="en-US" sz="2000" b="1" dirty="0" smtClean="0">
                <a:solidFill>
                  <a:schemeClr val="bg1"/>
                </a:solidFill>
                <a:cs typeface="Arial" pitchFamily="34" charset="0"/>
              </a:rPr>
              <a:t>The most popular compilers are  </a:t>
            </a:r>
            <a:r>
              <a:rPr lang="en-IN" sz="2000" b="1" dirty="0" smtClean="0">
                <a:solidFill>
                  <a:srgbClr val="92D050"/>
                </a:solidFill>
                <a:cs typeface="Arial" pitchFamily="34" charset="0"/>
              </a:rPr>
              <a:t>GCC C++, Clang C++, </a:t>
            </a:r>
            <a:r>
              <a:rPr lang="en-IN" sz="2000" b="1" dirty="0" smtClean="0">
                <a:solidFill>
                  <a:schemeClr val="bg1"/>
                </a:solidFill>
                <a:cs typeface="Arial" pitchFamily="34" charset="0"/>
              </a:rPr>
              <a:t>and  </a:t>
            </a:r>
            <a:r>
              <a:rPr lang="en-IN" sz="2000" b="1" dirty="0" smtClean="0">
                <a:solidFill>
                  <a:srgbClr val="92D050"/>
                </a:solidFill>
                <a:cs typeface="Arial" pitchFamily="34" charset="0"/>
              </a:rPr>
              <a:t>Microsoft C++ </a:t>
            </a:r>
            <a:r>
              <a:rPr lang="en-IN" sz="2000" b="1" dirty="0" smtClean="0">
                <a:solidFill>
                  <a:schemeClr val="bg1"/>
                </a:solidFill>
                <a:cs typeface="Arial" pitchFamily="34" charset="0"/>
              </a:rPr>
              <a:t>and following table lists their support for </a:t>
            </a:r>
            <a:r>
              <a:rPr lang="en-IN" sz="2000" b="1" dirty="0" smtClean="0">
                <a:solidFill>
                  <a:srgbClr val="FFC000"/>
                </a:solidFill>
                <a:cs typeface="Arial" pitchFamily="34" charset="0"/>
              </a:rPr>
              <a:t>C++ 17</a:t>
            </a:r>
            <a:r>
              <a:rPr lang="en-IN" sz="2000" b="1" dirty="0" smtClean="0">
                <a:solidFill>
                  <a:schemeClr val="bg1"/>
                </a:solidFill>
                <a:cs typeface="Arial" pitchFamily="34" charset="0"/>
              </a:rPr>
              <a:t>:</a:t>
            </a:r>
          </a:p>
          <a:p>
            <a:pPr marL="571500" indent="-457200">
              <a:buNone/>
            </a:pPr>
            <a:endParaRPr lang="en-IN" sz="20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14348" y="3000378"/>
          <a:ext cx="7715304" cy="1674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7652"/>
                <a:gridCol w="3857652"/>
              </a:tblGrid>
              <a:tr h="3887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                      Compiler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C++17 Support </a:t>
                      </a:r>
                      <a:endParaRPr lang="en-US" dirty="0"/>
                    </a:p>
                  </a:txBody>
                  <a:tcPr/>
                </a:tc>
              </a:tr>
              <a:tr h="3887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                      GCC8</a:t>
                      </a:r>
                      <a:endParaRPr lang="en-US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Full</a:t>
                      </a:r>
                      <a:r>
                        <a:rPr lang="en-US" b="1" baseline="0" dirty="0" smtClean="0">
                          <a:solidFill>
                            <a:srgbClr val="00B0F0"/>
                          </a:solidFill>
                        </a:rPr>
                        <a:t> Support For C++17</a:t>
                      </a:r>
                      <a:endParaRPr lang="en-US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508484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                    Clang C++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Implements all the features of C++17</a:t>
                      </a:r>
                      <a:endParaRPr lang="en-IN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887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                Microsoft C++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Supports almost all of C++17</a:t>
                      </a:r>
                      <a:endParaRPr lang="en-IN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Which Compiler We will Use?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 marL="571500" indent="-457200">
              <a:buFont typeface="Wingdings" pitchFamily="2" charset="2"/>
              <a:buChar char="§"/>
            </a:pPr>
            <a:endParaRPr lang="en-US" sz="20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571500" indent="-457200">
              <a:buFont typeface="Wingdings" pitchFamily="2" charset="2"/>
              <a:buChar char="§"/>
            </a:pPr>
            <a:r>
              <a:rPr lang="en-US" sz="2000" b="1" dirty="0" smtClean="0">
                <a:solidFill>
                  <a:schemeClr val="bg1"/>
                </a:solidFill>
                <a:cs typeface="Arial" pitchFamily="34" charset="0"/>
              </a:rPr>
              <a:t>Since we are using </a:t>
            </a:r>
            <a:r>
              <a:rPr lang="en-US" sz="2000" b="1" dirty="0" smtClean="0">
                <a:solidFill>
                  <a:srgbClr val="FFFF00"/>
                </a:solidFill>
                <a:cs typeface="Arial" pitchFamily="34" charset="0"/>
              </a:rPr>
              <a:t>Code Blocks IDE </a:t>
            </a:r>
            <a:r>
              <a:rPr lang="en-US" sz="2000" b="1" dirty="0" smtClean="0">
                <a:solidFill>
                  <a:schemeClr val="bg1"/>
                </a:solidFill>
                <a:cs typeface="Arial" pitchFamily="34" charset="0"/>
              </a:rPr>
              <a:t>which has support for </a:t>
            </a:r>
            <a:r>
              <a:rPr lang="en-US" sz="2000" b="1" dirty="0" smtClean="0">
                <a:solidFill>
                  <a:srgbClr val="00B0F0"/>
                </a:solidFill>
                <a:cs typeface="Arial" pitchFamily="34" charset="0"/>
              </a:rPr>
              <a:t>GCC </a:t>
            </a:r>
            <a:r>
              <a:rPr lang="en-US" sz="2000" b="1" dirty="0" smtClean="0">
                <a:solidFill>
                  <a:schemeClr val="bg1"/>
                </a:solidFill>
                <a:cs typeface="Arial" pitchFamily="34" charset="0"/>
              </a:rPr>
              <a:t>compiler so we will be using </a:t>
            </a:r>
            <a:r>
              <a:rPr lang="en-US" sz="2000" b="1" dirty="0" smtClean="0">
                <a:solidFill>
                  <a:srgbClr val="00B0F0"/>
                </a:solidFill>
                <a:cs typeface="Arial" pitchFamily="34" charset="0"/>
              </a:rPr>
              <a:t>GCC.</a:t>
            </a:r>
          </a:p>
          <a:p>
            <a:pPr marL="571500" indent="-457200">
              <a:buNone/>
            </a:pPr>
            <a:endParaRPr lang="en-US" sz="2000" b="1" dirty="0" smtClean="0">
              <a:solidFill>
                <a:schemeClr val="bg1"/>
              </a:solidFill>
              <a:cs typeface="Arial" pitchFamily="34" charset="0"/>
            </a:endParaRPr>
          </a:p>
          <a:p>
            <a:pPr marL="571500" indent="-457200">
              <a:buNone/>
            </a:pPr>
            <a:endParaRPr lang="en-US" sz="2000" b="1" dirty="0" smtClean="0">
              <a:solidFill>
                <a:schemeClr val="bg1"/>
              </a:solidFill>
              <a:cs typeface="Arial" pitchFamily="34" charset="0"/>
            </a:endParaRPr>
          </a:p>
          <a:p>
            <a:pPr marL="571500" indent="-457200">
              <a:buFont typeface="Wingdings" pitchFamily="2" charset="2"/>
              <a:buChar char="§"/>
            </a:pPr>
            <a:r>
              <a:rPr lang="en-US" sz="2000" b="1" dirty="0" smtClean="0">
                <a:solidFill>
                  <a:schemeClr val="bg1"/>
                </a:solidFill>
                <a:cs typeface="Arial" pitchFamily="34" charset="0"/>
              </a:rPr>
              <a:t>Moreover , since there </a:t>
            </a:r>
            <a:r>
              <a:rPr lang="en-US" sz="2000" b="1" dirty="0" smtClean="0">
                <a:solidFill>
                  <a:srgbClr val="08E64D"/>
                </a:solidFill>
                <a:cs typeface="Arial" pitchFamily="34" charset="0"/>
              </a:rPr>
              <a:t>is not much difference </a:t>
            </a:r>
            <a:r>
              <a:rPr lang="en-US" sz="2000" b="1" dirty="0" smtClean="0">
                <a:solidFill>
                  <a:schemeClr val="bg1"/>
                </a:solidFill>
                <a:cs typeface="Arial" pitchFamily="34" charset="0"/>
              </a:rPr>
              <a:t>in </a:t>
            </a:r>
            <a:r>
              <a:rPr lang="en-US" sz="2000" b="1" dirty="0" smtClean="0">
                <a:solidFill>
                  <a:srgbClr val="FFC000"/>
                </a:solidFill>
                <a:cs typeface="Arial" pitchFamily="34" charset="0"/>
              </a:rPr>
              <a:t>C++14 </a:t>
            </a:r>
            <a:r>
              <a:rPr lang="en-US" sz="2000" b="1" dirty="0" smtClean="0">
                <a:solidFill>
                  <a:schemeClr val="bg1"/>
                </a:solidFill>
                <a:cs typeface="Arial" pitchFamily="34" charset="0"/>
              </a:rPr>
              <a:t>and  </a:t>
            </a:r>
            <a:r>
              <a:rPr lang="en-US" sz="2000" b="1" dirty="0" smtClean="0">
                <a:solidFill>
                  <a:srgbClr val="FFC000"/>
                </a:solidFill>
                <a:cs typeface="Arial" pitchFamily="34" charset="0"/>
              </a:rPr>
              <a:t>C++17  </a:t>
            </a:r>
            <a:r>
              <a:rPr lang="en-US" sz="2000" b="1" dirty="0" smtClean="0">
                <a:solidFill>
                  <a:schemeClr val="bg1"/>
                </a:solidFill>
                <a:cs typeface="Arial" pitchFamily="34" charset="0"/>
              </a:rPr>
              <a:t>so </a:t>
            </a:r>
            <a:r>
              <a:rPr lang="en-US" sz="2000" b="1" dirty="0" smtClean="0">
                <a:solidFill>
                  <a:srgbClr val="00FFFF"/>
                </a:solidFill>
                <a:cs typeface="Arial" pitchFamily="34" charset="0"/>
              </a:rPr>
              <a:t>any version </a:t>
            </a:r>
            <a:r>
              <a:rPr lang="en-US" sz="2000" b="1" dirty="0" smtClean="0">
                <a:solidFill>
                  <a:schemeClr val="bg1"/>
                </a:solidFill>
                <a:cs typeface="Arial" pitchFamily="34" charset="0"/>
              </a:rPr>
              <a:t>of Code blocks which </a:t>
            </a:r>
            <a:r>
              <a:rPr lang="en-US" sz="2000" b="1" dirty="0" smtClean="0">
                <a:solidFill>
                  <a:srgbClr val="C00000"/>
                </a:solidFill>
                <a:cs typeface="Arial" pitchFamily="34" charset="0"/>
              </a:rPr>
              <a:t>supports</a:t>
            </a:r>
            <a:r>
              <a:rPr lang="en-US" sz="2000" b="1" dirty="0" smtClean="0">
                <a:solidFill>
                  <a:schemeClr val="bg1"/>
                </a:solidFill>
                <a:cs typeface="Arial" pitchFamily="34" charset="0"/>
              </a:rPr>
              <a:t> them will work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Modern C++ Features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 marL="571500" indent="-457200">
              <a:buFont typeface="Wingdings" pitchFamily="2" charset="2"/>
              <a:buChar char="§"/>
            </a:pPr>
            <a:endParaRPr lang="en-US" sz="20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571500" indent="-457200"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C000"/>
                </a:solidFill>
                <a:cs typeface="Arial" pitchFamily="34" charset="0"/>
              </a:rPr>
              <a:t>C++14/17</a:t>
            </a:r>
            <a:r>
              <a:rPr lang="en-US" sz="2000" b="1" dirty="0" smtClean="0">
                <a:solidFill>
                  <a:srgbClr val="FFFFFF"/>
                </a:solidFill>
                <a:cs typeface="Arial" pitchFamily="34" charset="0"/>
              </a:rPr>
              <a:t>  has lot of new concepts which were not present in </a:t>
            </a:r>
            <a:r>
              <a:rPr lang="en-US" sz="2000" b="1" dirty="0" smtClean="0">
                <a:solidFill>
                  <a:srgbClr val="FFC000"/>
                </a:solidFill>
                <a:cs typeface="Arial" pitchFamily="34" charset="0"/>
              </a:rPr>
              <a:t>classic C++</a:t>
            </a:r>
            <a:r>
              <a:rPr lang="en-US" sz="2000" b="1" dirty="0" smtClean="0">
                <a:solidFill>
                  <a:srgbClr val="FFFFFF"/>
                </a:solidFill>
                <a:cs typeface="Arial" pitchFamily="34" charset="0"/>
              </a:rPr>
              <a:t>.</a:t>
            </a:r>
          </a:p>
          <a:p>
            <a:pPr marL="571500" indent="-457200">
              <a:buNone/>
            </a:pPr>
            <a:endParaRPr lang="en-US" sz="2000" b="1" dirty="0" smtClean="0">
              <a:solidFill>
                <a:srgbClr val="FFFFFF"/>
              </a:solidFill>
              <a:cs typeface="Arial" pitchFamily="34" charset="0"/>
            </a:endParaRPr>
          </a:p>
          <a:p>
            <a:pPr marL="571500" indent="-457200">
              <a:buNone/>
            </a:pPr>
            <a:endParaRPr lang="en-US" sz="2000" b="1" dirty="0" smtClean="0">
              <a:solidFill>
                <a:srgbClr val="FFFFFF"/>
              </a:solidFill>
              <a:cs typeface="Arial" pitchFamily="34" charset="0"/>
            </a:endParaRPr>
          </a:p>
          <a:p>
            <a:pPr marL="571500" indent="-457200"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FFFF"/>
                </a:solidFill>
                <a:cs typeface="Arial" pitchFamily="34" charset="0"/>
              </a:rPr>
              <a:t>All these new features </a:t>
            </a:r>
            <a:r>
              <a:rPr lang="en-IN" sz="2000" b="1" dirty="0" smtClean="0">
                <a:solidFill>
                  <a:srgbClr val="FFFFFF"/>
                </a:solidFill>
                <a:cs typeface="Arial" pitchFamily="34" charset="0"/>
              </a:rPr>
              <a:t>make </a:t>
            </a:r>
            <a:r>
              <a:rPr lang="en-IN" sz="2000" b="1" dirty="0" smtClean="0">
                <a:solidFill>
                  <a:srgbClr val="FFC000"/>
                </a:solidFill>
                <a:cs typeface="Arial" pitchFamily="34" charset="0"/>
              </a:rPr>
              <a:t>Modern C++ </a:t>
            </a:r>
            <a:r>
              <a:rPr lang="en-IN" sz="2000" b="1" dirty="0" smtClean="0">
                <a:solidFill>
                  <a:srgbClr val="FFFFFF"/>
                </a:solidFill>
                <a:cs typeface="Arial" pitchFamily="34" charset="0"/>
              </a:rPr>
              <a:t>programs </a:t>
            </a:r>
            <a:r>
              <a:rPr lang="en-IN" sz="2000" b="1" dirty="0" smtClean="0">
                <a:solidFill>
                  <a:srgbClr val="002060"/>
                </a:solidFill>
                <a:cs typeface="Arial" pitchFamily="34" charset="0"/>
              </a:rPr>
              <a:t>type-safe</a:t>
            </a:r>
            <a:r>
              <a:rPr lang="en-IN" sz="2000" b="1" dirty="0" smtClean="0">
                <a:solidFill>
                  <a:srgbClr val="FFFFFF"/>
                </a:solidFill>
                <a:cs typeface="Arial" pitchFamily="34" charset="0"/>
              </a:rPr>
              <a:t> and </a:t>
            </a:r>
            <a:r>
              <a:rPr lang="en-IN" sz="2000" b="1" dirty="0" smtClean="0">
                <a:solidFill>
                  <a:srgbClr val="002060"/>
                </a:solidFill>
                <a:cs typeface="Arial" pitchFamily="34" charset="0"/>
              </a:rPr>
              <a:t>easier to write</a:t>
            </a:r>
            <a:r>
              <a:rPr lang="en-IN" sz="2000" b="1" dirty="0" smtClean="0">
                <a:solidFill>
                  <a:srgbClr val="FFFFFF"/>
                </a:solidFill>
                <a:cs typeface="Arial" pitchFamily="34" charset="0"/>
              </a:rPr>
              <a:t>, </a:t>
            </a:r>
            <a:r>
              <a:rPr lang="en-IN" sz="2000" b="1" dirty="0" smtClean="0">
                <a:solidFill>
                  <a:srgbClr val="002060"/>
                </a:solidFill>
                <a:cs typeface="Arial" pitchFamily="34" charset="0"/>
              </a:rPr>
              <a:t>extend</a:t>
            </a:r>
            <a:r>
              <a:rPr lang="en-IN" sz="2000" b="1" dirty="0" smtClean="0">
                <a:solidFill>
                  <a:srgbClr val="FFFFFF"/>
                </a:solidFill>
                <a:cs typeface="Arial" pitchFamily="34" charset="0"/>
              </a:rPr>
              <a:t>, and </a:t>
            </a:r>
            <a:r>
              <a:rPr lang="en-IN" sz="2000" b="1" dirty="0" smtClean="0">
                <a:solidFill>
                  <a:srgbClr val="002060"/>
                </a:solidFill>
                <a:cs typeface="Arial" pitchFamily="34" charset="0"/>
              </a:rPr>
              <a:t>maintain</a:t>
            </a:r>
            <a:r>
              <a:rPr lang="en-IN" sz="2000" b="1" dirty="0" smtClean="0">
                <a:solidFill>
                  <a:srgbClr val="FFFFFF"/>
                </a:solidFill>
                <a:cs typeface="Arial" pitchFamily="34" charset="0"/>
              </a:rPr>
              <a:t>.</a:t>
            </a:r>
            <a:endParaRPr lang="en-US" sz="2000" b="1" dirty="0" smtClean="0">
              <a:solidFill>
                <a:srgbClr val="FFFFFF"/>
              </a:solidFill>
              <a:cs typeface="Arial" pitchFamily="34" charset="0"/>
            </a:endParaRPr>
          </a:p>
          <a:p>
            <a:pPr marL="571500" indent="-457200">
              <a:buNone/>
            </a:pPr>
            <a:endParaRPr lang="en-US" sz="2000" b="1" dirty="0" smtClean="0">
              <a:solidFill>
                <a:srgbClr val="FFFFFF"/>
              </a:solidFill>
              <a:cs typeface="Arial" pitchFamily="34" charset="0"/>
            </a:endParaRPr>
          </a:p>
          <a:p>
            <a:pPr marL="571500" indent="-457200">
              <a:buNone/>
            </a:pPr>
            <a:r>
              <a:rPr lang="en-US" sz="2000" b="1" dirty="0" smtClean="0">
                <a:solidFill>
                  <a:srgbClr val="FFFFFF"/>
                </a:solidFill>
                <a:cs typeface="Arial" pitchFamily="34" charset="0"/>
              </a:rPr>
              <a:t>These are listed on the next slide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Modern C++ Features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</p:nvPr>
        </p:nvGraphicFramePr>
        <p:xfrm>
          <a:off x="214282" y="1071551"/>
          <a:ext cx="8786874" cy="3619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3437"/>
                <a:gridCol w="4393437"/>
              </a:tblGrid>
              <a:tr h="344201">
                <a:tc gridSpan="2"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FFFF"/>
                          </a:solidFill>
                        </a:rPr>
                        <a:t>                                                    New Topics</a:t>
                      </a:r>
                      <a:endParaRPr lang="en-US" sz="24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442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002060"/>
                          </a:solidFill>
                          <a:latin typeface="+mn-lt"/>
                          <a:cs typeface="Arial" pitchFamily="34" charset="0"/>
                        </a:rPr>
                        <a:t>New concepts of header files</a:t>
                      </a:r>
                      <a:endParaRPr lang="en-IN" sz="1600" dirty="0" smtClean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002060"/>
                          </a:solidFill>
                          <a:latin typeface="+mn-lt"/>
                          <a:cs typeface="Arial" pitchFamily="34" charset="0"/>
                        </a:rPr>
                        <a:t>Lambda Expressions</a:t>
                      </a:r>
                      <a:endParaRPr lang="en-IN" sz="1600" b="1" dirty="0" smtClean="0">
                        <a:solidFill>
                          <a:srgbClr val="00206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</a:tr>
              <a:tr h="344201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002060"/>
                          </a:solidFill>
                        </a:rPr>
                        <a:t>Name</a:t>
                      </a:r>
                      <a:r>
                        <a:rPr lang="en-US" sz="1600" b="1" baseline="0" dirty="0" smtClean="0">
                          <a:solidFill>
                            <a:srgbClr val="002060"/>
                          </a:solidFill>
                        </a:rPr>
                        <a:t>spaces</a:t>
                      </a:r>
                      <a:endParaRPr lang="en-US" sz="1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solidFill>
                            <a:srgbClr val="002060"/>
                          </a:solidFill>
                        </a:rPr>
                        <a:t>Rvalue</a:t>
                      </a:r>
                      <a:r>
                        <a:rPr lang="en-US" sz="1600" b="1" baseline="0" dirty="0" smtClean="0">
                          <a:solidFill>
                            <a:srgbClr val="002060"/>
                          </a:solidFill>
                        </a:rPr>
                        <a:t> References</a:t>
                      </a:r>
                      <a:endParaRPr lang="en-US" sz="1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442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002060"/>
                          </a:solidFill>
                          <a:latin typeface="+mn-lt"/>
                          <a:cs typeface="Arial" pitchFamily="34" charset="0"/>
                        </a:rPr>
                        <a:t>Automatic type declaration</a:t>
                      </a:r>
                      <a:endParaRPr lang="en-IN" sz="1600" dirty="0" smtClean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002060"/>
                          </a:solidFill>
                          <a:latin typeface="+mn-lt"/>
                          <a:cs typeface="Arial" pitchFamily="34" charset="0"/>
                        </a:rPr>
                        <a:t>Smart </a:t>
                      </a:r>
                      <a:r>
                        <a:rPr lang="en-US" sz="1600" b="1" dirty="0" err="1" smtClean="0">
                          <a:solidFill>
                            <a:srgbClr val="002060"/>
                          </a:solidFill>
                          <a:latin typeface="+mn-lt"/>
                          <a:cs typeface="Arial" pitchFamily="34" charset="0"/>
                        </a:rPr>
                        <a:t>Pointer,Unique</a:t>
                      </a:r>
                      <a:r>
                        <a:rPr lang="en-US" sz="1600" b="1" dirty="0" smtClean="0">
                          <a:solidFill>
                            <a:srgbClr val="00206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sz="1600" b="1" dirty="0" err="1" smtClean="0">
                          <a:solidFill>
                            <a:srgbClr val="002060"/>
                          </a:solidFill>
                          <a:latin typeface="+mn-lt"/>
                          <a:cs typeface="Arial" pitchFamily="34" charset="0"/>
                        </a:rPr>
                        <a:t>Pointer,Shared</a:t>
                      </a:r>
                      <a:r>
                        <a:rPr lang="en-US" sz="1600" b="1" dirty="0" smtClean="0">
                          <a:solidFill>
                            <a:srgbClr val="002060"/>
                          </a:solidFill>
                          <a:latin typeface="+mn-lt"/>
                          <a:cs typeface="Arial" pitchFamily="34" charset="0"/>
                        </a:rPr>
                        <a:t> Pointer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</a:tr>
              <a:tr h="3442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002060"/>
                          </a:solidFill>
                          <a:latin typeface="+mn-lt"/>
                          <a:cs typeface="Arial" pitchFamily="34" charset="0"/>
                        </a:rPr>
                        <a:t>New syntaxes of initialization</a:t>
                      </a:r>
                      <a:endParaRPr lang="en-IN" sz="1600" dirty="0" smtClean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002060"/>
                          </a:solidFill>
                          <a:latin typeface="+mn-lt"/>
                          <a:cs typeface="Arial" pitchFamily="34" charset="0"/>
                        </a:rPr>
                        <a:t>Static cast, Reinterpret </a:t>
                      </a:r>
                      <a:r>
                        <a:rPr lang="en-US" sz="1600" b="1" dirty="0" err="1" smtClean="0">
                          <a:solidFill>
                            <a:srgbClr val="002060"/>
                          </a:solidFill>
                          <a:latin typeface="+mn-lt"/>
                          <a:cs typeface="Arial" pitchFamily="34" charset="0"/>
                        </a:rPr>
                        <a:t>cast,Dynamic</a:t>
                      </a:r>
                      <a:r>
                        <a:rPr lang="en-US" sz="1600" b="1" dirty="0" smtClean="0">
                          <a:solidFill>
                            <a:srgbClr val="002060"/>
                          </a:solidFill>
                          <a:latin typeface="+mn-lt"/>
                          <a:cs typeface="Arial" pitchFamily="34" charset="0"/>
                        </a:rPr>
                        <a:t> cast</a:t>
                      </a:r>
                      <a:endParaRPr lang="en-IN" sz="1600" dirty="0" smtClean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344201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002060"/>
                          </a:solidFill>
                        </a:rPr>
                        <a:t>Deleted functions</a:t>
                      </a:r>
                      <a:endParaRPr lang="en-US" sz="1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002060"/>
                          </a:solidFill>
                        </a:rPr>
                        <a:t>Exception Handling</a:t>
                      </a:r>
                      <a:endParaRPr lang="en-US" sz="1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44201"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solidFill>
                            <a:srgbClr val="002060"/>
                          </a:solidFill>
                        </a:rPr>
                        <a:t>Nullptr</a:t>
                      </a:r>
                      <a:endParaRPr lang="en-US" sz="1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002060"/>
                          </a:solidFill>
                          <a:latin typeface="+mn-lt"/>
                          <a:cs typeface="Arial" pitchFamily="34" charset="0"/>
                        </a:rPr>
                        <a:t>Standard Template Library </a:t>
                      </a:r>
                      <a:endParaRPr lang="en-IN" sz="1600" dirty="0" smtClean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3442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002060"/>
                          </a:solidFill>
                          <a:latin typeface="+mn-lt"/>
                          <a:cs typeface="Arial" pitchFamily="34" charset="0"/>
                        </a:rPr>
                        <a:t>Delegating </a:t>
                      </a:r>
                      <a:r>
                        <a:rPr lang="en-US" sz="1600" b="1" dirty="0" err="1" smtClean="0">
                          <a:solidFill>
                            <a:srgbClr val="002060"/>
                          </a:solidFill>
                          <a:latin typeface="+mn-lt"/>
                          <a:cs typeface="Arial" pitchFamily="34" charset="0"/>
                        </a:rPr>
                        <a:t>constru</a:t>
                      </a:r>
                      <a:r>
                        <a:rPr lang="en-IN" sz="1600" b="1" dirty="0" err="1" smtClean="0">
                          <a:solidFill>
                            <a:srgbClr val="002060"/>
                          </a:solidFill>
                          <a:latin typeface="+mn-lt"/>
                          <a:cs typeface="Arial" pitchFamily="34" charset="0"/>
                        </a:rPr>
                        <a:t>ctors</a:t>
                      </a:r>
                      <a:endParaRPr lang="en-IN" sz="1600" dirty="0" smtClean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42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002060"/>
                          </a:solidFill>
                          <a:latin typeface="+mn-lt"/>
                          <a:cs typeface="Arial" pitchFamily="34" charset="0"/>
                        </a:rPr>
                        <a:t>Override and final</a:t>
                      </a:r>
                      <a:endParaRPr lang="en-IN" sz="1600" dirty="0" smtClean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4201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002060"/>
                          </a:solidFill>
                        </a:rPr>
                        <a:t>The String Class</a:t>
                      </a:r>
                      <a:endParaRPr lang="en-US" sz="1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7867</TotalTime>
  <Words>1333</Words>
  <Application>Microsoft Office PowerPoint</Application>
  <PresentationFormat>On-screen Show (16:9)</PresentationFormat>
  <Paragraphs>378</Paragraphs>
  <Slides>34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Contents Slide Master</vt:lpstr>
      <vt:lpstr>Section Break Slide Master</vt:lpstr>
      <vt:lpstr>Office Theme</vt:lpstr>
      <vt:lpstr>Slide 1</vt:lpstr>
      <vt:lpstr>Today’s Agenda</vt:lpstr>
      <vt:lpstr>What Is Modern C++?</vt:lpstr>
      <vt:lpstr>What Is Modern C++?</vt:lpstr>
      <vt:lpstr>Little History Of C++11/14/17?</vt:lpstr>
      <vt:lpstr>Which Compiler Support C++17?</vt:lpstr>
      <vt:lpstr>Which Compiler We will Use?</vt:lpstr>
      <vt:lpstr>Modern C++ Features</vt:lpstr>
      <vt:lpstr>Modern C++ Features</vt:lpstr>
      <vt:lpstr>What Is CodeBlock?</vt:lpstr>
      <vt:lpstr>What Compiler Code Blocks Uses?</vt:lpstr>
      <vt:lpstr>Important Difference Between Standard  C++ and C++11/14/17</vt:lpstr>
      <vt:lpstr>Important Difference Between Standard  C++ and C++11/14/17</vt:lpstr>
      <vt:lpstr>Important Difference Between Standard  C++ and C++11/14/17</vt:lpstr>
      <vt:lpstr>What Is A Namespace?</vt:lpstr>
      <vt:lpstr>What Is A Namespace?</vt:lpstr>
      <vt:lpstr>What Is A Namespace?</vt:lpstr>
      <vt:lpstr>Points To Remember</vt:lpstr>
      <vt:lpstr>Points To Remember</vt:lpstr>
      <vt:lpstr>Points To Remember</vt:lpstr>
      <vt:lpstr>The Namespace “STD”</vt:lpstr>
      <vt:lpstr>The Namespace “STD”</vt:lpstr>
      <vt:lpstr>Avoiding “STD”</vt:lpstr>
      <vt:lpstr>Modified Version</vt:lpstr>
      <vt:lpstr>New Data Types Added</vt:lpstr>
      <vt:lpstr>The “Auto” Keyword</vt:lpstr>
      <vt:lpstr>The “Auto” Keyword</vt:lpstr>
      <vt:lpstr>The “Auto” Keyword</vt:lpstr>
      <vt:lpstr>New Ways Of Initialization</vt:lpstr>
      <vt:lpstr>New Ways Of Initialization</vt:lpstr>
      <vt:lpstr>New Ways Of Initialization</vt:lpstr>
      <vt:lpstr>In Class Initialization</vt:lpstr>
      <vt:lpstr>Range Based For Loop</vt:lpstr>
      <vt:lpstr>End of Lecture 14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DELL</cp:lastModifiedBy>
  <cp:revision>300</cp:revision>
  <dcterms:created xsi:type="dcterms:W3CDTF">2016-12-05T23:26:54Z</dcterms:created>
  <dcterms:modified xsi:type="dcterms:W3CDTF">2021-03-05T08:44:51Z</dcterms:modified>
</cp:coreProperties>
</file>