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5"/>
  </p:notesMasterIdLst>
  <p:sldIdLst>
    <p:sldId id="354" r:id="rId4"/>
    <p:sldId id="324" r:id="rId5"/>
    <p:sldId id="396" r:id="rId6"/>
    <p:sldId id="400" r:id="rId7"/>
    <p:sldId id="389" r:id="rId8"/>
    <p:sldId id="401" r:id="rId9"/>
    <p:sldId id="413" r:id="rId10"/>
    <p:sldId id="414" r:id="rId11"/>
    <p:sldId id="415" r:id="rId12"/>
    <p:sldId id="405" r:id="rId13"/>
    <p:sldId id="416" r:id="rId14"/>
    <p:sldId id="411" r:id="rId15"/>
    <p:sldId id="417" r:id="rId16"/>
    <p:sldId id="412" r:id="rId17"/>
    <p:sldId id="418" r:id="rId18"/>
    <p:sldId id="419" r:id="rId19"/>
    <p:sldId id="420" r:id="rId20"/>
    <p:sldId id="421" r:id="rId21"/>
    <p:sldId id="422" r:id="rId22"/>
    <p:sldId id="423" r:id="rId23"/>
    <p:sldId id="353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E64D"/>
    <a:srgbClr val="00FFFF"/>
    <a:srgbClr val="002060"/>
    <a:srgbClr val="058D2F"/>
    <a:srgbClr val="996633"/>
    <a:srgbClr val="F2A40D"/>
    <a:srgbClr val="FF0066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24" autoAdjust="0"/>
  </p:normalViewPr>
  <p:slideViewPr>
    <p:cSldViewPr>
      <p:cViewPr varScale="1">
        <p:scale>
          <a:sx n="122" d="100"/>
          <a:sy n="122" d="100"/>
        </p:scale>
        <p:origin x="108" y="10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A2472CF-B08F-4FB3-AF41-128D14BF29BF}"/>
    <pc:docChg chg="modSld">
      <pc:chgData name="Sharma Computer Academy" userId="08476b32c11f4418" providerId="LiveId" clId="{4A2472CF-B08F-4FB3-AF41-128D14BF29BF}" dt="2023-02-21T07:47:32.963" v="1" actId="20577"/>
      <pc:docMkLst>
        <pc:docMk/>
      </pc:docMkLst>
      <pc:sldChg chg="modSp mod">
        <pc:chgData name="Sharma Computer Academy" userId="08476b32c11f4418" providerId="LiveId" clId="{4A2472CF-B08F-4FB3-AF41-128D14BF29BF}" dt="2023-02-21T07:47:32.963" v="1" actId="20577"/>
        <pc:sldMkLst>
          <pc:docMk/>
          <pc:sldMk cId="3239406661" sldId="400"/>
        </pc:sldMkLst>
        <pc:spChg chg="mod">
          <ac:chgData name="Sharma Computer Academy" userId="08476b32c11f4418" providerId="LiveId" clId="{4A2472CF-B08F-4FB3-AF41-128D14BF29BF}" dt="2023-02-21T07:47:32.963" v="1" actId="20577"/>
          <ac:spMkLst>
            <pc:docMk/>
            <pc:sldMk cId="3239406661" sldId="40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15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   </a:t>
            </a:r>
            <a:r>
              <a:rPr lang="en-US" sz="2000" b="1" dirty="0">
                <a:solidFill>
                  <a:srgbClr val="FFFFFF"/>
                </a:solidFill>
              </a:rPr>
              <a:t>Write a Program to </a:t>
            </a:r>
            <a:r>
              <a:rPr lang="en-US" sz="2000" b="1" dirty="0">
                <a:solidFill>
                  <a:srgbClr val="FFFF00"/>
                </a:solidFill>
              </a:rPr>
              <a:t>create a class </a:t>
            </a:r>
            <a:r>
              <a:rPr lang="en-US" sz="2000" b="1" dirty="0" err="1">
                <a:solidFill>
                  <a:srgbClr val="FFFF00"/>
                </a:solidFill>
              </a:rPr>
              <a:t>Emp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FF"/>
                </a:solidFill>
              </a:rPr>
              <a:t>with the following </a:t>
            </a:r>
            <a:r>
              <a:rPr lang="en-US" sz="2000" b="1" dirty="0">
                <a:solidFill>
                  <a:srgbClr val="FFFF00"/>
                </a:solidFill>
              </a:rPr>
              <a:t>data members</a:t>
            </a:r>
            <a:r>
              <a:rPr lang="en-US" sz="2000" b="1" dirty="0">
                <a:solidFill>
                  <a:srgbClr val="FFFFFF"/>
                </a:solidFill>
              </a:rPr>
              <a:t>:</a:t>
            </a: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>
                <a:solidFill>
                  <a:srgbClr val="FFC000"/>
                </a:solidFill>
              </a:rPr>
              <a:t>age:</a:t>
            </a:r>
            <a:r>
              <a:rPr lang="en-US" sz="2000" b="1" dirty="0">
                <a:solidFill>
                  <a:srgbClr val="FFFFFF"/>
                </a:solidFill>
              </a:rPr>
              <a:t> This should be  of type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FFFFFF"/>
                </a:solidFill>
              </a:rPr>
              <a:t> and should store age of the emp.</a:t>
            </a:r>
          </a:p>
          <a:p>
            <a:pPr marL="457200" indent="-457200">
              <a:buSzPct val="100000"/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>
                <a:solidFill>
                  <a:srgbClr val="FFC000"/>
                </a:solidFill>
              </a:rPr>
              <a:t>Name:</a:t>
            </a:r>
            <a:r>
              <a:rPr lang="en-US" sz="2000" b="1" dirty="0">
                <a:solidFill>
                  <a:srgbClr val="FFFFFF"/>
                </a:solidFill>
              </a:rPr>
              <a:t> This should be </a:t>
            </a:r>
            <a:r>
              <a:rPr lang="en-US" sz="2000" b="1" dirty="0">
                <a:solidFill>
                  <a:srgbClr val="002060"/>
                </a:solidFill>
              </a:rPr>
              <a:t>char[] </a:t>
            </a:r>
            <a:r>
              <a:rPr lang="en-US" sz="2000" b="1" dirty="0">
                <a:solidFill>
                  <a:srgbClr val="FFFFFF"/>
                </a:solidFill>
              </a:rPr>
              <a:t>and should store name of the emp.</a:t>
            </a:r>
          </a:p>
          <a:p>
            <a:pPr marL="457200" indent="-457200">
              <a:buSzPct val="100000"/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>
                <a:solidFill>
                  <a:srgbClr val="FFC000"/>
                </a:solidFill>
              </a:rPr>
              <a:t>Count:</a:t>
            </a:r>
            <a:r>
              <a:rPr lang="en-US" sz="2000" b="1" dirty="0">
                <a:solidFill>
                  <a:srgbClr val="FFFFFF"/>
                </a:solidFill>
              </a:rPr>
              <a:t> This should be of type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FFFFFF"/>
                </a:solidFill>
              </a:rPr>
              <a:t> and should keep a track of number of employees working in the company.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  </a:t>
            </a:r>
            <a:r>
              <a:rPr lang="en-US" sz="2000" b="1" dirty="0">
                <a:solidFill>
                  <a:srgbClr val="FFFFFF"/>
                </a:solidFill>
              </a:rPr>
              <a:t>Also provide following </a:t>
            </a:r>
            <a:r>
              <a:rPr lang="en-US" sz="2000" b="1" dirty="0">
                <a:solidFill>
                  <a:srgbClr val="FFFF00"/>
                </a:solidFill>
              </a:rPr>
              <a:t>member functions </a:t>
            </a:r>
            <a:r>
              <a:rPr lang="en-US" sz="2000" b="1" dirty="0">
                <a:solidFill>
                  <a:srgbClr val="FFFFFF"/>
                </a:solidFill>
              </a:rPr>
              <a:t>in your class:</a:t>
            </a: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A </a:t>
            </a:r>
            <a:r>
              <a:rPr lang="en-US" sz="2000" b="1" dirty="0">
                <a:solidFill>
                  <a:srgbClr val="7030A0"/>
                </a:solidFill>
              </a:rPr>
              <a:t>parameterized constructor </a:t>
            </a:r>
            <a:r>
              <a:rPr lang="en-US" sz="2000" b="1" dirty="0">
                <a:solidFill>
                  <a:srgbClr val="FFFFFF"/>
                </a:solidFill>
              </a:rPr>
              <a:t>for initiating age and name.</a:t>
            </a:r>
          </a:p>
          <a:p>
            <a:pPr marL="457200" indent="-457200">
              <a:buSzPct val="100000"/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A member function called </a:t>
            </a:r>
            <a:r>
              <a:rPr lang="en-US" sz="2000" b="1" dirty="0">
                <a:solidFill>
                  <a:srgbClr val="7030A0"/>
                </a:solidFill>
              </a:rPr>
              <a:t>show() </a:t>
            </a:r>
            <a:r>
              <a:rPr lang="en-US" sz="2000" b="1" dirty="0">
                <a:solidFill>
                  <a:srgbClr val="FFFFFF"/>
                </a:solidFill>
              </a:rPr>
              <a:t>to display age and name.</a:t>
            </a:r>
          </a:p>
          <a:p>
            <a:pPr marL="457200" indent="-457200">
              <a:buSzPct val="100000"/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A member function called </a:t>
            </a:r>
            <a:r>
              <a:rPr lang="en-US" sz="2000" b="1" dirty="0" err="1">
                <a:solidFill>
                  <a:srgbClr val="7030A0"/>
                </a:solidFill>
              </a:rPr>
              <a:t>showcount</a:t>
            </a:r>
            <a:r>
              <a:rPr lang="en-US" sz="2000" b="1" dirty="0">
                <a:solidFill>
                  <a:srgbClr val="7030A0"/>
                </a:solidFill>
              </a:rPr>
              <a:t>() </a:t>
            </a:r>
            <a:r>
              <a:rPr lang="en-US" sz="2000" b="1" dirty="0">
                <a:solidFill>
                  <a:srgbClr val="FFFFFF"/>
                </a:solidFill>
              </a:rPr>
              <a:t>which will display number of employees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currently working in the company.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To Demonstrate Benefits Of Destructor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Version 1: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1428742"/>
            <a:ext cx="4286280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1428742"/>
            <a:ext cx="4286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#include&lt;</a:t>
            </a:r>
            <a:r>
              <a:rPr lang="en-US" sz="1600" b="1" dirty="0" err="1">
                <a:solidFill>
                  <a:srgbClr val="FFFFFF"/>
                </a:solidFill>
              </a:rPr>
              <a:t>isostream.h</a:t>
            </a:r>
            <a:r>
              <a:rPr lang="en-US" sz="1600" b="1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#include&lt;</a:t>
            </a:r>
            <a:r>
              <a:rPr lang="en-US" sz="1600" b="1" dirty="0" err="1">
                <a:solidFill>
                  <a:srgbClr val="FFFFFF"/>
                </a:solidFill>
              </a:rPr>
              <a:t>cstring</a:t>
            </a:r>
            <a:r>
              <a:rPr lang="en-US" sz="1600" b="1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Using namespace std;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Class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age;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char name[20];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static </a:t>
            </a:r>
            <a:r>
              <a:rPr lang="en-US" sz="1600" b="1" dirty="0" err="1">
                <a:solidFill>
                  <a:srgbClr val="FFFFFF"/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count;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Public: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  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(</a:t>
            </a:r>
            <a:r>
              <a:rPr lang="en-US" sz="1600" b="1" dirty="0" err="1">
                <a:solidFill>
                  <a:srgbClr val="FFFFFF"/>
                </a:solidFill>
              </a:rPr>
              <a:t>int,char</a:t>
            </a:r>
            <a:r>
              <a:rPr lang="en-US" sz="1600" b="1" dirty="0">
                <a:solidFill>
                  <a:srgbClr val="FFFFFF"/>
                </a:solidFill>
              </a:rPr>
              <a:t>*);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   void show();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   void </a:t>
            </a:r>
            <a:r>
              <a:rPr lang="en-US" sz="1600" b="1" dirty="0" err="1">
                <a:solidFill>
                  <a:srgbClr val="FFFFFF"/>
                </a:solidFill>
              </a:rPr>
              <a:t>showcount</a:t>
            </a:r>
            <a:r>
              <a:rPr lang="en-US" sz="1600" b="1" dirty="0">
                <a:solidFill>
                  <a:srgbClr val="FFFFFF"/>
                </a:solidFill>
              </a:rPr>
              <a:t>();  };</a:t>
            </a:r>
          </a:p>
          <a:p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438" y="1428742"/>
            <a:ext cx="4286280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3438" y="1428742"/>
            <a:ext cx="42862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FFFF"/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::count;</a:t>
            </a:r>
          </a:p>
          <a:p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::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(</a:t>
            </a:r>
            <a:r>
              <a:rPr lang="en-US" sz="1600" b="1" dirty="0" err="1">
                <a:solidFill>
                  <a:srgbClr val="FFFFFF"/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a,char</a:t>
            </a:r>
            <a:r>
              <a:rPr lang="en-US" sz="1600" b="1" dirty="0">
                <a:solidFill>
                  <a:srgbClr val="FFFFFF"/>
                </a:solidFill>
              </a:rPr>
              <a:t> *p)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age=a;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strcpy</a:t>
            </a:r>
            <a:r>
              <a:rPr lang="en-US" sz="1600" b="1" dirty="0">
                <a:solidFill>
                  <a:srgbClr val="FFFFFF"/>
                </a:solidFill>
              </a:rPr>
              <a:t>(</a:t>
            </a:r>
            <a:r>
              <a:rPr lang="en-US" sz="1600" b="1" dirty="0" err="1">
                <a:solidFill>
                  <a:srgbClr val="FFFFFF"/>
                </a:solidFill>
              </a:rPr>
              <a:t>name,p</a:t>
            </a:r>
            <a:r>
              <a:rPr lang="en-US" sz="1600" b="1" dirty="0">
                <a:solidFill>
                  <a:srgbClr val="FFFFFF"/>
                </a:solidFill>
              </a:rPr>
              <a:t>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count++;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void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::show()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&lt;&lt;age&lt;&lt;“,”&lt;&lt;name&lt;&lt;</a:t>
            </a:r>
            <a:r>
              <a:rPr lang="en-US" sz="1600" b="1" dirty="0" err="1">
                <a:solidFill>
                  <a:srgbClr val="FFFFFF"/>
                </a:solidFill>
              </a:rPr>
              <a:t>endl</a:t>
            </a:r>
            <a:r>
              <a:rPr lang="en-US" sz="16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  <a:p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To Demonstrate Benefits Of Destructor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Version 1: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1428742"/>
            <a:ext cx="4286280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1428742"/>
            <a:ext cx="42862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Void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::</a:t>
            </a:r>
            <a:r>
              <a:rPr lang="en-US" sz="1600" b="1" dirty="0" err="1">
                <a:solidFill>
                  <a:srgbClr val="FFFFFF"/>
                </a:solidFill>
              </a:rPr>
              <a:t>showcount</a:t>
            </a:r>
            <a:r>
              <a:rPr lang="en-US" sz="1600" b="1" dirty="0">
                <a:solidFill>
                  <a:srgbClr val="FFFFFF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&lt;&lt;“Total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 working are”&lt;&lt;count&lt;&lt;</a:t>
            </a:r>
            <a:r>
              <a:rPr lang="en-US" sz="1600" b="1" dirty="0" err="1">
                <a:solidFill>
                  <a:srgbClr val="FFFFFF"/>
                </a:solidFill>
              </a:rPr>
              <a:t>endl</a:t>
            </a:r>
            <a:r>
              <a:rPr lang="en-US" sz="16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 err="1">
                <a:solidFill>
                  <a:srgbClr val="FFFFFF"/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main()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 E(1,”Amit”);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 F(24,”Sumit”);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 G(22,”Ravi”);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E.show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F.show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3438" y="1428742"/>
            <a:ext cx="4286280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3438" y="1428742"/>
            <a:ext cx="4286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FFFF"/>
                </a:solidFill>
              </a:rPr>
              <a:t>G.show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 err="1">
                <a:solidFill>
                  <a:srgbClr val="FFFFFF"/>
                </a:solidFill>
              </a:rPr>
              <a:t>E.showcount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err="1">
                <a:solidFill>
                  <a:srgbClr val="FFFFFF"/>
                </a:solidFill>
              </a:rPr>
              <a:t>F.showcount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err="1">
                <a:solidFill>
                  <a:srgbClr val="FFFFFF"/>
                </a:solidFill>
              </a:rPr>
              <a:t>G.showcount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Return 0;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To Demonstrate Benefits Of Destructor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</a:rPr>
              <a:t>Output:</a:t>
            </a: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4414" y="1643056"/>
            <a:ext cx="4071966" cy="29289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4414" y="1643056"/>
            <a:ext cx="371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21 </a:t>
            </a:r>
            <a:r>
              <a:rPr lang="en-US" b="1" dirty="0" err="1">
                <a:solidFill>
                  <a:srgbClr val="FFFFFF"/>
                </a:solidFill>
              </a:rPr>
              <a:t>Amit</a:t>
            </a:r>
            <a:endParaRPr lang="en-US" b="1" dirty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24 </a:t>
            </a:r>
            <a:r>
              <a:rPr lang="en-US" b="1" dirty="0" err="1">
                <a:solidFill>
                  <a:srgbClr val="FFFFFF"/>
                </a:solidFill>
              </a:rPr>
              <a:t>Sumit</a:t>
            </a:r>
            <a:endParaRPr lang="en-US" b="1" dirty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22 Ravi</a:t>
            </a: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Total </a:t>
            </a:r>
            <a:r>
              <a:rPr lang="en-US" b="1" dirty="0" err="1">
                <a:solidFill>
                  <a:srgbClr val="FFFFFF"/>
                </a:solidFill>
              </a:rPr>
              <a:t>emp</a:t>
            </a:r>
            <a:r>
              <a:rPr lang="en-US" b="1" dirty="0">
                <a:solidFill>
                  <a:srgbClr val="FFFFFF"/>
                </a:solidFill>
              </a:rPr>
              <a:t> working are 3</a:t>
            </a: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Total </a:t>
            </a:r>
            <a:r>
              <a:rPr lang="en-US" b="1" dirty="0" err="1">
                <a:solidFill>
                  <a:srgbClr val="FFFFFF"/>
                </a:solidFill>
              </a:rPr>
              <a:t>emp</a:t>
            </a:r>
            <a:r>
              <a:rPr lang="en-US" b="1" dirty="0">
                <a:solidFill>
                  <a:srgbClr val="FFFFFF"/>
                </a:solidFill>
              </a:rPr>
              <a:t> working are 3</a:t>
            </a: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Total </a:t>
            </a:r>
            <a:r>
              <a:rPr lang="en-US" b="1" dirty="0" err="1">
                <a:solidFill>
                  <a:srgbClr val="FFFFFF"/>
                </a:solidFill>
              </a:rPr>
              <a:t>emp</a:t>
            </a:r>
            <a:r>
              <a:rPr lang="en-US" b="1" dirty="0">
                <a:solidFill>
                  <a:srgbClr val="FFFFFF"/>
                </a:solidFill>
              </a:rPr>
              <a:t> working are 3</a:t>
            </a:r>
          </a:p>
          <a:p>
            <a:pPr marL="342900" indent="-342900">
              <a:buAutoNum type="arabicPlain" startAt="25"/>
            </a:pPr>
            <a:endParaRPr lang="en-U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To Demonstrate Benefits Of Destructor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Version 2: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1428742"/>
            <a:ext cx="4286280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1428742"/>
            <a:ext cx="4286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#include&lt;</a:t>
            </a:r>
            <a:r>
              <a:rPr lang="en-US" sz="1600" b="1" dirty="0" err="1">
                <a:solidFill>
                  <a:srgbClr val="FFFFFF"/>
                </a:solidFill>
              </a:rPr>
              <a:t>isostream.h</a:t>
            </a:r>
            <a:r>
              <a:rPr lang="en-US" sz="1600" b="1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#include&lt;</a:t>
            </a:r>
            <a:r>
              <a:rPr lang="en-US" sz="1600" b="1" dirty="0" err="1">
                <a:solidFill>
                  <a:srgbClr val="FFFFFF"/>
                </a:solidFill>
              </a:rPr>
              <a:t>cstring</a:t>
            </a:r>
            <a:r>
              <a:rPr lang="en-US" sz="1600" b="1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Using namespace std;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Class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age;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char name[20];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static </a:t>
            </a:r>
            <a:r>
              <a:rPr lang="en-US" sz="1600" b="1" dirty="0" err="1">
                <a:solidFill>
                  <a:srgbClr val="FFFFFF"/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count;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Public: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  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(</a:t>
            </a:r>
            <a:r>
              <a:rPr lang="en-US" sz="1600" b="1" dirty="0" err="1">
                <a:solidFill>
                  <a:srgbClr val="FFFFFF"/>
                </a:solidFill>
              </a:rPr>
              <a:t>int,char</a:t>
            </a:r>
            <a:r>
              <a:rPr lang="en-US" sz="1600" b="1" dirty="0">
                <a:solidFill>
                  <a:srgbClr val="FFFFFF"/>
                </a:solidFill>
              </a:rPr>
              <a:t>*);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   void show();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   void </a:t>
            </a:r>
            <a:r>
              <a:rPr lang="en-US" sz="1600" b="1" dirty="0" err="1">
                <a:solidFill>
                  <a:srgbClr val="FFFFFF"/>
                </a:solidFill>
              </a:rPr>
              <a:t>showcount</a:t>
            </a:r>
            <a:r>
              <a:rPr lang="en-US" sz="1600" b="1" dirty="0">
                <a:solidFill>
                  <a:srgbClr val="FFFFFF"/>
                </a:solidFill>
              </a:rPr>
              <a:t>();  </a:t>
            </a:r>
          </a:p>
          <a:p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438" y="1428742"/>
            <a:ext cx="4286280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3438" y="1428742"/>
            <a:ext cx="4286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~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};</a:t>
            </a:r>
          </a:p>
          <a:p>
            <a:r>
              <a:rPr lang="en-US" sz="1600" b="1" dirty="0" err="1">
                <a:solidFill>
                  <a:srgbClr val="FFFFFF"/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::count;</a:t>
            </a:r>
          </a:p>
          <a:p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::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(</a:t>
            </a:r>
            <a:r>
              <a:rPr lang="en-US" sz="1600" b="1" dirty="0" err="1">
                <a:solidFill>
                  <a:srgbClr val="FFFFFF"/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a,char</a:t>
            </a:r>
            <a:r>
              <a:rPr lang="en-US" sz="1600" b="1" dirty="0">
                <a:solidFill>
                  <a:srgbClr val="FFFFFF"/>
                </a:solidFill>
              </a:rPr>
              <a:t> *p)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age=a;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strcpy</a:t>
            </a:r>
            <a:r>
              <a:rPr lang="en-US" sz="1600" b="1" dirty="0">
                <a:solidFill>
                  <a:srgbClr val="FFFFFF"/>
                </a:solidFill>
              </a:rPr>
              <a:t>(</a:t>
            </a:r>
            <a:r>
              <a:rPr lang="en-US" sz="1600" b="1" dirty="0" err="1">
                <a:solidFill>
                  <a:srgbClr val="FFFFFF"/>
                </a:solidFill>
              </a:rPr>
              <a:t>name,p</a:t>
            </a:r>
            <a:r>
              <a:rPr lang="en-US" sz="1600" b="1" dirty="0">
                <a:solidFill>
                  <a:srgbClr val="FFFFFF"/>
                </a:solidFill>
              </a:rPr>
              <a:t>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count++;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void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::show()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&lt;&lt;age&lt;&lt;“,”&lt;&lt;name&lt;&lt;</a:t>
            </a:r>
            <a:r>
              <a:rPr lang="en-US" sz="1600" b="1" dirty="0" err="1">
                <a:solidFill>
                  <a:srgbClr val="FFFFFF"/>
                </a:solidFill>
              </a:rPr>
              <a:t>endl</a:t>
            </a:r>
            <a:r>
              <a:rPr lang="en-US" sz="16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  <a:p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To Demonstrate Benefits Of Destructor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Version 1: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1428742"/>
            <a:ext cx="4286280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1428742"/>
            <a:ext cx="4286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Void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::</a:t>
            </a:r>
            <a:r>
              <a:rPr lang="en-US" sz="1600" b="1" dirty="0" err="1">
                <a:solidFill>
                  <a:srgbClr val="FFFFFF"/>
                </a:solidFill>
              </a:rPr>
              <a:t>showcount</a:t>
            </a:r>
            <a:r>
              <a:rPr lang="en-US" sz="1600" b="1" dirty="0">
                <a:solidFill>
                  <a:srgbClr val="FFFFFF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&lt;&lt;“Total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 working are”&lt;&lt;count&lt;&lt;</a:t>
            </a:r>
            <a:r>
              <a:rPr lang="en-US" sz="1600" b="1" dirty="0" err="1">
                <a:solidFill>
                  <a:srgbClr val="FFFFFF"/>
                </a:solidFill>
              </a:rPr>
              <a:t>endl</a:t>
            </a:r>
            <a:r>
              <a:rPr lang="en-US" sz="16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::~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Count--; }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 err="1">
                <a:solidFill>
                  <a:srgbClr val="FFFFFF"/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main()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 E(1,”Amit”);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 F(24,”Sumit”);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 G(22,”Ravi”);</a:t>
            </a:r>
          </a:p>
          <a:p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438" y="1428742"/>
            <a:ext cx="4286280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3438" y="1428742"/>
            <a:ext cx="4286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E.show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F.show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err="1">
                <a:solidFill>
                  <a:srgbClr val="FFFFFF"/>
                </a:solidFill>
              </a:rPr>
              <a:t>G.show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err="1">
                <a:solidFill>
                  <a:srgbClr val="FFFFFF"/>
                </a:solidFill>
              </a:rPr>
              <a:t>E.showcount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 X(21,”Deepak”);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Emp</a:t>
            </a:r>
            <a:r>
              <a:rPr lang="en-US" sz="1600" b="1" dirty="0">
                <a:solidFill>
                  <a:srgbClr val="FFFFFF"/>
                </a:solidFill>
              </a:rPr>
              <a:t> Y(1,”Jyoti”);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X.show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Y.show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</a:t>
            </a:r>
            <a:r>
              <a:rPr lang="en-US" sz="1600" b="1" dirty="0" err="1">
                <a:solidFill>
                  <a:srgbClr val="FFFFFF"/>
                </a:solidFill>
              </a:rPr>
              <a:t>X.showcount</a:t>
            </a:r>
            <a:r>
              <a:rPr lang="en-US" sz="1600" b="1" dirty="0">
                <a:solidFill>
                  <a:srgbClr val="FFFFFF"/>
                </a:solidFill>
              </a:rPr>
              <a:t>(); 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  <a:p>
            <a:r>
              <a:rPr lang="en-US" sz="1600" b="1" dirty="0" err="1">
                <a:solidFill>
                  <a:srgbClr val="FFFFFF"/>
                </a:solidFill>
              </a:rPr>
              <a:t>E.showcount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Return 0;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To Demonstrate Benefits Of Destructor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</a:rPr>
              <a:t>Output:</a:t>
            </a: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4414" y="1643056"/>
            <a:ext cx="4071966" cy="29289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4414" y="1643056"/>
            <a:ext cx="371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21 </a:t>
            </a:r>
            <a:r>
              <a:rPr lang="en-US" b="1" dirty="0" err="1">
                <a:solidFill>
                  <a:srgbClr val="FFFFFF"/>
                </a:solidFill>
              </a:rPr>
              <a:t>Amit</a:t>
            </a:r>
            <a:endParaRPr lang="en-US" b="1" dirty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24 </a:t>
            </a:r>
            <a:r>
              <a:rPr lang="en-US" b="1" dirty="0" err="1">
                <a:solidFill>
                  <a:srgbClr val="FFFFFF"/>
                </a:solidFill>
              </a:rPr>
              <a:t>Sumit</a:t>
            </a:r>
            <a:endParaRPr lang="en-US" b="1" dirty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22 Ravi</a:t>
            </a: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Total </a:t>
            </a:r>
            <a:r>
              <a:rPr lang="en-US" b="1" dirty="0" err="1">
                <a:solidFill>
                  <a:srgbClr val="FFFFFF"/>
                </a:solidFill>
              </a:rPr>
              <a:t>emp</a:t>
            </a:r>
            <a:r>
              <a:rPr lang="en-US" b="1" dirty="0">
                <a:solidFill>
                  <a:srgbClr val="FFFFFF"/>
                </a:solidFill>
              </a:rPr>
              <a:t> working are 3</a:t>
            </a: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21 Deepak</a:t>
            </a: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21 </a:t>
            </a:r>
            <a:r>
              <a:rPr lang="en-US" b="1" dirty="0" err="1">
                <a:solidFill>
                  <a:srgbClr val="FFFFFF"/>
                </a:solidFill>
              </a:rPr>
              <a:t>Jyoti</a:t>
            </a:r>
            <a:endParaRPr lang="en-US" b="1" dirty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Total </a:t>
            </a:r>
            <a:r>
              <a:rPr lang="en-US" b="1" dirty="0" err="1">
                <a:solidFill>
                  <a:srgbClr val="FFFFFF"/>
                </a:solidFill>
              </a:rPr>
              <a:t>emp</a:t>
            </a:r>
            <a:r>
              <a:rPr lang="en-US" b="1" dirty="0">
                <a:solidFill>
                  <a:srgbClr val="FFFFFF"/>
                </a:solidFill>
              </a:rPr>
              <a:t> working are 5</a:t>
            </a:r>
          </a:p>
          <a:p>
            <a:pPr marL="342900" indent="-342900"/>
            <a:r>
              <a:rPr lang="en-US" b="1" dirty="0">
                <a:solidFill>
                  <a:srgbClr val="FFFFFF"/>
                </a:solidFill>
              </a:rPr>
              <a:t>Total </a:t>
            </a:r>
            <a:r>
              <a:rPr lang="en-US" b="1" dirty="0" err="1">
                <a:solidFill>
                  <a:srgbClr val="FFFFFF"/>
                </a:solidFill>
              </a:rPr>
              <a:t>emp</a:t>
            </a:r>
            <a:r>
              <a:rPr lang="en-US" b="1" dirty="0">
                <a:solidFill>
                  <a:srgbClr val="FFFFFF"/>
                </a:solidFill>
              </a:rPr>
              <a:t> working are 3</a:t>
            </a:r>
          </a:p>
          <a:p>
            <a:pPr marL="342900" indent="-342900"/>
            <a:endParaRPr lang="en-US" b="1" dirty="0">
              <a:solidFill>
                <a:srgbClr val="FFFFFF"/>
              </a:solidFill>
            </a:endParaRPr>
          </a:p>
          <a:p>
            <a:pPr marL="342900" indent="-342900"/>
            <a:endParaRPr lang="en-US" b="1" dirty="0">
              <a:solidFill>
                <a:srgbClr val="FFFFFF"/>
              </a:solidFill>
            </a:endParaRPr>
          </a:p>
          <a:p>
            <a:pPr marL="342900" indent="-342900"/>
            <a:endParaRPr lang="en-US" b="1" dirty="0">
              <a:solidFill>
                <a:srgbClr val="FFFFFF"/>
              </a:solidFill>
            </a:endParaRPr>
          </a:p>
          <a:p>
            <a:pPr marL="342900" indent="-342900">
              <a:buAutoNum type="arabicPlain" startAt="25"/>
            </a:pPr>
            <a:endParaRPr lang="en-U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Static Member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</a:rPr>
              <a:t>Static Member Function </a:t>
            </a:r>
            <a:r>
              <a:rPr lang="en-US" sz="2000" b="1" dirty="0">
                <a:solidFill>
                  <a:srgbClr val="FFFFFF"/>
                </a:solidFill>
              </a:rPr>
              <a:t>is a special member function of a class which is 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declared using the keyword </a:t>
            </a:r>
            <a:r>
              <a:rPr lang="en-US" sz="2000" b="1" dirty="0">
                <a:solidFill>
                  <a:srgbClr val="FFFF00"/>
                </a:solidFill>
              </a:rPr>
              <a:t>“static”.</a:t>
            </a:r>
          </a:p>
          <a:p>
            <a:pPr marL="457200" indent="-457200"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2"/>
            </a:pPr>
            <a:r>
              <a:rPr lang="en-US" sz="2000" b="1" dirty="0">
                <a:solidFill>
                  <a:srgbClr val="FFFFFF"/>
                </a:solidFill>
              </a:rPr>
              <a:t>Whenever we define a static member function we never use the keyword </a:t>
            </a:r>
            <a:r>
              <a:rPr lang="en-US" sz="2000" b="1" dirty="0">
                <a:solidFill>
                  <a:srgbClr val="FFFF00"/>
                </a:solidFill>
              </a:rPr>
              <a:t>“static”.</a:t>
            </a:r>
          </a:p>
          <a:p>
            <a:pPr marL="457200" indent="-457200">
              <a:buSzPct val="100000"/>
              <a:buAutoNum type="arabicPeriod" startAt="2"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2"/>
            </a:pPr>
            <a:r>
              <a:rPr lang="en-US" sz="2000" b="1" dirty="0">
                <a:solidFill>
                  <a:srgbClr val="FFFFFF"/>
                </a:solidFill>
              </a:rPr>
              <a:t> To call </a:t>
            </a:r>
            <a:r>
              <a:rPr lang="en-US" sz="2000" b="1" dirty="0">
                <a:solidFill>
                  <a:srgbClr val="FFFF00"/>
                </a:solidFill>
              </a:rPr>
              <a:t>“static” </a:t>
            </a:r>
            <a:r>
              <a:rPr lang="en-US" sz="2000" b="1" dirty="0">
                <a:solidFill>
                  <a:srgbClr val="FFFFFF"/>
                </a:solidFill>
              </a:rPr>
              <a:t>member function we require the name of the class and not 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 the name of the object.</a:t>
            </a:r>
          </a:p>
          <a:p>
            <a:pPr marL="457200" indent="-457200"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4.      Syntax of calling these functions is :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 </a:t>
            </a:r>
            <a:r>
              <a:rPr lang="en-US" sz="2000" b="1" dirty="0">
                <a:solidFill>
                  <a:srgbClr val="FFFF00"/>
                </a:solidFill>
              </a:rPr>
              <a:t>&lt;</a:t>
            </a:r>
            <a:r>
              <a:rPr lang="en-US" sz="2000" b="1" dirty="0" err="1">
                <a:solidFill>
                  <a:srgbClr val="FFFF00"/>
                </a:solidFill>
              </a:rPr>
              <a:t>class_name</a:t>
            </a:r>
            <a:r>
              <a:rPr lang="en-US" sz="2000" b="1" dirty="0">
                <a:solidFill>
                  <a:srgbClr val="FFFF00"/>
                </a:solidFill>
              </a:rPr>
              <a:t>&gt;::&lt;</a:t>
            </a:r>
            <a:r>
              <a:rPr lang="en-US" sz="2000" b="1" dirty="0" err="1">
                <a:solidFill>
                  <a:srgbClr val="FFFF00"/>
                </a:solidFill>
              </a:rPr>
              <a:t>member_fn_name</a:t>
            </a:r>
            <a:r>
              <a:rPr lang="en-US" sz="2000" b="1" dirty="0">
                <a:solidFill>
                  <a:srgbClr val="FFFF00"/>
                </a:solidFill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Static Member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AutoNum type="arabicPeriod" startAt="5"/>
            </a:pPr>
            <a:r>
              <a:rPr lang="en-US" sz="2000" b="1" dirty="0">
                <a:solidFill>
                  <a:srgbClr val="FFFFFF"/>
                </a:solidFill>
              </a:rPr>
              <a:t>We should make those member functions as static within which we </a:t>
            </a:r>
            <a:r>
              <a:rPr lang="en-US" sz="2000" b="1" dirty="0">
                <a:solidFill>
                  <a:srgbClr val="FFFF00"/>
                </a:solidFill>
              </a:rPr>
              <a:t>are only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00"/>
                </a:solidFill>
              </a:rPr>
              <a:t>         accessing “static” data </a:t>
            </a:r>
            <a:r>
              <a:rPr lang="en-US" sz="2000" b="1" dirty="0">
                <a:solidFill>
                  <a:srgbClr val="FFFFFF"/>
                </a:solidFill>
              </a:rPr>
              <a:t>and not any </a:t>
            </a:r>
            <a:r>
              <a:rPr lang="en-US" sz="2000" b="1" dirty="0">
                <a:solidFill>
                  <a:srgbClr val="FFC000"/>
                </a:solidFill>
              </a:rPr>
              <a:t>non-static data</a:t>
            </a:r>
            <a:r>
              <a:rPr lang="en-US" sz="2000" b="1" dirty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6"/>
            </a:pPr>
            <a:r>
              <a:rPr lang="en-US" sz="2000" b="1" dirty="0">
                <a:solidFill>
                  <a:srgbClr val="FFFFFF"/>
                </a:solidFill>
              </a:rPr>
              <a:t>If we declare a member function as static the we cannot access any </a:t>
            </a:r>
            <a:r>
              <a:rPr lang="en-US" sz="2000" b="1" dirty="0">
                <a:solidFill>
                  <a:srgbClr val="FFC000"/>
                </a:solidFill>
              </a:rPr>
              <a:t>non-static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data within the member function.</a:t>
            </a:r>
          </a:p>
          <a:p>
            <a:pPr marL="457200" indent="-457200"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7"/>
            </a:pPr>
            <a:r>
              <a:rPr lang="en-US" sz="2000" b="1" dirty="0">
                <a:solidFill>
                  <a:srgbClr val="FFFFFF"/>
                </a:solidFill>
              </a:rPr>
              <a:t>We can declare every member function of the class as static but we can </a:t>
            </a:r>
            <a:r>
              <a:rPr lang="en-US" sz="2000" b="1" dirty="0">
                <a:solidFill>
                  <a:srgbClr val="08E64D"/>
                </a:solidFill>
              </a:rPr>
              <a:t>never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08E64D"/>
                </a:solidFill>
              </a:rPr>
              <a:t>         declare a constructor or destructor of a class as static</a:t>
            </a:r>
            <a:r>
              <a:rPr lang="en-US" sz="2000" b="1" dirty="0">
                <a:solidFill>
                  <a:srgbClr val="FFFFFF"/>
                </a:solidFill>
              </a:rPr>
              <a:t>. This is because 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constructors and destructors are closely bound to object within a static 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member function has no connection with the object.    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500180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92894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92880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292894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lang="en-IN" sz="1600" b="1" dirty="0">
                <a:solidFill>
                  <a:srgbClr val="C00000"/>
                </a:solidFill>
                <a:latin typeface="+mj-lt"/>
                <a:cs typeface="Georgia"/>
              </a:rPr>
              <a:t> Comparison Between Static And Non-Static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86182" y="1500180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Georgia"/>
              </a:rPr>
              <a:t> Using The Keyword Static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2" y="2214560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00430" y="2214560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Georgia"/>
              </a:rPr>
              <a:t>    </a:t>
            </a:r>
            <a:r>
              <a:rPr lang="en-US" sz="2000" b="1" dirty="0">
                <a:solidFill>
                  <a:srgbClr val="FFC000"/>
                </a:solidFill>
                <a:latin typeface="+mj-lt"/>
                <a:cs typeface="Georgia"/>
              </a:rPr>
              <a:t>  What Is Static In C Language?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29" name="Rectangle 2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Right Triangle 29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00206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29058" y="364332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002060"/>
                </a:solidFill>
                <a:latin typeface="+mj-lt"/>
                <a:cs typeface="Georgia"/>
              </a:rPr>
              <a:t>Static Member Functions</a:t>
            </a: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8992" y="14287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Make the following </a:t>
            </a:r>
            <a:r>
              <a:rPr lang="en-US" sz="2000" b="1" dirty="0">
                <a:solidFill>
                  <a:srgbClr val="FFFF00"/>
                </a:solidFill>
              </a:rPr>
              <a:t>changes</a:t>
            </a:r>
            <a:r>
              <a:rPr lang="en-US" sz="2000" b="1" dirty="0">
                <a:solidFill>
                  <a:srgbClr val="FFFFFF"/>
                </a:solidFill>
              </a:rPr>
              <a:t> in your code:</a:t>
            </a:r>
          </a:p>
          <a:p>
            <a:pPr marL="457200" indent="-457200"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Add a member called </a:t>
            </a:r>
            <a:r>
              <a:rPr lang="en-US" sz="2000" b="1" dirty="0">
                <a:solidFill>
                  <a:srgbClr val="002060"/>
                </a:solidFill>
              </a:rPr>
              <a:t>“salary” </a:t>
            </a:r>
            <a:r>
              <a:rPr lang="en-US" sz="2000" b="1" dirty="0">
                <a:solidFill>
                  <a:srgbClr val="FFFFFF"/>
                </a:solidFill>
              </a:rPr>
              <a:t>of type float.</a:t>
            </a:r>
          </a:p>
          <a:p>
            <a:pPr marL="457200" indent="-457200">
              <a:buSzPct val="100000"/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Define a member function called </a:t>
            </a:r>
            <a:r>
              <a:rPr lang="en-US" sz="2000" b="1" dirty="0" err="1">
                <a:solidFill>
                  <a:srgbClr val="002060"/>
                </a:solidFill>
              </a:rPr>
              <a:t>showvgsal</a:t>
            </a:r>
            <a:r>
              <a:rPr lang="en-US" sz="2000" b="1" dirty="0">
                <a:solidFill>
                  <a:srgbClr val="002060"/>
                </a:solidFill>
              </a:rPr>
              <a:t>() </a:t>
            </a:r>
            <a:r>
              <a:rPr lang="en-US" sz="2000" b="1" dirty="0">
                <a:solidFill>
                  <a:srgbClr val="FFFFFF"/>
                </a:solidFill>
              </a:rPr>
              <a:t>which </a:t>
            </a:r>
            <a:r>
              <a:rPr lang="en-US" sz="2000" b="1" dirty="0" err="1">
                <a:solidFill>
                  <a:srgbClr val="FFFFFF"/>
                </a:solidFill>
              </a:rPr>
              <a:t>whenver</a:t>
            </a:r>
            <a:r>
              <a:rPr lang="en-US" sz="2000" b="1" dirty="0">
                <a:solidFill>
                  <a:srgbClr val="FFFFFF"/>
                </a:solidFill>
              </a:rPr>
              <a:t> called displays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the </a:t>
            </a:r>
            <a:r>
              <a:rPr lang="en-US" sz="2000" b="1" dirty="0">
                <a:solidFill>
                  <a:srgbClr val="FFFF00"/>
                </a:solidFill>
              </a:rPr>
              <a:t>average salary </a:t>
            </a:r>
            <a:r>
              <a:rPr lang="en-US" sz="2000" b="1" dirty="0">
                <a:solidFill>
                  <a:srgbClr val="FFFFFF"/>
                </a:solidFill>
              </a:rPr>
              <a:t>of the </a:t>
            </a:r>
            <a:r>
              <a:rPr lang="en-US" sz="2000" b="1">
                <a:solidFill>
                  <a:srgbClr val="FFFFFF"/>
                </a:solidFill>
              </a:rPr>
              <a:t>company.</a:t>
            </a: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</a:t>
            </a: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15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The Keyword Static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43306" y="1785932"/>
            <a:ext cx="1571636" cy="4286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Static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3000364" y="2214560"/>
            <a:ext cx="1357322" cy="78581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00562" y="2214560"/>
            <a:ext cx="1428760" cy="78581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00298" y="3000378"/>
            <a:ext cx="1000132" cy="4286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“C”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29256" y="3000378"/>
            <a:ext cx="1000132" cy="4286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“C++”</a:t>
            </a:r>
          </a:p>
        </p:txBody>
      </p:sp>
      <p:sp>
        <p:nvSpPr>
          <p:cNvPr id="22" name="Bent-Up Arrow 21"/>
          <p:cNvSpPr/>
          <p:nvPr/>
        </p:nvSpPr>
        <p:spPr>
          <a:xfrm rot="5400000">
            <a:off x="2786050" y="3500444"/>
            <a:ext cx="357190" cy="214314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00364" y="3571882"/>
            <a:ext cx="16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Variables</a:t>
            </a:r>
          </a:p>
        </p:txBody>
      </p:sp>
      <p:sp>
        <p:nvSpPr>
          <p:cNvPr id="24" name="Bent-Up Arrow 23"/>
          <p:cNvSpPr/>
          <p:nvPr/>
        </p:nvSpPr>
        <p:spPr>
          <a:xfrm rot="5400000">
            <a:off x="5715008" y="3500444"/>
            <a:ext cx="357190" cy="214314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00760" y="3500444"/>
            <a:ext cx="2531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Data Member</a:t>
            </a:r>
          </a:p>
          <a:p>
            <a:endParaRPr lang="en-US" dirty="0"/>
          </a:p>
          <a:p>
            <a:r>
              <a:rPr lang="en-US" dirty="0"/>
              <a:t>Static Member Functions</a:t>
            </a:r>
          </a:p>
        </p:txBody>
      </p:sp>
      <p:sp>
        <p:nvSpPr>
          <p:cNvPr id="27" name="Bent-Up Arrow 26"/>
          <p:cNvSpPr/>
          <p:nvPr/>
        </p:nvSpPr>
        <p:spPr>
          <a:xfrm rot="5400000">
            <a:off x="5536413" y="3821915"/>
            <a:ext cx="714380" cy="214314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7" grpId="0" animBg="1"/>
      <p:bldP spid="2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Static In C Language?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“Static” </a:t>
            </a:r>
            <a:r>
              <a:rPr lang="en-US" sz="2000" b="1" dirty="0">
                <a:solidFill>
                  <a:srgbClr val="FFFFFF"/>
                </a:solidFill>
              </a:rPr>
              <a:t>is called as </a:t>
            </a:r>
            <a:r>
              <a:rPr lang="en-US" sz="2000" b="1" dirty="0">
                <a:solidFill>
                  <a:srgbClr val="002060"/>
                </a:solidFill>
              </a:rPr>
              <a:t>Storage Class in C </a:t>
            </a:r>
            <a:r>
              <a:rPr lang="en-US" sz="2000" b="1" dirty="0">
                <a:solidFill>
                  <a:srgbClr val="FFFFFF"/>
                </a:solidFill>
              </a:rPr>
              <a:t>and does two things:</a:t>
            </a: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The variable </a:t>
            </a:r>
            <a:r>
              <a:rPr lang="en-US" sz="2000" b="1" dirty="0">
                <a:solidFill>
                  <a:srgbClr val="00FFFF"/>
                </a:solidFill>
              </a:rPr>
              <a:t>automatically </a:t>
            </a:r>
            <a:r>
              <a:rPr lang="en-US" sz="2000" b="1" dirty="0">
                <a:solidFill>
                  <a:srgbClr val="FFFFFF"/>
                </a:solidFill>
              </a:rPr>
              <a:t>gets </a:t>
            </a:r>
            <a:r>
              <a:rPr lang="en-US" sz="2000" b="1" dirty="0">
                <a:solidFill>
                  <a:srgbClr val="996633"/>
                </a:solidFill>
              </a:rPr>
              <a:t>initialized with 0 </a:t>
            </a:r>
            <a:r>
              <a:rPr lang="en-US" sz="2000" b="1" dirty="0">
                <a:solidFill>
                  <a:srgbClr val="FFFFFF"/>
                </a:solidFill>
              </a:rPr>
              <a:t>and </a:t>
            </a:r>
            <a:r>
              <a:rPr lang="en-US" sz="2000" b="1" dirty="0">
                <a:solidFill>
                  <a:srgbClr val="C00000"/>
                </a:solidFill>
              </a:rPr>
              <a:t>not garbage</a:t>
            </a:r>
            <a:r>
              <a:rPr lang="en-US" sz="2000" b="1" dirty="0">
                <a:solidFill>
                  <a:srgbClr val="FFFFFF"/>
                </a:solidFill>
              </a:rPr>
              <a:t>. If the 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variable is of type </a:t>
            </a:r>
            <a:r>
              <a:rPr lang="en-US" sz="2000" b="1" dirty="0">
                <a:solidFill>
                  <a:srgbClr val="92D050"/>
                </a:solidFill>
              </a:rPr>
              <a:t>float</a:t>
            </a:r>
            <a:r>
              <a:rPr lang="en-US" sz="2000" b="1" dirty="0">
                <a:solidFill>
                  <a:srgbClr val="FFFFFF"/>
                </a:solidFill>
              </a:rPr>
              <a:t> the it will be </a:t>
            </a:r>
            <a:r>
              <a:rPr lang="en-US" sz="2000" b="1" dirty="0">
                <a:solidFill>
                  <a:srgbClr val="92D050"/>
                </a:solidFill>
              </a:rPr>
              <a:t>initialized with 0.0 </a:t>
            </a:r>
            <a:r>
              <a:rPr lang="en-US" sz="2000" b="1" dirty="0">
                <a:solidFill>
                  <a:srgbClr val="FFFFFF"/>
                </a:solidFill>
              </a:rPr>
              <a:t>and if it is of </a:t>
            </a:r>
            <a:r>
              <a:rPr lang="en-US" sz="2000" b="1" dirty="0">
                <a:solidFill>
                  <a:srgbClr val="00B0F0"/>
                </a:solidFill>
              </a:rPr>
              <a:t>char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type then it will be initialized </a:t>
            </a:r>
            <a:r>
              <a:rPr lang="en-US" sz="2000" b="1" dirty="0">
                <a:solidFill>
                  <a:srgbClr val="00B0F0"/>
                </a:solidFill>
              </a:rPr>
              <a:t>0 as ASCII which is ASCII of “\0”.</a:t>
            </a:r>
          </a:p>
          <a:p>
            <a:pPr marL="457200" indent="-457200"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2"/>
            </a:pPr>
            <a:r>
              <a:rPr lang="en-US" sz="2000" b="1" dirty="0">
                <a:solidFill>
                  <a:srgbClr val="FFFFFF"/>
                </a:solidFill>
              </a:rPr>
              <a:t>Once declared, they stick in memory until the </a:t>
            </a:r>
            <a:r>
              <a:rPr lang="en-US" sz="2000" b="1" dirty="0">
                <a:solidFill>
                  <a:srgbClr val="FFC000"/>
                </a:solidFill>
              </a:rPr>
              <a:t>program finishes</a:t>
            </a:r>
            <a:r>
              <a:rPr lang="en-US" sz="2000" b="1" dirty="0">
                <a:solidFill>
                  <a:srgbClr val="FFFFFF"/>
                </a:solidFill>
              </a:rPr>
              <a:t>. That is if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a static variable inside a function body the even if the function’s execution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gets over, still the static variable will </a:t>
            </a:r>
            <a:r>
              <a:rPr lang="en-US" sz="2000" b="1" dirty="0">
                <a:solidFill>
                  <a:srgbClr val="FFC000"/>
                </a:solidFill>
              </a:rPr>
              <a:t>survive in RAM </a:t>
            </a:r>
            <a:r>
              <a:rPr lang="en-US" sz="2000" b="1" dirty="0">
                <a:solidFill>
                  <a:srgbClr val="FFFFFF"/>
                </a:solidFill>
              </a:rPr>
              <a:t>and will only get</a:t>
            </a:r>
          </a:p>
          <a:p>
            <a:pPr marL="457200" indent="-457200"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 </a:t>
            </a:r>
            <a:r>
              <a:rPr lang="en-US" sz="2000" b="1" dirty="0">
                <a:solidFill>
                  <a:srgbClr val="002060"/>
                </a:solidFill>
              </a:rPr>
              <a:t>destroyed when the program finishes.</a:t>
            </a:r>
          </a:p>
          <a:p>
            <a:pPr marL="457200" indent="-457200">
              <a:buSzPct val="100000"/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Static In C Language?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 Guess the Output?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10" y="1357304"/>
            <a:ext cx="3857652" cy="3571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2910" y="1357304"/>
            <a:ext cx="3857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Void show();</a:t>
            </a:r>
          </a:p>
          <a:p>
            <a:r>
              <a:rPr lang="en-US" b="1" dirty="0">
                <a:solidFill>
                  <a:srgbClr val="FFFFFF"/>
                </a:solidFill>
              </a:rPr>
              <a:t>Void main()</a:t>
            </a:r>
          </a:p>
          <a:p>
            <a:r>
              <a:rPr lang="en-US" b="1" dirty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>
                <a:solidFill>
                  <a:srgbClr val="FFFFFF"/>
                </a:solidFill>
              </a:rPr>
              <a:t>   show();</a:t>
            </a:r>
          </a:p>
          <a:p>
            <a:r>
              <a:rPr lang="en-US" b="1" dirty="0">
                <a:solidFill>
                  <a:srgbClr val="FFFFFF"/>
                </a:solidFill>
              </a:rPr>
              <a:t>   show();</a:t>
            </a:r>
          </a:p>
          <a:p>
            <a:r>
              <a:rPr lang="en-US" b="1" dirty="0">
                <a:solidFill>
                  <a:srgbClr val="FFFFFF"/>
                </a:solidFill>
              </a:rPr>
              <a:t>   show();</a:t>
            </a:r>
          </a:p>
          <a:p>
            <a:r>
              <a:rPr lang="en-US" b="1" dirty="0">
                <a:solidFill>
                  <a:srgbClr val="FFFFFF"/>
                </a:solidFill>
              </a:rPr>
              <a:t>}</a:t>
            </a:r>
          </a:p>
          <a:p>
            <a:r>
              <a:rPr lang="en-US" b="1" dirty="0">
                <a:solidFill>
                  <a:srgbClr val="FFFFFF"/>
                </a:solidFill>
              </a:rPr>
              <a:t>Void show()</a:t>
            </a:r>
          </a:p>
          <a:p>
            <a:r>
              <a:rPr lang="en-US" b="1" dirty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>
                <a:solidFill>
                  <a:srgbClr val="FFFFFF"/>
                </a:solidFill>
              </a:rPr>
              <a:t>  static </a:t>
            </a:r>
            <a:r>
              <a:rPr lang="en-US" b="1" dirty="0" err="1">
                <a:solidFill>
                  <a:srgbClr val="FFFFFF"/>
                </a:solidFill>
              </a:rPr>
              <a:t>int</a:t>
            </a:r>
            <a:r>
              <a:rPr lang="en-US" b="1" dirty="0">
                <a:solidFill>
                  <a:srgbClr val="FFFFFF"/>
                </a:solidFill>
              </a:rPr>
              <a:t> a;</a:t>
            </a:r>
          </a:p>
          <a:p>
            <a:r>
              <a:rPr lang="en-US" b="1" dirty="0">
                <a:solidFill>
                  <a:srgbClr val="FFFFFF"/>
                </a:solidFill>
              </a:rPr>
              <a:t>  </a:t>
            </a:r>
            <a:r>
              <a:rPr lang="en-US" b="1" dirty="0" err="1">
                <a:solidFill>
                  <a:srgbClr val="FFFFFF"/>
                </a:solidFill>
              </a:rPr>
              <a:t>printf</a:t>
            </a:r>
            <a:r>
              <a:rPr lang="en-US" b="1" dirty="0">
                <a:solidFill>
                  <a:srgbClr val="FFFFFF"/>
                </a:solidFill>
              </a:rPr>
              <a:t>(“a=%</a:t>
            </a:r>
            <a:r>
              <a:rPr lang="en-US" b="1" dirty="0" err="1">
                <a:solidFill>
                  <a:srgbClr val="FFFFFF"/>
                </a:solidFill>
              </a:rPr>
              <a:t>d”,a</a:t>
            </a:r>
            <a:r>
              <a:rPr lang="en-US" b="1" dirty="0">
                <a:solidFill>
                  <a:srgbClr val="FFFFFF"/>
                </a:solidFill>
              </a:rPr>
              <a:t>);</a:t>
            </a:r>
          </a:p>
          <a:p>
            <a:r>
              <a:rPr lang="en-US" b="1" dirty="0">
                <a:solidFill>
                  <a:srgbClr val="FFFFFF"/>
                </a:solidFill>
              </a:rPr>
              <a:t>  a++;  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8" y="1714494"/>
            <a:ext cx="1785950" cy="15001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56" y="1214428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Output: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8" y="1714494"/>
            <a:ext cx="460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   0</a:t>
            </a:r>
          </a:p>
          <a:p>
            <a:r>
              <a:rPr lang="en-US" b="1" dirty="0">
                <a:solidFill>
                  <a:srgbClr val="FFFFFF"/>
                </a:solidFill>
              </a:rPr>
              <a:t>   1</a:t>
            </a:r>
          </a:p>
          <a:p>
            <a:r>
              <a:rPr lang="en-US" b="1" dirty="0">
                <a:solidFill>
                  <a:srgbClr val="FFFFFF"/>
                </a:solidFill>
              </a:rPr>
              <a:t>   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2000232" y="3714758"/>
            <a:ext cx="2928958" cy="2857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00628" y="3500444"/>
            <a:ext cx="283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This line Executes only once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Static In C++ Language?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</a:rPr>
              <a:t>When a </a:t>
            </a:r>
            <a:r>
              <a:rPr lang="en-US" sz="2000" b="1" dirty="0">
                <a:solidFill>
                  <a:srgbClr val="FFFF00"/>
                </a:solidFill>
              </a:rPr>
              <a:t>static</a:t>
            </a:r>
            <a:r>
              <a:rPr lang="en-US" sz="2000" b="1" dirty="0">
                <a:solidFill>
                  <a:srgbClr val="FFFFFF"/>
                </a:solidFill>
              </a:rPr>
              <a:t> is used, variable or data members or Member functions </a:t>
            </a:r>
            <a:r>
              <a:rPr lang="en-US" sz="2000" b="1" dirty="0">
                <a:solidFill>
                  <a:srgbClr val="058D2F"/>
                </a:solidFill>
              </a:rPr>
              <a:t>can not</a:t>
            </a:r>
          </a:p>
          <a:p>
            <a:pPr>
              <a:buSzPct val="100000"/>
              <a:buNone/>
            </a:pPr>
            <a:r>
              <a:rPr lang="en-US" sz="2000" b="1" dirty="0">
                <a:solidFill>
                  <a:srgbClr val="058D2F"/>
                </a:solidFill>
              </a:rPr>
              <a:t>       be modified again. </a:t>
            </a: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</a:rPr>
              <a:t>It is allocated for the </a:t>
            </a:r>
            <a:r>
              <a:rPr lang="en-US" sz="2000" b="1" dirty="0">
                <a:solidFill>
                  <a:srgbClr val="FFC000"/>
                </a:solidFill>
              </a:rPr>
              <a:t>lifetime of program.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</a:rPr>
              <a:t>Static variables are </a:t>
            </a:r>
            <a:r>
              <a:rPr lang="en-US" sz="2000" b="1" dirty="0">
                <a:solidFill>
                  <a:srgbClr val="002060"/>
                </a:solidFill>
              </a:rPr>
              <a:t>initialized only once</a:t>
            </a:r>
            <a:r>
              <a:rPr lang="en-US" sz="2000" b="1" dirty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</a:rPr>
              <a:t>Compiler persist the variable </a:t>
            </a:r>
            <a:r>
              <a:rPr lang="en-US" sz="2000" b="1" dirty="0">
                <a:solidFill>
                  <a:srgbClr val="00FFFF"/>
                </a:solidFill>
              </a:rPr>
              <a:t>till the end of the program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Comparison between Non-Static and Static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Static Vs Non-Static:</a:t>
            </a:r>
          </a:p>
          <a:p>
            <a:pPr>
              <a:buSzPct val="100000"/>
              <a:buNone/>
            </a:pPr>
            <a:endParaRPr lang="en-US" sz="2000" b="1" dirty="0">
              <a:solidFill>
                <a:srgbClr val="FFFF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1500180"/>
          <a:ext cx="8286808" cy="328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96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Non-Static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                                 Static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852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They are called as </a:t>
                      </a:r>
                      <a:r>
                        <a:rPr lang="en-US" sz="1600" b="1" baseline="0" dirty="0">
                          <a:solidFill>
                            <a:srgbClr val="FFFF00"/>
                          </a:solidFill>
                        </a:rPr>
                        <a:t>Instance 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variables.</a:t>
                      </a:r>
                    </a:p>
                    <a:p>
                      <a:pPr marL="342900" indent="-342900">
                        <a:buNone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2.    They have a </a:t>
                      </a:r>
                      <a:r>
                        <a:rPr lang="en-US" sz="1600" b="1" baseline="0" dirty="0">
                          <a:solidFill>
                            <a:srgbClr val="FFC000"/>
                          </a:solidFill>
                        </a:rPr>
                        <a:t>separate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copy created for every object of the class.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3.    They are located/unloaded in </a:t>
                      </a:r>
                      <a:r>
                        <a:rPr lang="en-US" sz="1600" b="1" baseline="0" dirty="0">
                          <a:solidFill>
                            <a:srgbClr val="00B050"/>
                          </a:solidFill>
                        </a:rPr>
                        <a:t>RAM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along with objects.</a:t>
                      </a:r>
                    </a:p>
                    <a:p>
                      <a:pPr marL="342900" indent="-342900">
                        <a:buNone/>
                      </a:pP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They are called as </a:t>
                      </a:r>
                      <a:r>
                        <a:rPr lang="en-US" sz="1600" b="1" baseline="0" dirty="0">
                          <a:solidFill>
                            <a:srgbClr val="FFFF00"/>
                          </a:solidFill>
                        </a:rPr>
                        <a:t>shared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       variables or class variables.</a:t>
                      </a:r>
                    </a:p>
                    <a:p>
                      <a:pPr marL="342900" indent="-342900">
                        <a:buNone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2"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They have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a </a:t>
                      </a:r>
                      <a:r>
                        <a:rPr lang="en-US" sz="1600" b="1" baseline="0" dirty="0">
                          <a:solidFill>
                            <a:srgbClr val="FFC000"/>
                          </a:solidFill>
                        </a:rPr>
                        <a:t>single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copy created amongst all the objects.</a:t>
                      </a:r>
                    </a:p>
                    <a:p>
                      <a:pPr marL="342900" indent="-342900">
                        <a:buAutoNum type="arabicPeriod" startAt="2"/>
                      </a:pPr>
                      <a:endParaRPr lang="en-US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2"/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They arrive in memory even before any object gets created and they stay in memory </a:t>
                      </a:r>
                      <a:r>
                        <a:rPr lang="en-US" sz="1600" b="1" baseline="0" dirty="0">
                          <a:solidFill>
                            <a:srgbClr val="00B050"/>
                          </a:solidFill>
                        </a:rPr>
                        <a:t>throughout the execution 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of the code. They are unloaded from memory only when the program gets over.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Comparison between Non-Static and Static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Static Vs Non-Static:</a:t>
            </a:r>
          </a:p>
          <a:p>
            <a:pPr>
              <a:buSzPct val="100000"/>
              <a:buNone/>
            </a:pPr>
            <a:endParaRPr lang="en-US" sz="2000" b="1" dirty="0">
              <a:solidFill>
                <a:srgbClr val="FFFF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1500180"/>
          <a:ext cx="8286808" cy="341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96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Non-Static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                                 Static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852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4.    No separate </a:t>
                      </a:r>
                      <a:r>
                        <a:rPr lang="en-US" sz="1600" b="1" baseline="0" dirty="0">
                          <a:solidFill>
                            <a:srgbClr val="FFFF00"/>
                          </a:solidFill>
                        </a:rPr>
                        <a:t>declaration/Re-declaration  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is required for them as they are brought in memory along with object.</a:t>
                      </a:r>
                    </a:p>
                    <a:p>
                      <a:pPr marL="342900" indent="-342900">
                        <a:buNone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4.   They must be </a:t>
                      </a:r>
                      <a:r>
                        <a:rPr lang="en-US" sz="1600" b="1" baseline="0" dirty="0">
                          <a:solidFill>
                            <a:srgbClr val="FFFF00"/>
                          </a:solidFill>
                        </a:rPr>
                        <a:t>declared outside 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the class using the following syntax:</a:t>
                      </a:r>
                    </a:p>
                    <a:p>
                      <a:pPr marL="342900" indent="-342900">
                        <a:buNone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400" b="1" baseline="0" dirty="0">
                          <a:solidFill>
                            <a:srgbClr val="FFC000"/>
                          </a:solidFill>
                        </a:rPr>
                        <a:t>&lt;data type&gt; &lt;</a:t>
                      </a:r>
                      <a:r>
                        <a:rPr lang="en-US" sz="1400" b="1" baseline="0" dirty="0" err="1">
                          <a:solidFill>
                            <a:srgbClr val="FFC000"/>
                          </a:solidFill>
                        </a:rPr>
                        <a:t>class_name</a:t>
                      </a:r>
                      <a:r>
                        <a:rPr lang="en-US" sz="1400" b="1" baseline="0" dirty="0">
                          <a:solidFill>
                            <a:srgbClr val="FFC000"/>
                          </a:solidFill>
                        </a:rPr>
                        <a:t>&gt;::&lt;</a:t>
                      </a:r>
                      <a:r>
                        <a:rPr lang="en-US" sz="1400" b="1" baseline="0" dirty="0" err="1">
                          <a:solidFill>
                            <a:srgbClr val="FFC000"/>
                          </a:solidFill>
                        </a:rPr>
                        <a:t>static_var_name</a:t>
                      </a:r>
                      <a:r>
                        <a:rPr lang="en-US" sz="1400" b="1" baseline="0" dirty="0">
                          <a:solidFill>
                            <a:srgbClr val="FFC000"/>
                          </a:solidFill>
                        </a:rPr>
                        <a:t>&gt;;</a:t>
                      </a:r>
                    </a:p>
                    <a:p>
                      <a:pPr marL="342900" indent="-342900">
                        <a:buNone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      this is because they require memory even before any object gets created and this statement is required for it.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Comparison between Non-Static and Static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Static Vs Non-Static:</a:t>
            </a:r>
          </a:p>
          <a:p>
            <a:pPr>
              <a:buSzPct val="100000"/>
              <a:buNone/>
            </a:pPr>
            <a:endParaRPr lang="en-US" sz="2000" b="1" dirty="0">
              <a:solidFill>
                <a:srgbClr val="FFFF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1500180"/>
          <a:ext cx="8286808" cy="328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96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Non-Static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                                 Static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852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5.    They can only be </a:t>
                      </a:r>
                      <a:r>
                        <a:rPr lang="en-US" sz="1600" b="1" baseline="0" dirty="0">
                          <a:solidFill>
                            <a:srgbClr val="FFFF00"/>
                          </a:solidFill>
                        </a:rPr>
                        <a:t>accessed using the object 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of the class since they are a part of the object.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2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2"/>
                      </a:pPr>
                      <a:endParaRPr lang="en-US" sz="1600" b="1" baseline="0" dirty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5.   They too can be accessed using object but the correct way is to </a:t>
                      </a:r>
                      <a:r>
                        <a:rPr lang="en-US" sz="1600" b="1" baseline="0" dirty="0">
                          <a:solidFill>
                            <a:srgbClr val="FFFF00"/>
                          </a:solidFill>
                        </a:rPr>
                        <a:t>access them using class name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. Moreover if we try to access them using object then the compiler does not generate any error , but changes our statement to the correct form that using the class name.</a:t>
                      </a:r>
                    </a:p>
                    <a:p>
                      <a:pPr marL="342900" indent="-342900">
                        <a:buNone/>
                      </a:pPr>
                      <a:endParaRPr lang="en-US" b="1" baseline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7753</TotalTime>
  <Words>1463</Words>
  <Application>Microsoft Office PowerPoint</Application>
  <PresentationFormat>On-screen Show (16:9)</PresentationFormat>
  <Paragraphs>322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Using The Keyword Static</vt:lpstr>
      <vt:lpstr>What Is Static In C Language?</vt:lpstr>
      <vt:lpstr>What Is Static In C Language?</vt:lpstr>
      <vt:lpstr>What Is Static In C++ Language?</vt:lpstr>
      <vt:lpstr>Comparison between Non-Static and Static</vt:lpstr>
      <vt:lpstr>Comparison between Non-Static and Static</vt:lpstr>
      <vt:lpstr>Comparison between Non-Static and Static</vt:lpstr>
      <vt:lpstr>Assignment</vt:lpstr>
      <vt:lpstr>Assignment</vt:lpstr>
      <vt:lpstr>A Program To Demonstrate Benefits Of Destructor</vt:lpstr>
      <vt:lpstr>A Program To Demonstrate Benefits Of Destructor</vt:lpstr>
      <vt:lpstr>A Program To Demonstrate Benefits Of Destructor</vt:lpstr>
      <vt:lpstr>A Program To Demonstrate Benefits Of Destructor</vt:lpstr>
      <vt:lpstr>A Program To Demonstrate Benefits Of Destructor</vt:lpstr>
      <vt:lpstr>A Program To Demonstrate Benefits Of Destructor</vt:lpstr>
      <vt:lpstr>Static Member Functions</vt:lpstr>
      <vt:lpstr>Static Member Functions</vt:lpstr>
      <vt:lpstr>Assignments</vt:lpstr>
      <vt:lpstr>End of Lecture 15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Sharma Computer Academy</cp:lastModifiedBy>
  <cp:revision>299</cp:revision>
  <dcterms:created xsi:type="dcterms:W3CDTF">2016-12-05T23:26:54Z</dcterms:created>
  <dcterms:modified xsi:type="dcterms:W3CDTF">2023-02-21T07:47:36Z</dcterms:modified>
</cp:coreProperties>
</file>