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9"/>
  </p:notesMasterIdLst>
  <p:sldIdLst>
    <p:sldId id="354" r:id="rId4"/>
    <p:sldId id="324" r:id="rId5"/>
    <p:sldId id="396" r:id="rId6"/>
    <p:sldId id="400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389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00FFFF"/>
    <a:srgbClr val="F2A40D"/>
    <a:srgbClr val="002060"/>
    <a:srgbClr val="058D2F"/>
    <a:srgbClr val="996633"/>
    <a:srgbClr val="FF0066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Types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00364" y="1357304"/>
            <a:ext cx="2857520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Types of inline functions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rot="5400000">
            <a:off x="2893207" y="1107271"/>
            <a:ext cx="857256" cy="2214578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29124" y="1785932"/>
            <a:ext cx="2214578" cy="85725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14414" y="2714626"/>
            <a:ext cx="2214578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Explicit Inline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72132" y="2714626"/>
            <a:ext cx="2286016" cy="4286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Implicit Inline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2143108" y="3143254"/>
            <a:ext cx="214314" cy="28575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72264" y="3143254"/>
            <a:ext cx="214314" cy="28575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285720" y="3500444"/>
            <a:ext cx="4000528" cy="1214446"/>
          </a:xfrm>
          <a:prstGeom prst="flowChartAlternateProcess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These are those </a:t>
            </a:r>
            <a:r>
              <a:rPr lang="en-US" b="1" dirty="0" smtClean="0">
                <a:solidFill>
                  <a:srgbClr val="08E64D"/>
                </a:solidFill>
              </a:rPr>
              <a:t>functions</a:t>
            </a:r>
            <a:r>
              <a:rPr lang="en-US" b="1" dirty="0" smtClean="0">
                <a:solidFill>
                  <a:srgbClr val="FFFFFF"/>
                </a:solidFill>
              </a:rPr>
              <a:t> in which the programmer himself mentions the 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Keyword inline </a:t>
            </a:r>
            <a:r>
              <a:rPr lang="en-US" b="1" dirty="0" smtClean="0">
                <a:solidFill>
                  <a:srgbClr val="FFFFFF"/>
                </a:solidFill>
              </a:rPr>
              <a:t>while defining the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functions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4714876" y="3500444"/>
            <a:ext cx="4000528" cy="1214446"/>
          </a:xfrm>
          <a:prstGeom prst="flowChartAlternateProcess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These are those </a:t>
            </a:r>
            <a:r>
              <a:rPr lang="en-US" b="1" dirty="0" smtClean="0">
                <a:solidFill>
                  <a:srgbClr val="08E64D"/>
                </a:solidFill>
              </a:rPr>
              <a:t>functions</a:t>
            </a:r>
            <a:r>
              <a:rPr lang="en-US" b="1" dirty="0" smtClean="0">
                <a:solidFill>
                  <a:srgbClr val="FFFFFF"/>
                </a:solidFill>
              </a:rPr>
              <a:t> which are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Automatically declared as </a:t>
            </a:r>
            <a:r>
              <a:rPr lang="en-US" b="1" dirty="0" smtClean="0">
                <a:solidFill>
                  <a:srgbClr val="FFFF00"/>
                </a:solidFill>
              </a:rPr>
              <a:t>inline </a:t>
            </a:r>
            <a:r>
              <a:rPr lang="en-US" b="1" dirty="0" smtClean="0">
                <a:solidFill>
                  <a:srgbClr val="FFFFFF"/>
                </a:solidFill>
              </a:rPr>
              <a:t>by the </a:t>
            </a:r>
            <a:r>
              <a:rPr lang="en-US" b="1" dirty="0" smtClean="0">
                <a:solidFill>
                  <a:srgbClr val="08E64D"/>
                </a:solidFill>
              </a:rPr>
              <a:t>compiler</a:t>
            </a:r>
            <a:endParaRPr lang="en-US" b="1" dirty="0">
              <a:solidFill>
                <a:srgbClr val="08E64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In C++ , </a:t>
            </a:r>
            <a:r>
              <a:rPr lang="en-US" sz="2000" b="1" dirty="0" err="1" smtClean="0">
                <a:solidFill>
                  <a:srgbClr val="FFFFFF"/>
                </a:solidFill>
              </a:rPr>
              <a:t>w.r.t</a:t>
            </a:r>
            <a:r>
              <a:rPr lang="en-US" sz="2000" b="1" dirty="0" smtClean="0">
                <a:solidFill>
                  <a:srgbClr val="FFFFFF"/>
                </a:solidFill>
              </a:rPr>
              <a:t>  we can have </a:t>
            </a:r>
            <a:r>
              <a:rPr lang="en-US" sz="2000" b="1" dirty="0" smtClean="0">
                <a:solidFill>
                  <a:srgbClr val="FFFF00"/>
                </a:solidFill>
              </a:rPr>
              <a:t>two types of inline functions: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00FFFF"/>
                </a:solidFill>
              </a:rPr>
              <a:t>Implicit inline: 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               Implicit inline functions are those functions, whose </a:t>
            </a:r>
            <a:r>
              <a:rPr lang="en-US" sz="2000" b="1" dirty="0" smtClean="0">
                <a:solidFill>
                  <a:srgbClr val="FFC000"/>
                </a:solidFill>
              </a:rPr>
              <a:t>definition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is written within the body of the class </a:t>
            </a:r>
            <a:r>
              <a:rPr lang="en-US" sz="2000" b="1" dirty="0" smtClean="0">
                <a:solidFill>
                  <a:srgbClr val="FFFFFF"/>
                </a:solidFill>
              </a:rPr>
              <a:t>and</a:t>
            </a:r>
            <a:r>
              <a:rPr lang="en-US" sz="2000" b="1" dirty="0" smtClean="0">
                <a:solidFill>
                  <a:srgbClr val="FFC000"/>
                </a:solidFill>
              </a:rPr>
              <a:t> even if we do not use the keyword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“inline” with them </a:t>
            </a:r>
            <a:r>
              <a:rPr lang="en-US" sz="2000" b="1" dirty="0" smtClean="0">
                <a:solidFill>
                  <a:srgbClr val="FFFFFF"/>
                </a:solidFill>
              </a:rPr>
              <a:t>, still the C++ compiler assumes them to be “inline”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functions.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        All compiler generated functions are always implicit inline functions.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       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00FFFF"/>
                </a:solidFill>
              </a:rPr>
              <a:t>Explicit inline: 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               Explicit inline functions are those </a:t>
            </a:r>
            <a:r>
              <a:rPr lang="en-US" sz="2000" b="1" dirty="0" smtClean="0">
                <a:solidFill>
                  <a:srgbClr val="FFC000"/>
                </a:solidFill>
              </a:rPr>
              <a:t>which are declared within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the class</a:t>
            </a:r>
            <a:r>
              <a:rPr lang="en-US" sz="2000" b="1" dirty="0" smtClean="0">
                <a:solidFill>
                  <a:srgbClr val="FFFFFF"/>
                </a:solidFill>
              </a:rPr>
              <a:t>, defined outside the class but while defining them the programmer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prefixes them with the </a:t>
            </a:r>
            <a:r>
              <a:rPr lang="en-US" sz="2000" b="1" dirty="0" smtClean="0">
                <a:solidFill>
                  <a:srgbClr val="FFFF00"/>
                </a:solidFill>
              </a:rPr>
              <a:t>keyword “inline”.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         Such functions are not automatically treated as inline, rather on programmer’s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         request the compiler takes them to be inline.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08E64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Note:  </a:t>
            </a:r>
            <a:r>
              <a:rPr lang="en-US" sz="2000" b="1" dirty="0" smtClean="0">
                <a:solidFill>
                  <a:srgbClr val="FFFFFF"/>
                </a:solidFill>
              </a:rPr>
              <a:t>All the rules for </a:t>
            </a:r>
            <a:r>
              <a:rPr lang="en-US" sz="2000" b="1" dirty="0" smtClean="0">
                <a:solidFill>
                  <a:srgbClr val="FFC000"/>
                </a:solidFill>
              </a:rPr>
              <a:t>inline functions</a:t>
            </a:r>
            <a:r>
              <a:rPr lang="en-US" sz="2000" b="1" dirty="0" smtClean="0">
                <a:solidFill>
                  <a:srgbClr val="FFFFFF"/>
                </a:solidFill>
              </a:rPr>
              <a:t>, which we have discussed before </a:t>
            </a:r>
            <a:r>
              <a:rPr lang="en-US" sz="2000" b="1" dirty="0" smtClean="0">
                <a:solidFill>
                  <a:srgbClr val="FFFF00"/>
                </a:solidFill>
              </a:rPr>
              <a:t>must be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    allowed </a:t>
            </a:r>
            <a:r>
              <a:rPr lang="en-US" sz="2000" b="1" dirty="0" smtClean="0">
                <a:solidFill>
                  <a:srgbClr val="FFFFFF"/>
                </a:solidFill>
              </a:rPr>
              <a:t>here also. And if these rules are </a:t>
            </a:r>
            <a:r>
              <a:rPr lang="en-US" sz="2000" b="1" dirty="0" smtClean="0">
                <a:solidFill>
                  <a:srgbClr val="FF0000"/>
                </a:solidFill>
              </a:rPr>
              <a:t>broken</a:t>
            </a:r>
            <a:r>
              <a:rPr lang="en-US" sz="2000" b="1" dirty="0" smtClean="0">
                <a:solidFill>
                  <a:srgbClr val="FFFFFF"/>
                </a:solidFill>
              </a:rPr>
              <a:t> the here too the compiler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will simply </a:t>
            </a:r>
            <a:r>
              <a:rPr lang="en-US" sz="2000" b="1" dirty="0" smtClean="0">
                <a:solidFill>
                  <a:srgbClr val="08E64D"/>
                </a:solidFill>
              </a:rPr>
              <a:t>ignore the keyword inline </a:t>
            </a:r>
            <a:r>
              <a:rPr lang="en-US" sz="2000" b="1" dirty="0" smtClean="0">
                <a:solidFill>
                  <a:srgbClr val="FFFFFF"/>
                </a:solidFill>
              </a:rPr>
              <a:t>and handle the function in a normal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way.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Thus we can say that making a functions inline is simply a request made by the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Programmer to the compiler which can either be accepted or rejected , based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Upon the circumstances by the compiler.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Implicit Inline v/s Explicit Inline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Program: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357304"/>
            <a:ext cx="4071966" cy="3643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1285866"/>
            <a:ext cx="4071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Student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roll;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char grade;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float per;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void get()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&lt;&lt;“Enter roll, grade and per:”;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cin</a:t>
            </a:r>
            <a:r>
              <a:rPr lang="en-US" b="1" dirty="0" smtClean="0">
                <a:solidFill>
                  <a:srgbClr val="FFFFFF"/>
                </a:solidFill>
              </a:rPr>
              <a:t>&gt;&gt;roll&gt;&gt;grade&gt;&gt;per;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void 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};    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1714480" y="3143254"/>
            <a:ext cx="3071834" cy="214314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4857752" y="1357304"/>
            <a:ext cx="4143404" cy="150019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7752" y="1357305"/>
            <a:ext cx="414340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Inline void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::show(0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&lt;&lt;roll&lt;&lt;“,”&lt;&lt;grade&lt;&lt;“,”&lt;&lt;per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}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6314" y="3214692"/>
            <a:ext cx="150019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Implicit Inline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72264" y="3143254"/>
            <a:ext cx="1500198" cy="2857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Explicit Inline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357818" y="1714494"/>
            <a:ext cx="1500198" cy="135732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714876" y="3786196"/>
            <a:ext cx="4286280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/>
          </a:p>
          <a:p>
            <a:pPr algn="ctr"/>
            <a:r>
              <a:rPr lang="en-US" sz="1600" b="1" dirty="0" smtClean="0">
                <a:solidFill>
                  <a:srgbClr val="FFC000"/>
                </a:solidFill>
              </a:rPr>
              <a:t>NOTE: </a:t>
            </a:r>
            <a:r>
              <a:rPr lang="en-US" sz="1600" b="1" dirty="0" smtClean="0">
                <a:solidFill>
                  <a:srgbClr val="FFFF00"/>
                </a:solidFill>
              </a:rPr>
              <a:t>All the functions (default constructor ,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Default copy constructor and default Destructor) which are generated by the compiler are also implicit inline functions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 animBg="1"/>
      <p:bldP spid="18" grpId="0"/>
      <p:bldP spid="22" grpId="0" animBg="1"/>
      <p:bldP spid="23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16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Georgia"/>
              </a:rPr>
              <a:t>Types Of Inline Functions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Using The Keyword “Inline”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 What Are Inline Functions?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Explicit And Implicit Inline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The Keyword “Inline”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square(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n)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return n*n;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a=10, b=20;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c;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c=square(a);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&lt;&lt;“square of “&lt;&lt;a&lt;&lt;“is”&lt;&lt;c&lt;&lt;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c=square(b) 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&lt;&lt;Square of “&lt;&lt;b&lt;&lt;“is”&lt;&lt;b&lt;&lt;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   return 0; }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57620" y="1214428"/>
            <a:ext cx="5143536" cy="36433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57620" y="1214428"/>
            <a:ext cx="51435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Overheads, the compiler has to face when it solves a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 function call: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FF"/>
                </a:solidFill>
              </a:rPr>
              <a:t>Prototype Checking.</a:t>
            </a: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FF"/>
                </a:solidFill>
              </a:rPr>
              <a:t>Argument Passing.</a:t>
            </a: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FF"/>
                </a:solidFill>
              </a:rPr>
              <a:t>Pushing the address in stack.</a:t>
            </a: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FF"/>
                </a:solidFill>
              </a:rPr>
              <a:t>Executing the function.</a:t>
            </a: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FF"/>
                </a:solidFill>
              </a:rPr>
              <a:t>While returning back it has to pop the top address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from the stack and then it resumes the remaining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part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An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function is a function  which is prefixed with the keyword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during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its definition.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 general </a:t>
            </a:r>
            <a:r>
              <a:rPr lang="en-US" sz="2000" b="1" dirty="0" smtClean="0">
                <a:solidFill>
                  <a:srgbClr val="08E64D"/>
                </a:solidFill>
              </a:rPr>
              <a:t>syntax</a:t>
            </a:r>
            <a:r>
              <a:rPr lang="en-US" sz="2000" b="1" dirty="0" smtClean="0">
                <a:solidFill>
                  <a:srgbClr val="FFFFFF"/>
                </a:solidFill>
              </a:rPr>
              <a:t> of declaring an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function is: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inline&lt;</a:t>
            </a:r>
            <a:r>
              <a:rPr lang="en-US" sz="2000" b="1" dirty="0" err="1" smtClean="0">
                <a:solidFill>
                  <a:srgbClr val="C00000"/>
                </a:solidFill>
              </a:rPr>
              <a:t>return_type</a:t>
            </a:r>
            <a:r>
              <a:rPr lang="en-US" sz="2000" b="1" dirty="0" smtClean="0">
                <a:solidFill>
                  <a:srgbClr val="C00000"/>
                </a:solidFill>
              </a:rPr>
              <a:t>&gt; &lt;</a:t>
            </a:r>
            <a:r>
              <a:rPr lang="en-US" sz="2000" b="1" dirty="0" err="1" smtClean="0">
                <a:solidFill>
                  <a:srgbClr val="C00000"/>
                </a:solidFill>
              </a:rPr>
              <a:t>fun_name</a:t>
            </a:r>
            <a:r>
              <a:rPr lang="en-US" sz="2000" b="1" dirty="0" smtClean="0">
                <a:solidFill>
                  <a:srgbClr val="C00000"/>
                </a:solidFill>
              </a:rPr>
              <a:t>&gt;(&lt;</a:t>
            </a:r>
            <a:r>
              <a:rPr lang="en-US" sz="2000" b="1" dirty="0" err="1" smtClean="0">
                <a:solidFill>
                  <a:srgbClr val="C00000"/>
                </a:solidFill>
              </a:rPr>
              <a:t>list_of_arg</a:t>
            </a:r>
            <a:r>
              <a:rPr lang="en-US" sz="2000" b="1" dirty="0" smtClean="0">
                <a:solidFill>
                  <a:srgbClr val="C00000"/>
                </a:solidFill>
              </a:rPr>
              <a:t>&gt;)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{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  //body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}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For Example: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        inline 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 add(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 a, 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 b)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       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            return </a:t>
            </a:r>
            <a:r>
              <a:rPr lang="en-US" sz="2000" b="1" dirty="0" err="1" smtClean="0">
                <a:solidFill>
                  <a:srgbClr val="C00000"/>
                </a:solidFill>
              </a:rPr>
              <a:t>a+b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          }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When we make function as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then the compiler </a:t>
            </a:r>
            <a:r>
              <a:rPr lang="en-US" sz="2000" b="1" dirty="0" smtClean="0">
                <a:solidFill>
                  <a:srgbClr val="00FFFF"/>
                </a:solidFill>
              </a:rPr>
              <a:t>copies its definition </a:t>
            </a:r>
            <a:r>
              <a:rPr lang="en-US" sz="2000" b="1" dirty="0" smtClean="0">
                <a:solidFill>
                  <a:srgbClr val="FFFFFF"/>
                </a:solidFill>
              </a:rPr>
              <a:t>in place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of its call. In other </a:t>
            </a:r>
            <a:r>
              <a:rPr lang="en-US" sz="2000" b="1" dirty="0" smtClean="0">
                <a:solidFill>
                  <a:srgbClr val="FFFF00"/>
                </a:solidFill>
              </a:rPr>
              <a:t>inline </a:t>
            </a:r>
            <a:r>
              <a:rPr lang="en-US" sz="2000" b="1" dirty="0" smtClean="0">
                <a:solidFill>
                  <a:srgbClr val="FFFFFF"/>
                </a:solidFill>
              </a:rPr>
              <a:t>functions are those, whose call gets replaced by its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definition in the machine code.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Due to this , number of overhead of the compiler reduces since it does not has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to perform any activity related to a function call like, </a:t>
            </a:r>
            <a:r>
              <a:rPr lang="en-US" sz="2000" b="1" dirty="0" smtClean="0">
                <a:solidFill>
                  <a:srgbClr val="FFC000"/>
                </a:solidFill>
              </a:rPr>
              <a:t>prototype checking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argument passing </a:t>
            </a:r>
            <a:r>
              <a:rPr lang="en-US" sz="2000" b="1" dirty="0" smtClean="0">
                <a:solidFill>
                  <a:srgbClr val="FFFFFF"/>
                </a:solidFill>
              </a:rPr>
              <a:t>and most importantly </a:t>
            </a:r>
            <a:r>
              <a:rPr lang="en-US" sz="2000" b="1" dirty="0" smtClean="0">
                <a:solidFill>
                  <a:srgbClr val="00FFFF"/>
                </a:solidFill>
              </a:rPr>
              <a:t>Stack Maintenance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Example: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500180"/>
            <a:ext cx="4143404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500180"/>
            <a:ext cx="41434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Inline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square(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n)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return n*n;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a=10,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b=20;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c;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c=square(a);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&lt;&lt;“square of “&lt;&lt;a&lt;&lt;“is”&lt;&lt;c&lt;&lt;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14876" y="1500180"/>
            <a:ext cx="4214842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1500180"/>
            <a:ext cx="421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C=square(b);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&lt;&lt;“Square of”&lt;&lt;b&lt;&lt;“is”&lt;&lt;c&lt;&lt;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FF"/>
                </a:solidFill>
              </a:rPr>
              <a:t>There are </a:t>
            </a:r>
            <a:r>
              <a:rPr lang="en-US" sz="2000" b="1" dirty="0" smtClean="0">
                <a:solidFill>
                  <a:srgbClr val="002060"/>
                </a:solidFill>
              </a:rPr>
              <a:t>3 important points </a:t>
            </a:r>
            <a:r>
              <a:rPr lang="en-US" sz="2000" b="1" dirty="0" smtClean="0">
                <a:solidFill>
                  <a:srgbClr val="FFFFFF"/>
                </a:solidFill>
              </a:rPr>
              <a:t>we must remember, before declaring a function as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If a function is declared as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then it must have </a:t>
            </a:r>
            <a:r>
              <a:rPr lang="en-US" sz="2000" b="1" dirty="0" smtClean="0">
                <a:solidFill>
                  <a:srgbClr val="00FFFF"/>
                </a:solidFill>
              </a:rPr>
              <a:t>short and small definition</a:t>
            </a:r>
            <a:r>
              <a:rPr lang="en-US" sz="2000" b="1" dirty="0" smtClean="0">
                <a:solidFill>
                  <a:srgbClr val="FFFFFF"/>
                </a:solidFill>
              </a:rPr>
              <a:t>,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i.e. number of lines in an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function must be </a:t>
            </a:r>
            <a:r>
              <a:rPr lang="en-US" sz="2000" b="1" dirty="0" smtClean="0">
                <a:solidFill>
                  <a:srgbClr val="00FFFF"/>
                </a:solidFill>
              </a:rPr>
              <a:t>very less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2"/>
            </a:pPr>
            <a:r>
              <a:rPr lang="en-US" sz="2000" b="1" dirty="0" smtClean="0">
                <a:solidFill>
                  <a:srgbClr val="FFFFFF"/>
                </a:solidFill>
              </a:rPr>
              <a:t>The definition of an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function must be </a:t>
            </a:r>
            <a:r>
              <a:rPr lang="en-US" sz="2000" b="1" dirty="0" smtClean="0">
                <a:solidFill>
                  <a:srgbClr val="08E64D"/>
                </a:solidFill>
              </a:rPr>
              <a:t>very simple </a:t>
            </a:r>
            <a:r>
              <a:rPr lang="en-US" sz="2000" b="1" dirty="0" smtClean="0">
                <a:solidFill>
                  <a:srgbClr val="FFFFFF"/>
                </a:solidFill>
              </a:rPr>
              <a:t>and should not contain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any </a:t>
            </a:r>
            <a:r>
              <a:rPr lang="en-US" sz="2000" b="1" dirty="0" smtClean="0">
                <a:solidFill>
                  <a:srgbClr val="00FFFF"/>
                </a:solidFill>
              </a:rPr>
              <a:t>complex logic </a:t>
            </a:r>
            <a:r>
              <a:rPr lang="en-US" sz="2000" b="1" dirty="0" smtClean="0">
                <a:solidFill>
                  <a:srgbClr val="FFFFFF"/>
                </a:solidFill>
              </a:rPr>
              <a:t>like </a:t>
            </a:r>
            <a:r>
              <a:rPr lang="en-US" sz="2000" b="1" dirty="0" smtClean="0">
                <a:solidFill>
                  <a:srgbClr val="F2A40D"/>
                </a:solidFill>
              </a:rPr>
              <a:t>loop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rgbClr val="F2A40D"/>
                </a:solidFill>
              </a:rPr>
              <a:t>break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rgbClr val="F2A40D"/>
                </a:solidFill>
              </a:rPr>
              <a:t>continue</a:t>
            </a:r>
            <a:r>
              <a:rPr lang="en-US" sz="2000" b="1" dirty="0" smtClean="0">
                <a:solidFill>
                  <a:srgbClr val="FFFFFF"/>
                </a:solidFill>
              </a:rPr>
              <a:t> etc.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Inline Functions?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3"/>
            </a:pPr>
            <a:r>
              <a:rPr lang="en-US" sz="2000" b="1" dirty="0" smtClean="0">
                <a:solidFill>
                  <a:srgbClr val="FFFFFF"/>
                </a:solidFill>
              </a:rPr>
              <a:t>The definition of an </a:t>
            </a:r>
            <a:r>
              <a:rPr lang="en-US" sz="2000" b="1" dirty="0" smtClean="0">
                <a:solidFill>
                  <a:srgbClr val="FFFF00"/>
                </a:solidFill>
              </a:rPr>
              <a:t>inline function</a:t>
            </a:r>
            <a:r>
              <a:rPr lang="en-US" sz="2000" b="1" dirty="0" smtClean="0">
                <a:solidFill>
                  <a:srgbClr val="FFFFFF"/>
                </a:solidFill>
              </a:rPr>
              <a:t>, must appear in the code </a:t>
            </a:r>
            <a:r>
              <a:rPr lang="en-US" sz="2000" b="1" dirty="0" smtClean="0">
                <a:solidFill>
                  <a:srgbClr val="92D050"/>
                </a:solidFill>
              </a:rPr>
              <a:t>before</a:t>
            </a:r>
            <a:r>
              <a:rPr lang="en-US" sz="2000" b="1" dirty="0" smtClean="0">
                <a:solidFill>
                  <a:srgbClr val="FFFFFF"/>
                </a:solidFill>
              </a:rPr>
              <a:t> the function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call . In other words the compiler must be </a:t>
            </a:r>
            <a:r>
              <a:rPr lang="en-US" sz="2000" b="1" dirty="0" smtClean="0">
                <a:solidFill>
                  <a:srgbClr val="002060"/>
                </a:solidFill>
              </a:rPr>
              <a:t>aware</a:t>
            </a:r>
            <a:r>
              <a:rPr lang="en-US" sz="2000" b="1" dirty="0" smtClean="0">
                <a:solidFill>
                  <a:srgbClr val="FFFFFF"/>
                </a:solidFill>
              </a:rPr>
              <a:t> about the functions inline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nature even before it </a:t>
            </a:r>
            <a:r>
              <a:rPr lang="en-US" sz="2000" b="1" dirty="0" smtClean="0">
                <a:solidFill>
                  <a:srgbClr val="FFC000"/>
                </a:solidFill>
              </a:rPr>
              <a:t>encounters function call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If any of the </a:t>
            </a:r>
            <a:r>
              <a:rPr lang="en-US" sz="2000" b="1" dirty="0" smtClean="0">
                <a:solidFill>
                  <a:srgbClr val="00FFFF"/>
                </a:solidFill>
              </a:rPr>
              <a:t>above points </a:t>
            </a:r>
            <a:r>
              <a:rPr lang="en-US" sz="2000" b="1" dirty="0" smtClean="0">
                <a:solidFill>
                  <a:srgbClr val="FFFFFF"/>
                </a:solidFill>
              </a:rPr>
              <a:t>or rules are </a:t>
            </a:r>
            <a:r>
              <a:rPr lang="en-US" sz="2000" b="1" dirty="0" smtClean="0">
                <a:solidFill>
                  <a:srgbClr val="C00000"/>
                </a:solidFill>
              </a:rPr>
              <a:t>violated</a:t>
            </a:r>
            <a:r>
              <a:rPr lang="en-US" sz="2000" b="1" dirty="0" smtClean="0">
                <a:solidFill>
                  <a:srgbClr val="FFFFFF"/>
                </a:solidFill>
              </a:rPr>
              <a:t> then the compiler simply </a:t>
            </a:r>
            <a:r>
              <a:rPr lang="en-US" sz="2000" b="1" dirty="0" smtClean="0">
                <a:solidFill>
                  <a:srgbClr val="00FFFF"/>
                </a:solidFill>
              </a:rPr>
              <a:t>ignore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The keyword </a:t>
            </a:r>
            <a:r>
              <a:rPr lang="en-US" sz="2000" b="1" dirty="0" smtClean="0">
                <a:solidFill>
                  <a:srgbClr val="FFFF00"/>
                </a:solidFill>
              </a:rPr>
              <a:t>inline</a:t>
            </a:r>
            <a:r>
              <a:rPr lang="en-US" sz="2000" b="1" dirty="0" smtClean="0">
                <a:solidFill>
                  <a:srgbClr val="FFFFFF"/>
                </a:solidFill>
              </a:rPr>
              <a:t> and handles the function in a normal manner.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7934</TotalTime>
  <Words>975</Words>
  <Application>Microsoft Office PowerPoint</Application>
  <PresentationFormat>On-screen Show (16:9)</PresentationFormat>
  <Paragraphs>204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Contents Slide Master</vt:lpstr>
      <vt:lpstr>Section Break Slide Master</vt:lpstr>
      <vt:lpstr>Office Theme</vt:lpstr>
      <vt:lpstr>Slide 1</vt:lpstr>
      <vt:lpstr>Today’s Agenda</vt:lpstr>
      <vt:lpstr>Using The Keyword “Inline”</vt:lpstr>
      <vt:lpstr>What Are Inline Functions?</vt:lpstr>
      <vt:lpstr>What Are Inline Functions?</vt:lpstr>
      <vt:lpstr>What Are Inline Functions?</vt:lpstr>
      <vt:lpstr>What Are Inline Functions?</vt:lpstr>
      <vt:lpstr>What Are Inline Functions?</vt:lpstr>
      <vt:lpstr>What Are Inline Functions?</vt:lpstr>
      <vt:lpstr>Types Of Inline Functions?</vt:lpstr>
      <vt:lpstr>Types Of Inline Functions?</vt:lpstr>
      <vt:lpstr>Types Of Inline Functions?</vt:lpstr>
      <vt:lpstr>Types Of Inline Functions?</vt:lpstr>
      <vt:lpstr>Implicit Inline v/s Explicit Inline</vt:lpstr>
      <vt:lpstr>End of Lecture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303</cp:revision>
  <dcterms:created xsi:type="dcterms:W3CDTF">2016-12-05T23:26:54Z</dcterms:created>
  <dcterms:modified xsi:type="dcterms:W3CDTF">2021-03-05T08:56:16Z</dcterms:modified>
</cp:coreProperties>
</file>