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7"/>
  </p:notesMasterIdLst>
  <p:sldIdLst>
    <p:sldId id="354" r:id="rId4"/>
    <p:sldId id="324" r:id="rId5"/>
    <p:sldId id="396" r:id="rId6"/>
    <p:sldId id="433" r:id="rId7"/>
    <p:sldId id="400" r:id="rId8"/>
    <p:sldId id="424" r:id="rId9"/>
    <p:sldId id="425" r:id="rId10"/>
    <p:sldId id="428" r:id="rId11"/>
    <p:sldId id="427" r:id="rId12"/>
    <p:sldId id="434" r:id="rId13"/>
    <p:sldId id="435" r:id="rId14"/>
    <p:sldId id="436" r:id="rId15"/>
    <p:sldId id="353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2060"/>
    <a:srgbClr val="08E64D"/>
    <a:srgbClr val="FFFFFF"/>
    <a:srgbClr val="F2A40D"/>
    <a:srgbClr val="058D2F"/>
    <a:srgbClr val="996633"/>
    <a:srgbClr val="FF0066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17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Benefits Of using “this”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8860" y="1285866"/>
            <a:ext cx="4000496" cy="34163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Emp</a:t>
            </a:r>
            <a:r>
              <a:rPr lang="en-US" b="1" dirty="0" smtClean="0">
                <a:solidFill>
                  <a:srgbClr val="FFFFFF"/>
                </a:solidFill>
              </a:rPr>
              <a:t>(21,”Amit”,30000.0)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return 0;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Benefits Of using “this”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Benefit-2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1714494"/>
            <a:ext cx="4000496" cy="31393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#include&lt;</a:t>
            </a:r>
            <a:r>
              <a:rPr lang="en-US" b="1" dirty="0" err="1" smtClean="0">
                <a:solidFill>
                  <a:srgbClr val="FFFFFF"/>
                </a:solidFill>
              </a:rPr>
              <a:t>isostream</a:t>
            </a:r>
            <a:r>
              <a:rPr lang="en-US" b="1" dirty="0" smtClean="0">
                <a:solidFill>
                  <a:srgbClr val="FFFFFF"/>
                </a:solidFill>
              </a:rPr>
              <a:t>&gt;</a:t>
            </a:r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Using namespace std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class </a:t>
            </a:r>
            <a:r>
              <a:rPr lang="en-US" b="1" dirty="0" smtClean="0">
                <a:solidFill>
                  <a:srgbClr val="FFFFFF"/>
                </a:solidFill>
              </a:rPr>
              <a:t>Box</a:t>
            </a:r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l,b,h,w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Public: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 Box(</a:t>
            </a:r>
            <a:r>
              <a:rPr lang="en-US" b="1" dirty="0" err="1" smtClean="0">
                <a:solidFill>
                  <a:srgbClr val="FFFFFF"/>
                </a:solidFill>
              </a:rPr>
              <a:t>int,int,int,int</a:t>
            </a:r>
            <a:r>
              <a:rPr lang="en-US" b="1" dirty="0" smtClean="0">
                <a:solidFill>
                  <a:srgbClr val="FFFFFF"/>
                </a:solidFill>
              </a:rPr>
              <a:t>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 Box(Box&amp;);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 void show();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};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6" y="1714494"/>
            <a:ext cx="4000496" cy="31393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Box::Box(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l,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b,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h,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w)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 this-&gt;l=l;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 this-&gt;b=h;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 this-&gt;h=h;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 this-&gt;w=w;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Inline Box::Box(Box &amp;P)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*this=p;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Benefits Of using “this”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1714494"/>
            <a:ext cx="4000496" cy="31393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Void Box::show()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</a:t>
            </a:r>
            <a:r>
              <a:rPr lang="en-US" b="1" dirty="0" err="1" smtClean="0">
                <a:solidFill>
                  <a:srgbClr val="FFFFFF"/>
                </a:solidFill>
              </a:rPr>
              <a:t>len</a:t>
            </a:r>
            <a:r>
              <a:rPr lang="en-US" b="1" dirty="0" smtClean="0">
                <a:solidFill>
                  <a:srgbClr val="FFFFFF"/>
                </a:solidFill>
              </a:rPr>
              <a:t>=“&lt;&lt;l&lt;&lt;“,breadth=“&lt;&lt;b&lt;&lt;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“,height=“&lt;&lt;h&lt;&lt;“,weight=“&lt;&lt;w&lt;&lt;</a:t>
            </a:r>
            <a:r>
              <a:rPr lang="en-US" b="1" dirty="0" err="1" smtClean="0">
                <a:solidFill>
                  <a:srgbClr val="FFFFFF"/>
                </a:solidFill>
              </a:rPr>
              <a:t>endl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Box B1(10,20,30,40);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Box B2(B1);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6" y="1714494"/>
            <a:ext cx="4000496" cy="147732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B1.show();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B2.show();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Return 0;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</a:t>
            </a:r>
            <a:r>
              <a:rPr lang="en-US" sz="32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</a:t>
            </a:r>
            <a:r>
              <a:rPr lang="en-US" sz="32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17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500180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928940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192880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8575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0" y="292894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r>
              <a:rPr lang="en-IN" sz="1600" b="1" dirty="0" smtClean="0">
                <a:solidFill>
                  <a:srgbClr val="C00000"/>
                </a:solidFill>
                <a:latin typeface="+mj-lt"/>
                <a:cs typeface="Georgia"/>
              </a:rPr>
              <a:t> Accessing Object Members Using “this”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86182" y="1500180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The “this” Pointer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428992" y="2214560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00430" y="2214560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 </a:t>
            </a:r>
            <a:r>
              <a:rPr lang="en-US" sz="2000" b="1" dirty="0" smtClean="0">
                <a:solidFill>
                  <a:srgbClr val="FFC000"/>
                </a:solidFill>
                <a:latin typeface="+mj-lt"/>
                <a:cs typeface="Georgia"/>
              </a:rPr>
              <a:t>  What is “this”?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29" name="Rectangle 2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Right Triangle 29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002060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29058" y="364332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002060"/>
                </a:solidFill>
                <a:latin typeface="+mj-lt"/>
                <a:cs typeface="Georgia"/>
              </a:rPr>
              <a:t>Benefits Of Using “this”</a:t>
            </a: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21431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8992" y="142874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“this” Pointer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1142990"/>
            <a:ext cx="4429156" cy="378565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#</a:t>
            </a:r>
            <a:r>
              <a:rPr lang="en-US" sz="1600" b="1" dirty="0" err="1" smtClean="0">
                <a:solidFill>
                  <a:srgbClr val="FFFFFF"/>
                </a:solidFill>
              </a:rPr>
              <a:t>inlcude</a:t>
            </a:r>
            <a:r>
              <a:rPr lang="en-US" sz="1600" b="1" dirty="0" smtClean="0">
                <a:solidFill>
                  <a:srgbClr val="FFFFFF"/>
                </a:solidFill>
              </a:rPr>
              <a:t>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Using namespace std;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Class Student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roll;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char grade;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float per;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public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void get();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void show();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void Student::get()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&lt;&lt;“Inside get”&lt;&lt;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4876" y="1142990"/>
            <a:ext cx="4286280" cy="378565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</a:t>
            </a:r>
            <a:r>
              <a:rPr lang="en-US" sz="1600" b="1" dirty="0" err="1" smtClean="0">
                <a:solidFill>
                  <a:srgbClr val="FFFFFF"/>
                </a:solidFill>
              </a:rPr>
              <a:t>Adress</a:t>
            </a:r>
            <a:r>
              <a:rPr lang="en-US" sz="1600" b="1" dirty="0" smtClean="0">
                <a:solidFill>
                  <a:srgbClr val="FFFFFF"/>
                </a:solidFill>
              </a:rPr>
              <a:t> of my calling object is”&lt;&lt;this;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Void Student::show()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&lt;&lt;“Inside show”&lt;&lt;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&lt;&lt;“Address of my calling object is “&lt;&lt;this;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Student S;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&lt;&lt;“In main address of S is “&lt;&lt;&amp;s&lt;&lt;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S.get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“this” Pointer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1142990"/>
            <a:ext cx="4429156" cy="329320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FFFF"/>
                </a:solidFill>
              </a:rPr>
              <a:t>S.show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Student P;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&lt;&lt;“In main address of P is “&lt;&lt;&amp;P&lt;&lt;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P.get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P.show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Return 0;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596" y="1571618"/>
            <a:ext cx="4143404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In main address of S is 0x61fe14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Inside get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Address of my calling object is 0x60fe14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Inside show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Address of my calling object is 0x61fe14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In main address of P is 0x61fe08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Inside get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Address of my calling object is 0x61fe08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Inside show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Address of my calling object is 0x61fe08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9190" y="114299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Output: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14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“this”?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In C++, whenever we call a </a:t>
            </a:r>
            <a:r>
              <a:rPr lang="en-US" sz="2000" b="1" dirty="0" smtClean="0">
                <a:solidFill>
                  <a:srgbClr val="FFFF00"/>
                </a:solidFill>
              </a:rPr>
              <a:t>non-static member function </a:t>
            </a:r>
            <a:r>
              <a:rPr lang="en-US" sz="2000" b="1" dirty="0" smtClean="0">
                <a:solidFill>
                  <a:srgbClr val="FFFFFF"/>
                </a:solidFill>
              </a:rPr>
              <a:t>using an object, then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automatically the C++ compiler passes the </a:t>
            </a:r>
            <a:r>
              <a:rPr lang="en-US" sz="2000" b="1" dirty="0" smtClean="0">
                <a:solidFill>
                  <a:srgbClr val="002060"/>
                </a:solidFill>
              </a:rPr>
              <a:t>address</a:t>
            </a:r>
            <a:r>
              <a:rPr lang="en-US" sz="2000" b="1" dirty="0" smtClean="0">
                <a:solidFill>
                  <a:srgbClr val="FFFFFF"/>
                </a:solidFill>
              </a:rPr>
              <a:t> of the calling object to this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member function as argument.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Inside the member function, this address is stored inside a </a:t>
            </a:r>
            <a:r>
              <a:rPr lang="en-US" sz="2000" b="1" dirty="0" smtClean="0">
                <a:solidFill>
                  <a:srgbClr val="FFC000"/>
                </a:solidFill>
              </a:rPr>
              <a:t>special pointer </a:t>
            </a:r>
            <a:r>
              <a:rPr lang="en-US" sz="2000" b="1" dirty="0" smtClean="0">
                <a:solidFill>
                  <a:srgbClr val="FFFFFF"/>
                </a:solidFill>
              </a:rPr>
              <a:t>called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as the </a:t>
            </a:r>
            <a:r>
              <a:rPr lang="en-US" sz="2000" b="1" dirty="0" smtClean="0">
                <a:solidFill>
                  <a:srgbClr val="00FFFF"/>
                </a:solidFill>
              </a:rPr>
              <a:t>“this” </a:t>
            </a:r>
            <a:r>
              <a:rPr lang="en-US" sz="2000" b="1" dirty="0" smtClean="0">
                <a:solidFill>
                  <a:srgbClr val="FFFFFF"/>
                </a:solidFill>
              </a:rPr>
              <a:t>pointer.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So, we can say that every non-static member function in C++ language, always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knows the </a:t>
            </a:r>
            <a:r>
              <a:rPr lang="en-US" sz="2000" b="1" dirty="0" smtClean="0">
                <a:solidFill>
                  <a:srgbClr val="002060"/>
                </a:solidFill>
              </a:rPr>
              <a:t>caller address </a:t>
            </a:r>
            <a:r>
              <a:rPr lang="en-US" sz="2000" b="1" dirty="0" smtClean="0">
                <a:solidFill>
                  <a:srgbClr val="FFFFFF"/>
                </a:solidFill>
              </a:rPr>
              <a:t>via its </a:t>
            </a:r>
            <a:r>
              <a:rPr lang="en-US" sz="2000" b="1" dirty="0" smtClean="0">
                <a:solidFill>
                  <a:srgbClr val="00FFFF"/>
                </a:solidFill>
              </a:rPr>
              <a:t>“this” </a:t>
            </a:r>
            <a:r>
              <a:rPr lang="en-US" sz="2000" b="1" dirty="0" smtClean="0">
                <a:solidFill>
                  <a:srgbClr val="FFFFFF"/>
                </a:solidFill>
              </a:rPr>
              <a:t>pointer.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The Data Type and Size of “this”?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Since the type of pointer is always same as the type of the variable to which is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92D050"/>
                </a:solidFill>
              </a:rPr>
              <a:t>      pointing </a:t>
            </a:r>
            <a:r>
              <a:rPr lang="en-US" sz="2000" b="1" dirty="0" smtClean="0">
                <a:solidFill>
                  <a:srgbClr val="FFFFFF"/>
                </a:solidFill>
              </a:rPr>
              <a:t>and we know that </a:t>
            </a:r>
            <a:r>
              <a:rPr lang="en-US" sz="2000" b="1" dirty="0" smtClean="0">
                <a:solidFill>
                  <a:srgbClr val="00FFFF"/>
                </a:solidFill>
              </a:rPr>
              <a:t>“this” </a:t>
            </a:r>
            <a:r>
              <a:rPr lang="en-US" sz="2000" b="1" dirty="0" smtClean="0">
                <a:solidFill>
                  <a:srgbClr val="FFFFFF"/>
                </a:solidFill>
              </a:rPr>
              <a:t>pointer always points to the </a:t>
            </a:r>
            <a:r>
              <a:rPr lang="en-US" sz="2000" b="1" dirty="0" smtClean="0">
                <a:solidFill>
                  <a:srgbClr val="002060"/>
                </a:solidFill>
              </a:rPr>
              <a:t>calling object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So the data type of </a:t>
            </a:r>
            <a:r>
              <a:rPr lang="en-US" sz="2000" b="1" dirty="0" smtClean="0">
                <a:solidFill>
                  <a:srgbClr val="00FFFF"/>
                </a:solidFill>
              </a:rPr>
              <a:t>“this” </a:t>
            </a:r>
            <a:r>
              <a:rPr lang="en-US" sz="2000" b="1" dirty="0" smtClean="0">
                <a:solidFill>
                  <a:srgbClr val="FFFFFF"/>
                </a:solidFill>
              </a:rPr>
              <a:t>will also be same as the data type of object, which is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nothing but the </a:t>
            </a:r>
            <a:r>
              <a:rPr lang="en-US" sz="2000" b="1" dirty="0" smtClean="0">
                <a:solidFill>
                  <a:srgbClr val="FFFF00"/>
                </a:solidFill>
              </a:rPr>
              <a:t>class name</a:t>
            </a:r>
            <a:r>
              <a:rPr lang="en-US" sz="2000" b="1" dirty="0" smtClean="0">
                <a:solidFill>
                  <a:srgbClr val="FFFFFF"/>
                </a:solidFill>
              </a:rPr>
              <a:t>. In our example the type of </a:t>
            </a:r>
            <a:r>
              <a:rPr lang="en-US" sz="2000" b="1" dirty="0" smtClean="0">
                <a:solidFill>
                  <a:srgbClr val="00FFFF"/>
                </a:solidFill>
              </a:rPr>
              <a:t>“this” </a:t>
            </a:r>
            <a:r>
              <a:rPr lang="en-US" sz="2000" b="1" dirty="0" smtClean="0">
                <a:solidFill>
                  <a:srgbClr val="FFFFFF"/>
                </a:solidFill>
              </a:rPr>
              <a:t>will be </a:t>
            </a:r>
            <a:r>
              <a:rPr lang="en-US" sz="2000" b="1" dirty="0" smtClean="0">
                <a:solidFill>
                  <a:srgbClr val="FFC000"/>
                </a:solidFill>
              </a:rPr>
              <a:t>Student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The size of </a:t>
            </a:r>
            <a:r>
              <a:rPr lang="en-US" sz="2000" b="1" dirty="0" smtClean="0">
                <a:solidFill>
                  <a:srgbClr val="00FFFF"/>
                </a:solidFill>
              </a:rPr>
              <a:t>“this” </a:t>
            </a:r>
            <a:r>
              <a:rPr lang="en-US" sz="2000" b="1" dirty="0" smtClean="0">
                <a:solidFill>
                  <a:srgbClr val="FFFFFF"/>
                </a:solidFill>
              </a:rPr>
              <a:t>is same as the size of any pointer on the </a:t>
            </a:r>
            <a:r>
              <a:rPr lang="en-US" sz="2000" b="1" dirty="0" smtClean="0">
                <a:solidFill>
                  <a:srgbClr val="08E64D"/>
                </a:solidFill>
              </a:rPr>
              <a:t>underlying platform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In our case since we are using </a:t>
            </a:r>
            <a:r>
              <a:rPr lang="en-US" sz="2000" b="1" dirty="0" smtClean="0">
                <a:solidFill>
                  <a:srgbClr val="FFFF00"/>
                </a:solidFill>
              </a:rPr>
              <a:t>GCC compiler </a:t>
            </a:r>
            <a:r>
              <a:rPr lang="en-US" sz="2000" b="1" dirty="0" smtClean="0">
                <a:solidFill>
                  <a:srgbClr val="FFFFFF"/>
                </a:solidFill>
              </a:rPr>
              <a:t>so </a:t>
            </a:r>
            <a:r>
              <a:rPr lang="en-US" sz="2000" b="1" dirty="0" smtClean="0">
                <a:solidFill>
                  <a:srgbClr val="00FFFF"/>
                </a:solidFill>
              </a:rPr>
              <a:t>“this” </a:t>
            </a:r>
            <a:r>
              <a:rPr lang="en-US" sz="2000" b="1" dirty="0" smtClean="0">
                <a:solidFill>
                  <a:srgbClr val="FFFFFF"/>
                </a:solidFill>
              </a:rPr>
              <a:t>will be </a:t>
            </a:r>
            <a:r>
              <a:rPr lang="en-US" sz="2000" b="1" dirty="0" smtClean="0">
                <a:solidFill>
                  <a:srgbClr val="002060"/>
                </a:solidFill>
              </a:rPr>
              <a:t>4 bytes </a:t>
            </a:r>
            <a:r>
              <a:rPr lang="en-US" sz="2000" b="1" dirty="0" smtClean="0">
                <a:solidFill>
                  <a:srgbClr val="FFFFFF"/>
                </a:solidFill>
              </a:rPr>
              <a:t>and if we 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we use </a:t>
            </a:r>
            <a:r>
              <a:rPr lang="en-US" sz="2000" b="1" dirty="0" smtClean="0">
                <a:solidFill>
                  <a:srgbClr val="FFFF00"/>
                </a:solidFill>
              </a:rPr>
              <a:t>TC</a:t>
            </a:r>
            <a:r>
              <a:rPr lang="en-US" sz="2000" b="1" dirty="0" smtClean="0">
                <a:solidFill>
                  <a:srgbClr val="FFFFFF"/>
                </a:solidFill>
              </a:rPr>
              <a:t> the </a:t>
            </a:r>
            <a:r>
              <a:rPr lang="en-US" sz="2000" b="1" dirty="0" smtClean="0">
                <a:solidFill>
                  <a:srgbClr val="00FFFF"/>
                </a:solidFill>
              </a:rPr>
              <a:t>“this” </a:t>
            </a:r>
            <a:r>
              <a:rPr lang="en-US" sz="2000" b="1" dirty="0" smtClean="0">
                <a:solidFill>
                  <a:srgbClr val="FFFFFF"/>
                </a:solidFill>
              </a:rPr>
              <a:t>will be of </a:t>
            </a:r>
            <a:r>
              <a:rPr lang="en-US" sz="2000" b="1" dirty="0" smtClean="0">
                <a:solidFill>
                  <a:srgbClr val="002060"/>
                </a:solidFill>
              </a:rPr>
              <a:t>2 </a:t>
            </a:r>
            <a:r>
              <a:rPr lang="en-US" sz="2000" b="1" dirty="0" err="1" smtClean="0">
                <a:solidFill>
                  <a:srgbClr val="002060"/>
                </a:solidFill>
              </a:rPr>
              <a:t>bypes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Accessing Object Members Using “this”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4" y="1142990"/>
            <a:ext cx="4214842" cy="378565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Using namespace std;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Class Student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roll;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char grade;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float per;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public: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void get();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void show();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void Student::get()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&lt;&lt;“Enter </a:t>
            </a:r>
            <a:r>
              <a:rPr lang="en-US" sz="1600" b="1" dirty="0" err="1" smtClean="0">
                <a:solidFill>
                  <a:srgbClr val="FFFFFF"/>
                </a:solidFill>
              </a:rPr>
              <a:t>roll,grade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andper</a:t>
            </a:r>
            <a:r>
              <a:rPr lang="en-US" sz="1600" b="1" dirty="0" smtClean="0">
                <a:solidFill>
                  <a:srgbClr val="FFFFFF"/>
                </a:solidFill>
              </a:rPr>
              <a:t>:”;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1142990"/>
            <a:ext cx="4214842" cy="378565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FFFF"/>
                </a:solidFill>
              </a:rPr>
              <a:t>Cin</a:t>
            </a:r>
            <a:r>
              <a:rPr lang="en-US" sz="1600" b="1" dirty="0" smtClean="0">
                <a:solidFill>
                  <a:srgbClr val="FFFFFF"/>
                </a:solidFill>
              </a:rPr>
              <a:t>&gt;&gt;this-&gt;roll&gt;&gt;this-&gt;grade&gt;&gt;this-&gt;per;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void Student ::show()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&lt;&lt;this-&gt;roll&lt;&lt;“,”&lt;&lt;this-&gt;grade&lt;&lt;“,”&lt;&lt;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this-&gt;per&lt;&lt;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Student S,P;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S.get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P.get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S.show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P.show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Return 0;}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Benefits Of using “this”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Using </a:t>
            </a:r>
            <a:r>
              <a:rPr lang="en-US" sz="2000" b="1" dirty="0" smtClean="0">
                <a:solidFill>
                  <a:srgbClr val="00FFFF"/>
                </a:solidFill>
              </a:rPr>
              <a:t>“this” </a:t>
            </a:r>
            <a:r>
              <a:rPr lang="en-US" sz="2000" b="1" dirty="0" smtClean="0">
                <a:solidFill>
                  <a:srgbClr val="FFFFFF"/>
                </a:solidFill>
              </a:rPr>
              <a:t>we can resolve the </a:t>
            </a:r>
            <a:r>
              <a:rPr lang="en-US" sz="2000" b="1" dirty="0" smtClean="0">
                <a:solidFill>
                  <a:srgbClr val="FFFF00"/>
                </a:solidFill>
              </a:rPr>
              <a:t>overlapping </a:t>
            </a:r>
            <a:r>
              <a:rPr lang="en-US" sz="2000" b="1" dirty="0" smtClean="0">
                <a:solidFill>
                  <a:srgbClr val="FFFFFF"/>
                </a:solidFill>
              </a:rPr>
              <a:t>of class members done by local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variables of the same name inside a member function.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 startAt="2"/>
            </a:pPr>
            <a:r>
              <a:rPr lang="en-US" sz="2000" b="1" dirty="0" smtClean="0">
                <a:solidFill>
                  <a:srgbClr val="FFFFFF"/>
                </a:solidFill>
              </a:rPr>
              <a:t>Using </a:t>
            </a:r>
            <a:r>
              <a:rPr lang="en-US" sz="2000" b="1" dirty="0" smtClean="0">
                <a:solidFill>
                  <a:srgbClr val="00FFFF"/>
                </a:solidFill>
              </a:rPr>
              <a:t>“this” </a:t>
            </a:r>
            <a:r>
              <a:rPr lang="en-US" sz="2000" b="1" dirty="0" smtClean="0">
                <a:solidFill>
                  <a:srgbClr val="FFFFFF"/>
                </a:solidFill>
              </a:rPr>
              <a:t>we can </a:t>
            </a:r>
            <a:r>
              <a:rPr lang="en-US" sz="2000" b="1" dirty="0" smtClean="0">
                <a:solidFill>
                  <a:srgbClr val="FFFF00"/>
                </a:solidFill>
              </a:rPr>
              <a:t>reduce </a:t>
            </a:r>
            <a:r>
              <a:rPr lang="en-US" sz="2000" b="1" dirty="0" smtClean="0">
                <a:solidFill>
                  <a:srgbClr val="FFFFFF"/>
                </a:solidFill>
              </a:rPr>
              <a:t>number of line In copy constructor to just 1 single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line.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 startAt="3"/>
            </a:pPr>
            <a:r>
              <a:rPr lang="en-US" sz="2000" b="1" dirty="0" smtClean="0">
                <a:solidFill>
                  <a:srgbClr val="FFFFFF"/>
                </a:solidFill>
              </a:rPr>
              <a:t>Using </a:t>
            </a:r>
            <a:r>
              <a:rPr lang="en-US" sz="2000" b="1" dirty="0" smtClean="0">
                <a:solidFill>
                  <a:srgbClr val="00FFFF"/>
                </a:solidFill>
              </a:rPr>
              <a:t>“this” </a:t>
            </a:r>
            <a:r>
              <a:rPr lang="en-US" sz="2000" b="1" dirty="0" smtClean="0">
                <a:solidFill>
                  <a:srgbClr val="FFFFFF"/>
                </a:solidFill>
              </a:rPr>
              <a:t>we can </a:t>
            </a:r>
            <a:r>
              <a:rPr lang="en-US" sz="2000" b="1" dirty="0" smtClean="0">
                <a:solidFill>
                  <a:srgbClr val="FFFF00"/>
                </a:solidFill>
              </a:rPr>
              <a:t>reduce the number of statements </a:t>
            </a:r>
            <a:r>
              <a:rPr lang="en-US" sz="2000" b="1" dirty="0" smtClean="0">
                <a:solidFill>
                  <a:srgbClr val="FFFFFF"/>
                </a:solidFill>
              </a:rPr>
              <a:t>inside the body of 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overloaded operator function.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Benefits Of using “this”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Benefit-1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1714494"/>
            <a:ext cx="4000496" cy="321075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#include&lt;</a:t>
            </a:r>
            <a:r>
              <a:rPr lang="en-US" b="1" dirty="0" err="1" smtClean="0">
                <a:solidFill>
                  <a:srgbClr val="FFFFFF"/>
                </a:solidFill>
              </a:rPr>
              <a:t>isostream</a:t>
            </a:r>
            <a:r>
              <a:rPr lang="en-US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#include&lt;</a:t>
            </a:r>
            <a:r>
              <a:rPr lang="en-US" b="1" dirty="0" err="1" smtClean="0">
                <a:solidFill>
                  <a:srgbClr val="FFFFFF"/>
                </a:solidFill>
              </a:rPr>
              <a:t>cstring</a:t>
            </a:r>
            <a:r>
              <a:rPr lang="en-US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Using namespace std;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class </a:t>
            </a:r>
            <a:r>
              <a:rPr lang="en-US" b="1" dirty="0" err="1" smtClean="0">
                <a:solidFill>
                  <a:srgbClr val="FFFFFF"/>
                </a:solidFill>
              </a:rPr>
              <a:t>Emp</a:t>
            </a:r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age;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char name[20];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float </a:t>
            </a:r>
            <a:r>
              <a:rPr lang="en-US" b="1" dirty="0" err="1" smtClean="0">
                <a:solidFill>
                  <a:srgbClr val="FFFFFF"/>
                </a:solidFill>
              </a:rPr>
              <a:t>sal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Public 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</a:t>
            </a:r>
            <a:r>
              <a:rPr lang="en-US" b="1" dirty="0" err="1" smtClean="0">
                <a:solidFill>
                  <a:srgbClr val="FFFFFF"/>
                </a:solidFill>
              </a:rPr>
              <a:t>Emp</a:t>
            </a:r>
            <a:r>
              <a:rPr lang="en-US" b="1" dirty="0" smtClean="0">
                <a:solidFill>
                  <a:srgbClr val="FFFFFF"/>
                </a:solidFill>
              </a:rPr>
              <a:t>(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, char*,float);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void show();  };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6" y="1714494"/>
            <a:ext cx="4000496" cy="31393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</a:rPr>
              <a:t>Emp</a:t>
            </a:r>
            <a:r>
              <a:rPr lang="en-US" b="1" dirty="0" smtClean="0">
                <a:solidFill>
                  <a:srgbClr val="FFFFFF"/>
                </a:solidFill>
              </a:rPr>
              <a:t>::</a:t>
            </a:r>
            <a:r>
              <a:rPr lang="en-US" b="1" dirty="0" err="1" smtClean="0">
                <a:solidFill>
                  <a:srgbClr val="FFFFFF"/>
                </a:solidFill>
              </a:rPr>
              <a:t>Emp</a:t>
            </a:r>
            <a:r>
              <a:rPr lang="en-US" b="1" dirty="0" smtClean="0">
                <a:solidFill>
                  <a:srgbClr val="FFFFFF"/>
                </a:solidFill>
              </a:rPr>
              <a:t>(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age,char</a:t>
            </a:r>
            <a:r>
              <a:rPr lang="en-US" b="1" dirty="0" smtClean="0">
                <a:solidFill>
                  <a:srgbClr val="FFFFFF"/>
                </a:solidFill>
              </a:rPr>
              <a:t> *</a:t>
            </a:r>
            <a:r>
              <a:rPr lang="en-US" b="1" dirty="0" err="1" smtClean="0">
                <a:solidFill>
                  <a:srgbClr val="FFFFFF"/>
                </a:solidFill>
              </a:rPr>
              <a:t>name,float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sal</a:t>
            </a:r>
            <a:r>
              <a:rPr lang="en-US" b="1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this-&gt;age=age;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strcpy</a:t>
            </a:r>
            <a:r>
              <a:rPr lang="en-US" b="1" dirty="0" smtClean="0">
                <a:solidFill>
                  <a:srgbClr val="FFFFFF"/>
                </a:solidFill>
              </a:rPr>
              <a:t>(this-&gt;</a:t>
            </a:r>
            <a:r>
              <a:rPr lang="en-US" b="1" dirty="0" err="1" smtClean="0">
                <a:solidFill>
                  <a:srgbClr val="FFFFFF"/>
                </a:solidFill>
              </a:rPr>
              <a:t>name,name</a:t>
            </a:r>
            <a:r>
              <a:rPr lang="en-US" b="1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this-&gt;</a:t>
            </a:r>
            <a:r>
              <a:rPr lang="en-US" b="1" dirty="0" err="1" smtClean="0">
                <a:solidFill>
                  <a:srgbClr val="FFFFFF"/>
                </a:solidFill>
              </a:rPr>
              <a:t>sal</a:t>
            </a:r>
            <a:r>
              <a:rPr lang="en-US" b="1" dirty="0" smtClean="0">
                <a:solidFill>
                  <a:srgbClr val="FFFFFF"/>
                </a:solidFill>
              </a:rPr>
              <a:t>=</a:t>
            </a:r>
            <a:r>
              <a:rPr lang="en-US" b="1" dirty="0" err="1" smtClean="0">
                <a:solidFill>
                  <a:srgbClr val="FFFFFF"/>
                </a:solidFill>
              </a:rPr>
              <a:t>sal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void </a:t>
            </a:r>
            <a:r>
              <a:rPr lang="en-US" b="1" dirty="0" err="1" smtClean="0">
                <a:solidFill>
                  <a:srgbClr val="FFFFFF"/>
                </a:solidFill>
              </a:rPr>
              <a:t>Emp</a:t>
            </a:r>
            <a:r>
              <a:rPr lang="en-US" b="1" dirty="0" smtClean="0">
                <a:solidFill>
                  <a:srgbClr val="FFFFFF"/>
                </a:solidFill>
              </a:rPr>
              <a:t>::show()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&lt;&lt;“age=“&lt;&lt;age&lt;&lt;“name=“&lt;&lt;name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&lt;&lt;“</a:t>
            </a:r>
            <a:r>
              <a:rPr lang="en-US" b="1" dirty="0" err="1" smtClean="0">
                <a:solidFill>
                  <a:srgbClr val="FFFFFF"/>
                </a:solidFill>
              </a:rPr>
              <a:t>sal</a:t>
            </a:r>
            <a:r>
              <a:rPr lang="en-US" b="1" dirty="0" smtClean="0">
                <a:solidFill>
                  <a:srgbClr val="FFFFFF"/>
                </a:solidFill>
              </a:rPr>
              <a:t>=”&lt;&lt;</a:t>
            </a:r>
            <a:r>
              <a:rPr lang="en-US" b="1" dirty="0" err="1" smtClean="0">
                <a:solidFill>
                  <a:srgbClr val="FFFFFF"/>
                </a:solidFill>
              </a:rPr>
              <a:t>sal</a:t>
            </a:r>
            <a:r>
              <a:rPr lang="en-US" b="1" dirty="0" smtClean="0">
                <a:solidFill>
                  <a:srgbClr val="FFFFFF"/>
                </a:solidFill>
              </a:rPr>
              <a:t>&lt;&lt;</a:t>
            </a:r>
            <a:r>
              <a:rPr lang="en-US" b="1" dirty="0" err="1" smtClean="0">
                <a:solidFill>
                  <a:srgbClr val="FFFFFF"/>
                </a:solidFill>
              </a:rPr>
              <a:t>endl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8121</TotalTime>
  <Words>951</Words>
  <Application>Microsoft Office PowerPoint</Application>
  <PresentationFormat>On-screen Show (16:9)</PresentationFormat>
  <Paragraphs>238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Contents Slide Master</vt:lpstr>
      <vt:lpstr>Section Break Slide Master</vt:lpstr>
      <vt:lpstr>Office Theme</vt:lpstr>
      <vt:lpstr>Slide 1</vt:lpstr>
      <vt:lpstr>Today’s Agenda</vt:lpstr>
      <vt:lpstr>The “this” Pointer</vt:lpstr>
      <vt:lpstr>The “this” Pointer</vt:lpstr>
      <vt:lpstr>What Is “this”?</vt:lpstr>
      <vt:lpstr>What Is The Data Type and Size of “this”?</vt:lpstr>
      <vt:lpstr>Accessing Object Members Using “this”</vt:lpstr>
      <vt:lpstr>Benefits Of using “this”</vt:lpstr>
      <vt:lpstr>Benefits Of using “this”</vt:lpstr>
      <vt:lpstr>Benefits Of using “this”</vt:lpstr>
      <vt:lpstr>Benefits Of using “this”</vt:lpstr>
      <vt:lpstr>Benefits Of using “this”</vt:lpstr>
      <vt:lpstr>End of Lecture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311</cp:revision>
  <dcterms:created xsi:type="dcterms:W3CDTF">2016-12-05T23:26:54Z</dcterms:created>
  <dcterms:modified xsi:type="dcterms:W3CDTF">2021-03-06T03:13:53Z</dcterms:modified>
</cp:coreProperties>
</file>