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396" r:id="rId6"/>
    <p:sldId id="433" r:id="rId7"/>
    <p:sldId id="400" r:id="rId8"/>
    <p:sldId id="424" r:id="rId9"/>
    <p:sldId id="428" r:id="rId10"/>
    <p:sldId id="437" r:id="rId11"/>
    <p:sldId id="438" r:id="rId12"/>
    <p:sldId id="427" r:id="rId13"/>
    <p:sldId id="439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E64D"/>
    <a:srgbClr val="002060"/>
    <a:srgbClr val="FFFFFF"/>
    <a:srgbClr val="058D2F"/>
    <a:srgbClr val="00FFFF"/>
    <a:srgbClr val="FF0066"/>
    <a:srgbClr val="F2A40D"/>
    <a:srgbClr val="996633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“const” Pointer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Points to remember:</a:t>
            </a:r>
          </a:p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A </a:t>
            </a:r>
            <a:r>
              <a:rPr lang="en-US" sz="2000" b="1" dirty="0" smtClean="0">
                <a:solidFill>
                  <a:srgbClr val="FFFF00"/>
                </a:solidFill>
              </a:rPr>
              <a:t>const pointer </a:t>
            </a:r>
            <a:r>
              <a:rPr lang="en-US" sz="2000" b="1" dirty="0" smtClean="0">
                <a:solidFill>
                  <a:srgbClr val="FFFFFF"/>
                </a:solidFill>
              </a:rPr>
              <a:t>can change the value of the variable to which it is </a:t>
            </a:r>
            <a:r>
              <a:rPr lang="en-US" sz="2000" b="1" dirty="0" smtClean="0">
                <a:solidFill>
                  <a:srgbClr val="92D050"/>
                </a:solidFill>
              </a:rPr>
              <a:t>pointing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However it can </a:t>
            </a:r>
            <a:r>
              <a:rPr lang="en-US" sz="2000" b="1" dirty="0" smtClean="0">
                <a:solidFill>
                  <a:srgbClr val="08E64D"/>
                </a:solidFill>
              </a:rPr>
              <a:t>not be reinitialized </a:t>
            </a:r>
            <a:r>
              <a:rPr lang="en-US" sz="2000" b="1" dirty="0" smtClean="0">
                <a:solidFill>
                  <a:srgbClr val="FFFFFF"/>
                </a:solidFill>
              </a:rPr>
              <a:t>to point to some other address.,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This means that, throughout </a:t>
            </a:r>
            <a:r>
              <a:rPr lang="en-US" sz="2000" b="1" dirty="0" smtClean="0">
                <a:solidFill>
                  <a:srgbClr val="002060"/>
                </a:solidFill>
              </a:rPr>
              <a:t>its lifetime </a:t>
            </a:r>
            <a:r>
              <a:rPr lang="en-US" sz="2000" b="1" dirty="0" smtClean="0">
                <a:solidFill>
                  <a:srgbClr val="FFFFFF"/>
                </a:solidFill>
              </a:rPr>
              <a:t>it will stick with the </a:t>
            </a:r>
            <a:r>
              <a:rPr lang="en-US" sz="2000" b="1" dirty="0" smtClean="0">
                <a:solidFill>
                  <a:srgbClr val="C00000"/>
                </a:solidFill>
              </a:rPr>
              <a:t>same</a:t>
            </a:r>
            <a:r>
              <a:rPr lang="en-US" sz="2000" b="1" dirty="0" smtClean="0">
                <a:solidFill>
                  <a:srgbClr val="FFFFFF"/>
                </a:solidFill>
              </a:rPr>
              <a:t> variable.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Till now we have seen </a:t>
            </a:r>
            <a:r>
              <a:rPr lang="en-US" sz="2000" b="1" dirty="0" smtClean="0">
                <a:solidFill>
                  <a:srgbClr val="FFFF00"/>
                </a:solidFill>
              </a:rPr>
              <a:t>const pointer </a:t>
            </a:r>
            <a:r>
              <a:rPr lang="en-US" sz="2000" b="1" dirty="0" smtClean="0">
                <a:solidFill>
                  <a:srgbClr val="FFFFFF"/>
                </a:solidFill>
              </a:rPr>
              <a:t>in action with </a:t>
            </a:r>
            <a:r>
              <a:rPr lang="en-US" sz="2000" b="1" dirty="0" smtClean="0">
                <a:solidFill>
                  <a:srgbClr val="7030A0"/>
                </a:solidFill>
              </a:rPr>
              <a:t>“this” 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smtClean="0">
                <a:solidFill>
                  <a:srgbClr val="7030A0"/>
                </a:solidFill>
              </a:rPr>
              <a:t>“array” </a:t>
            </a:r>
            <a:r>
              <a:rPr lang="en-US" sz="2000" b="1" dirty="0" smtClean="0">
                <a:solidFill>
                  <a:srgbClr val="FFFFFF"/>
                </a:solidFill>
              </a:rPr>
              <a:t>and </a:t>
            </a:r>
            <a:r>
              <a:rPr lang="en-US" sz="2000" b="1" dirty="0" smtClean="0">
                <a:solidFill>
                  <a:srgbClr val="7030A0"/>
                </a:solidFill>
              </a:rPr>
              <a:t>“reference variable” </a:t>
            </a:r>
            <a:r>
              <a:rPr lang="en-US" sz="2000" b="1" dirty="0" smtClean="0">
                <a:solidFill>
                  <a:srgbClr val="FFFFFF"/>
                </a:solidFill>
              </a:rPr>
              <a:t>All three of them are by default considered as </a:t>
            </a: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pointers by the compiler.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“const” Pointer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1142990"/>
            <a:ext cx="3786182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a=10,b=50;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* const p=&amp;a;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08E64D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  </a:t>
            </a: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08E64D"/>
                </a:solidFill>
              </a:rPr>
              <a:t>a=20;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  </a:t>
            </a: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08E64D"/>
                </a:solidFill>
              </a:rPr>
              <a:t>*p=30;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 </a:t>
            </a:r>
            <a:r>
              <a:rPr lang="en-US" b="1" dirty="0" smtClean="0">
                <a:solidFill>
                  <a:srgbClr val="08E64D"/>
                </a:solidFill>
              </a:rPr>
              <a:t> </a:t>
            </a: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  <a:endParaRPr lang="en-US" b="1" dirty="0" smtClean="0">
              <a:solidFill>
                <a:srgbClr val="08E64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1142990"/>
            <a:ext cx="3786182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P=&amp;b;</a:t>
            </a: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C00000"/>
                </a:solidFill>
              </a:rPr>
              <a:t>endl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08E64D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B=60;</a:t>
            </a: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&lt;&lt;a&lt;&lt;“,”&gt;&gt;*p&lt;&lt;“,”&lt;&lt;b&lt;&lt;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08E64D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*p=70;</a:t>
            </a: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</p:txBody>
      </p:sp>
      <p:pic>
        <p:nvPicPr>
          <p:cNvPr id="15" name="Picture 14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538" y="3000378"/>
            <a:ext cx="380986" cy="380986"/>
          </a:xfrm>
          <a:prstGeom prst="rect">
            <a:avLst/>
          </a:prstGeom>
        </p:spPr>
      </p:pic>
      <p:pic>
        <p:nvPicPr>
          <p:cNvPr id="16" name="Picture 15" descr="500px-Light_green_check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0694" y="2714626"/>
            <a:ext cx="357190" cy="357190"/>
          </a:xfrm>
          <a:prstGeom prst="rect">
            <a:avLst/>
          </a:prstGeom>
        </p:spPr>
      </p:pic>
      <p:pic>
        <p:nvPicPr>
          <p:cNvPr id="17" name="Picture 16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1857370"/>
            <a:ext cx="380986" cy="380986"/>
          </a:xfrm>
          <a:prstGeom prst="rect">
            <a:avLst/>
          </a:prstGeom>
        </p:spPr>
      </p:pic>
      <p:pic>
        <p:nvPicPr>
          <p:cNvPr id="19" name="Picture 18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5429256" y="1214428"/>
            <a:ext cx="285753" cy="246658"/>
          </a:xfrm>
          <a:prstGeom prst="rect">
            <a:avLst/>
          </a:prstGeom>
        </p:spPr>
      </p:pic>
      <p:pic>
        <p:nvPicPr>
          <p:cNvPr id="20" name="Picture 19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4414" y="3786196"/>
            <a:ext cx="380986" cy="380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18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2357436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r>
              <a:rPr lang="en-IN" sz="1600" b="1" dirty="0" smtClean="0">
                <a:solidFill>
                  <a:srgbClr val="C00000"/>
                </a:solidFill>
                <a:latin typeface="+mj-lt"/>
                <a:cs typeface="Georgia"/>
              </a:rPr>
              <a:t> Places Where “const” can be used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21442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Using The Keyword “const”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868" y="1785932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 What is “const”?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29058" y="300037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+mj-lt"/>
                <a:cs typeface="Georgia"/>
              </a:rPr>
              <a:t>Pointer To “const” </a:t>
            </a:r>
            <a:endParaRPr lang="en-IN" sz="20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FF0066"/>
                </a:solidFill>
                <a:latin typeface="+mj-lt"/>
                <a:cs typeface="Georgia"/>
              </a:rPr>
              <a:t>“const” pointer </a:t>
            </a:r>
            <a:endParaRPr lang="en-IN" sz="20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The Keyword “const”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Consider the following Example: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500180"/>
            <a:ext cx="4429156" cy="304698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rad</a:t>
            </a:r>
            <a:r>
              <a:rPr lang="en-US" sz="1600" b="1" dirty="0" smtClean="0">
                <a:solidFill>
                  <a:srgbClr val="FFFFFF"/>
                </a:solidFill>
              </a:rPr>
              <a:t>=10;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float pi=3.14;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double area, circ;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area=++pi*</a:t>
            </a:r>
            <a:r>
              <a:rPr lang="en-US" sz="1600" b="1" dirty="0" err="1" smtClean="0">
                <a:solidFill>
                  <a:srgbClr val="FFFFFF"/>
                </a:solidFill>
              </a:rPr>
              <a:t>rad</a:t>
            </a:r>
            <a:r>
              <a:rPr lang="en-US" sz="1600" b="1" dirty="0" smtClean="0">
                <a:solidFill>
                  <a:srgbClr val="FFFFFF"/>
                </a:solidFill>
              </a:rPr>
              <a:t>*</a:t>
            </a:r>
            <a:r>
              <a:rPr lang="en-US" sz="1600" b="1" dirty="0" err="1" smtClean="0">
                <a:solidFill>
                  <a:srgbClr val="FFFFFF"/>
                </a:solidFill>
              </a:rPr>
              <a:t>rad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circ=2*++pi*</a:t>
            </a:r>
            <a:r>
              <a:rPr lang="en-US" sz="1600" b="1" dirty="0" err="1" smtClean="0">
                <a:solidFill>
                  <a:srgbClr val="FFFFFF"/>
                </a:solidFill>
              </a:rPr>
              <a:t>rad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&lt;&lt;“Area=“&lt;&lt;area&lt;&lt;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</a:t>
            </a:r>
            <a:r>
              <a:rPr lang="en-US" sz="1600" b="1" dirty="0" err="1" smtClean="0">
                <a:solidFill>
                  <a:srgbClr val="FFFFFF"/>
                </a:solidFill>
              </a:rPr>
              <a:t>circumf</a:t>
            </a:r>
            <a:r>
              <a:rPr lang="en-US" sz="1600" b="1" dirty="0" smtClean="0">
                <a:solidFill>
                  <a:srgbClr val="FFFFFF"/>
                </a:solidFill>
              </a:rPr>
              <a:t>=“&lt;&lt;circ;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 return 0;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7818" y="2071684"/>
            <a:ext cx="3571900" cy="1643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643438" y="2714626"/>
            <a:ext cx="714380" cy="2857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57818" y="2214560"/>
            <a:ext cx="35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This statement is </a:t>
            </a:r>
            <a:r>
              <a:rPr lang="en-US" sz="1600" b="1" dirty="0" smtClean="0">
                <a:solidFill>
                  <a:srgbClr val="7030A0"/>
                </a:solidFill>
              </a:rPr>
              <a:t>logically wrong</a:t>
            </a:r>
            <a:r>
              <a:rPr lang="en-US" sz="1600" b="1" dirty="0" smtClean="0">
                <a:solidFill>
                  <a:srgbClr val="002060"/>
                </a:solidFill>
              </a:rPr>
              <a:t>, but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still the code will compile and run, So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If we don’t want compiler to ignore 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this, then we must use the keyword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“const”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“const”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Const</a:t>
            </a:r>
            <a:r>
              <a:rPr lang="en-US" sz="2000" b="1" dirty="0" smtClean="0">
                <a:solidFill>
                  <a:srgbClr val="FFFFFF"/>
                </a:solidFill>
              </a:rPr>
              <a:t> in </a:t>
            </a:r>
            <a:r>
              <a:rPr lang="en-US" sz="2000" b="1" dirty="0" smtClean="0">
                <a:solidFill>
                  <a:srgbClr val="FFFFFF"/>
                </a:solidFill>
              </a:rPr>
              <a:t>C</a:t>
            </a:r>
            <a:r>
              <a:rPr lang="en-US" sz="2000" b="1" dirty="0" smtClean="0">
                <a:solidFill>
                  <a:srgbClr val="FFFFFF"/>
                </a:solidFill>
              </a:rPr>
              <a:t>++ is a keyword.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Whenever we don not want to </a:t>
            </a:r>
            <a:r>
              <a:rPr lang="en-US" sz="2000" b="1" dirty="0" smtClean="0">
                <a:solidFill>
                  <a:srgbClr val="92D050"/>
                </a:solidFill>
              </a:rPr>
              <a:t>change</a:t>
            </a:r>
            <a:r>
              <a:rPr lang="en-US" sz="2000" b="1" dirty="0" smtClean="0">
                <a:solidFill>
                  <a:srgbClr val="FFFFFF"/>
                </a:solidFill>
              </a:rPr>
              <a:t> a variables value even accidently , then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to be double sure about it, we must declare the variable as </a:t>
            </a: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variable.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2643188"/>
            <a:ext cx="4429156" cy="227754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=10;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const float pi=3.14;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double area, circ;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area=++pi*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*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circ=2*++pi*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2643188"/>
            <a:ext cx="3357586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&lt;&lt;“Area=“&lt;&lt;area&lt;&lt;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circumf</a:t>
            </a:r>
            <a:r>
              <a:rPr lang="en-US" b="1" dirty="0" smtClean="0">
                <a:solidFill>
                  <a:srgbClr val="FFFFFF"/>
                </a:solidFill>
              </a:rPr>
              <a:t>=“&lt;&lt;circ;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return 0;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1357290" y="4286262"/>
            <a:ext cx="3571900" cy="285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428728" y="4572014"/>
            <a:ext cx="350046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00628" y="4429138"/>
            <a:ext cx="1643074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Syntax Error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animBg="1"/>
      <p:bldP spid="1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Points to remember with </a:t>
            </a:r>
            <a:r>
              <a:rPr lang="en-US" sz="2000" b="1" dirty="0" smtClean="0">
                <a:solidFill>
                  <a:srgbClr val="FFFF00"/>
                </a:solidFill>
              </a:rPr>
              <a:t>“const”: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A </a:t>
            </a: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can </a:t>
            </a:r>
            <a:r>
              <a:rPr lang="en-US" sz="2000" b="1" dirty="0" smtClean="0">
                <a:solidFill>
                  <a:srgbClr val="08E64D"/>
                </a:solidFill>
              </a:rPr>
              <a:t>never </a:t>
            </a:r>
            <a:r>
              <a:rPr lang="en-US" sz="2000" b="1" dirty="0" smtClean="0">
                <a:solidFill>
                  <a:srgbClr val="FFFFFF"/>
                </a:solidFill>
              </a:rPr>
              <a:t>be changed ,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i.e</a:t>
            </a:r>
            <a:r>
              <a:rPr lang="en-US" sz="2000" b="1" dirty="0" smtClean="0">
                <a:solidFill>
                  <a:srgbClr val="FFFFFF"/>
                </a:solidFill>
              </a:rPr>
              <a:t> throughout its </a:t>
            </a:r>
            <a:r>
              <a:rPr lang="en-US" sz="2000" b="1" dirty="0" smtClean="0">
                <a:solidFill>
                  <a:srgbClr val="00B0F0"/>
                </a:solidFill>
              </a:rPr>
              <a:t>lifetime</a:t>
            </a:r>
            <a:r>
              <a:rPr lang="en-US" sz="2000" b="1" dirty="0" smtClean="0">
                <a:solidFill>
                  <a:srgbClr val="FFFFFF"/>
                </a:solidFill>
              </a:rPr>
              <a:t> the  value will remain same and any attempt to change the value will give </a:t>
            </a:r>
            <a:r>
              <a:rPr lang="en-US" sz="2000" b="1" dirty="0" smtClean="0">
                <a:solidFill>
                  <a:srgbClr val="C00000"/>
                </a:solidFill>
              </a:rPr>
              <a:t>Syntax Error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When we declare a variable as </a:t>
            </a:r>
            <a:r>
              <a:rPr lang="en-US" sz="2000" b="1" dirty="0" smtClean="0">
                <a:solidFill>
                  <a:srgbClr val="FFFF00"/>
                </a:solidFill>
              </a:rPr>
              <a:t>“const”, </a:t>
            </a:r>
            <a:r>
              <a:rPr lang="en-US" sz="2000" b="1" dirty="0" smtClean="0">
                <a:solidFill>
                  <a:srgbClr val="FFFFFF"/>
                </a:solidFill>
              </a:rPr>
              <a:t>then we must Initialize it, at the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point of </a:t>
            </a:r>
            <a:r>
              <a:rPr lang="en-US" sz="2000" b="1" dirty="0" smtClean="0">
                <a:solidFill>
                  <a:srgbClr val="058D2F"/>
                </a:solidFill>
              </a:rPr>
              <a:t>declaration</a:t>
            </a:r>
            <a:r>
              <a:rPr lang="en-US" sz="2000" b="1" dirty="0" smtClean="0">
                <a:solidFill>
                  <a:srgbClr val="FFFFFF"/>
                </a:solidFill>
              </a:rPr>
              <a:t> 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Places Where “const” can be used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variable.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Pointer to </a:t>
            </a:r>
            <a:r>
              <a:rPr lang="en-US" sz="2000" b="1" dirty="0" smtClean="0">
                <a:solidFill>
                  <a:srgbClr val="FFFF00"/>
                </a:solidFill>
              </a:rPr>
              <a:t>“const”.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pointer.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pointer to </a:t>
            </a:r>
            <a:r>
              <a:rPr lang="en-US" sz="2000" b="1" dirty="0" smtClean="0">
                <a:solidFill>
                  <a:srgbClr val="FFFF00"/>
                </a:solidFill>
              </a:rPr>
              <a:t>“const”.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function arguments.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data members.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member functions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“const” </a:t>
            </a:r>
            <a:r>
              <a:rPr lang="en-US" sz="2000" b="1" dirty="0" smtClean="0">
                <a:solidFill>
                  <a:srgbClr val="FFFFFF"/>
                </a:solidFill>
              </a:rPr>
              <a:t>objects.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To “const”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We can declare pointer to const in </a:t>
            </a:r>
            <a:r>
              <a:rPr lang="en-US" sz="2000" b="1" dirty="0" smtClean="0">
                <a:solidFill>
                  <a:srgbClr val="FFFF00"/>
                </a:solidFill>
              </a:rPr>
              <a:t>two </a:t>
            </a:r>
            <a:r>
              <a:rPr lang="en-US" sz="2000" b="1" dirty="0" smtClean="0">
                <a:solidFill>
                  <a:srgbClr val="FFFFFF"/>
                </a:solidFill>
              </a:rPr>
              <a:t>ways:</a:t>
            </a:r>
          </a:p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Const &lt;</a:t>
            </a:r>
            <a:r>
              <a:rPr lang="en-US" sz="2000" b="1" dirty="0" err="1" smtClean="0">
                <a:solidFill>
                  <a:srgbClr val="FFFFFF"/>
                </a:solidFill>
              </a:rPr>
              <a:t>data_type</a:t>
            </a:r>
            <a:r>
              <a:rPr lang="en-US" sz="2000" b="1" dirty="0" smtClean="0">
                <a:solidFill>
                  <a:srgbClr val="FFFFFF"/>
                </a:solidFill>
              </a:rPr>
              <a:t>&gt; * &lt;</a:t>
            </a:r>
            <a:r>
              <a:rPr lang="en-US" sz="2000" b="1" dirty="0" err="1" smtClean="0">
                <a:solidFill>
                  <a:srgbClr val="FFFFFF"/>
                </a:solidFill>
              </a:rPr>
              <a:t>ptr_name</a:t>
            </a:r>
            <a:r>
              <a:rPr lang="en-US" sz="2000" b="1" dirty="0" smtClean="0">
                <a:solidFill>
                  <a:srgbClr val="FFFFFF"/>
                </a:solidFill>
              </a:rPr>
              <a:t>&gt;;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&lt;</a:t>
            </a:r>
            <a:r>
              <a:rPr lang="en-US" sz="2000" b="1" dirty="0" err="1" smtClean="0">
                <a:solidFill>
                  <a:srgbClr val="FFFFFF"/>
                </a:solidFill>
              </a:rPr>
              <a:t>data_type</a:t>
            </a:r>
            <a:r>
              <a:rPr lang="en-US" sz="2000" b="1" dirty="0" smtClean="0">
                <a:solidFill>
                  <a:srgbClr val="FFFFFF"/>
                </a:solidFill>
              </a:rPr>
              <a:t>&gt; const*&lt;</a:t>
            </a:r>
            <a:r>
              <a:rPr lang="en-US" sz="2000" b="1" dirty="0" err="1" smtClean="0">
                <a:solidFill>
                  <a:srgbClr val="FFFFFF"/>
                </a:solidFill>
              </a:rPr>
              <a:t>ptr_name</a:t>
            </a:r>
            <a:r>
              <a:rPr lang="en-US" sz="2000" b="1" dirty="0" smtClean="0">
                <a:solidFill>
                  <a:srgbClr val="FFFFFF"/>
                </a:solidFill>
              </a:rPr>
              <a:t>&gt;;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For Example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Const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*p;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const *p;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To “const”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Points to remember:</a:t>
            </a:r>
          </a:p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A </a:t>
            </a:r>
            <a:r>
              <a:rPr lang="en-US" sz="2000" b="1" dirty="0" smtClean="0">
                <a:solidFill>
                  <a:srgbClr val="FFFF00"/>
                </a:solidFill>
              </a:rPr>
              <a:t>pointer to const </a:t>
            </a:r>
            <a:r>
              <a:rPr lang="en-US" sz="2000" b="1" dirty="0" smtClean="0">
                <a:solidFill>
                  <a:srgbClr val="FFFFFF"/>
                </a:solidFill>
              </a:rPr>
              <a:t>can </a:t>
            </a:r>
            <a:r>
              <a:rPr lang="en-US" sz="2000" b="1" dirty="0" smtClean="0">
                <a:solidFill>
                  <a:srgbClr val="FFC000"/>
                </a:solidFill>
              </a:rPr>
              <a:t>never change </a:t>
            </a:r>
            <a:r>
              <a:rPr lang="en-US" sz="2000" b="1" dirty="0" smtClean="0">
                <a:solidFill>
                  <a:srgbClr val="FFFFFF"/>
                </a:solidFill>
              </a:rPr>
              <a:t>the value of the variable to which it is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pointing.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2"/>
            </a:pPr>
            <a:r>
              <a:rPr lang="en-US" sz="2000" b="1" dirty="0" smtClean="0">
                <a:solidFill>
                  <a:srgbClr val="FFFFFF"/>
                </a:solidFill>
              </a:rPr>
              <a:t>However it can be </a:t>
            </a:r>
            <a:r>
              <a:rPr lang="en-US" sz="2000" b="1" dirty="0" smtClean="0">
                <a:solidFill>
                  <a:srgbClr val="FFC000"/>
                </a:solidFill>
              </a:rPr>
              <a:t>reinitialized</a:t>
            </a:r>
            <a:r>
              <a:rPr lang="en-US" sz="2000" b="1" dirty="0" smtClean="0">
                <a:solidFill>
                  <a:srgbClr val="FFFFFF"/>
                </a:solidFill>
              </a:rPr>
              <a:t> to point to some other address at any time in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the code.</a:t>
            </a:r>
          </a:p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To “const”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1142990"/>
            <a:ext cx="378618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a=10,b=50;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const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*p;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08E64D"/>
                </a:solidFill>
              </a:rPr>
              <a:t>p=&amp;a;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  </a:t>
            </a: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08E64D"/>
                </a:solidFill>
              </a:rPr>
              <a:t>a=20;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  </a:t>
            </a: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*p=30;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C00000"/>
                </a:solidFill>
              </a:rPr>
              <a:t>endl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1142990"/>
            <a:ext cx="3786182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P=&amp;b;</a:t>
            </a: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08E64D"/>
                </a:solidFill>
              </a:rPr>
              <a:t>B=60;</a:t>
            </a: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08E64D"/>
                </a:solidFill>
              </a:rPr>
              <a:t>Cout</a:t>
            </a:r>
            <a:r>
              <a:rPr lang="en-US" b="1" dirty="0" smtClean="0">
                <a:solidFill>
                  <a:srgbClr val="08E64D"/>
                </a:solidFill>
              </a:rPr>
              <a:t>&lt;&lt;a&lt;&lt;“,”&gt;&gt;*p&lt;&lt;“,”&lt;&lt;b&lt;&lt;</a:t>
            </a:r>
            <a:r>
              <a:rPr lang="en-US" b="1" dirty="0" err="1" smtClean="0">
                <a:solidFill>
                  <a:srgbClr val="08E64D"/>
                </a:solidFill>
              </a:rPr>
              <a:t>endl</a:t>
            </a:r>
            <a:r>
              <a:rPr lang="en-US" b="1" dirty="0" smtClean="0">
                <a:solidFill>
                  <a:srgbClr val="08E64D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*p=70;</a:t>
            </a: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&lt;&lt;a&lt;&lt;“,”&lt;&lt;*p&lt;&lt;“,”&lt;&lt;b&lt;&lt;</a:t>
            </a:r>
            <a:r>
              <a:rPr lang="en-US" b="1" dirty="0" err="1" smtClean="0">
                <a:solidFill>
                  <a:srgbClr val="C00000"/>
                </a:solidFill>
              </a:rPr>
              <a:t>endl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</p:txBody>
      </p:sp>
      <p:pic>
        <p:nvPicPr>
          <p:cNvPr id="14" name="Picture 13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976" y="2428874"/>
            <a:ext cx="380986" cy="380986"/>
          </a:xfrm>
          <a:prstGeom prst="rect">
            <a:avLst/>
          </a:prstGeom>
        </p:spPr>
      </p:pic>
      <p:pic>
        <p:nvPicPr>
          <p:cNvPr id="15" name="Picture 14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538" y="3286130"/>
            <a:ext cx="380986" cy="380986"/>
          </a:xfrm>
          <a:prstGeom prst="rect">
            <a:avLst/>
          </a:prstGeom>
        </p:spPr>
      </p:pic>
      <p:pic>
        <p:nvPicPr>
          <p:cNvPr id="16" name="Picture 15" descr="500px-Light_green_check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0694" y="1095348"/>
            <a:ext cx="357190" cy="357190"/>
          </a:xfrm>
          <a:prstGeom prst="rect">
            <a:avLst/>
          </a:prstGeom>
        </p:spPr>
      </p:pic>
      <p:pic>
        <p:nvPicPr>
          <p:cNvPr id="17" name="Picture 16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1857370"/>
            <a:ext cx="380986" cy="380986"/>
          </a:xfrm>
          <a:prstGeom prst="rect">
            <a:avLst/>
          </a:prstGeom>
        </p:spPr>
      </p:pic>
      <p:pic>
        <p:nvPicPr>
          <p:cNvPr id="18" name="Picture 17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1142975" y="4182462"/>
            <a:ext cx="285753" cy="246658"/>
          </a:xfrm>
          <a:prstGeom prst="rect">
            <a:avLst/>
          </a:prstGeom>
        </p:spPr>
      </p:pic>
      <p:pic>
        <p:nvPicPr>
          <p:cNvPr id="19" name="Picture 18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5500694" y="2857502"/>
            <a:ext cx="285753" cy="246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8390</TotalTime>
  <Words>781</Words>
  <Application>Microsoft Office PowerPoint</Application>
  <PresentationFormat>On-screen Show (16:9)</PresentationFormat>
  <Paragraphs>180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Contents Slide Master</vt:lpstr>
      <vt:lpstr>Section Break Slide Master</vt:lpstr>
      <vt:lpstr>Office Theme</vt:lpstr>
      <vt:lpstr>Slide 1</vt:lpstr>
      <vt:lpstr>Today’s Agenda</vt:lpstr>
      <vt:lpstr>Using The Keyword “const”</vt:lpstr>
      <vt:lpstr>What Is “const”</vt:lpstr>
      <vt:lpstr>What Is “const”?</vt:lpstr>
      <vt:lpstr>Places Where “const” can be used</vt:lpstr>
      <vt:lpstr>Pointer To “const”</vt:lpstr>
      <vt:lpstr>Pointer To “const”</vt:lpstr>
      <vt:lpstr>Pointer To “const”</vt:lpstr>
      <vt:lpstr>“const” Pointer</vt:lpstr>
      <vt:lpstr> “const” Pointer</vt:lpstr>
      <vt:lpstr>End of Lecture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332</cp:revision>
  <dcterms:created xsi:type="dcterms:W3CDTF">2016-12-05T23:26:54Z</dcterms:created>
  <dcterms:modified xsi:type="dcterms:W3CDTF">2021-03-09T11:57:08Z</dcterms:modified>
</cp:coreProperties>
</file>