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8"/>
  </p:notesMasterIdLst>
  <p:sldIdLst>
    <p:sldId id="354" r:id="rId4"/>
    <p:sldId id="324" r:id="rId5"/>
    <p:sldId id="396" r:id="rId6"/>
    <p:sldId id="433" r:id="rId7"/>
    <p:sldId id="442" r:id="rId8"/>
    <p:sldId id="440" r:id="rId9"/>
    <p:sldId id="441" r:id="rId10"/>
    <p:sldId id="400" r:id="rId11"/>
    <p:sldId id="444" r:id="rId12"/>
    <p:sldId id="428" r:id="rId13"/>
    <p:sldId id="437" r:id="rId14"/>
    <p:sldId id="438" r:id="rId15"/>
    <p:sldId id="427" r:id="rId16"/>
    <p:sldId id="353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FFFF"/>
    <a:srgbClr val="08E64D"/>
    <a:srgbClr val="FFFFFF"/>
    <a:srgbClr val="F2A40D"/>
    <a:srgbClr val="058D2F"/>
    <a:srgbClr val="FF0066"/>
    <a:srgbClr val="996633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19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“const” Member Function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“const” </a:t>
            </a:r>
            <a:r>
              <a:rPr lang="en-US" sz="2000" b="1" dirty="0" smtClean="0">
                <a:solidFill>
                  <a:srgbClr val="FFFFFF"/>
                </a:solidFill>
              </a:rPr>
              <a:t>Member </a:t>
            </a:r>
            <a:r>
              <a:rPr lang="en-US" sz="2000" b="1" dirty="0" err="1" smtClean="0">
                <a:solidFill>
                  <a:srgbClr val="FFFFFF"/>
                </a:solidFill>
              </a:rPr>
              <a:t>Fucntion</a:t>
            </a:r>
            <a:r>
              <a:rPr lang="en-US" sz="2000" b="1" dirty="0" smtClean="0">
                <a:solidFill>
                  <a:srgbClr val="FFFFFF"/>
                </a:solidFill>
              </a:rPr>
              <a:t>:</a:t>
            </a: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00298" y="1857370"/>
            <a:ext cx="328614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Types Of Member Functions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2643174" y="2143122"/>
            <a:ext cx="1428760" cy="64294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</p:cNvCxnSpPr>
          <p:nvPr/>
        </p:nvCxnSpPr>
        <p:spPr>
          <a:xfrm rot="16200000" flipH="1">
            <a:off x="4500562" y="1785932"/>
            <a:ext cx="642942" cy="135732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928794" y="2857502"/>
            <a:ext cx="150019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Accessor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786314" y="2857502"/>
            <a:ext cx="1500198" cy="2857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Mutator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2571736" y="3143254"/>
            <a:ext cx="214314" cy="35719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429256" y="3143254"/>
            <a:ext cx="214314" cy="35719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000100" y="3571882"/>
            <a:ext cx="3071834" cy="107157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Those member functions, 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Which do not change the 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Value of data member of 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Calling object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357686" y="3571882"/>
            <a:ext cx="3071834" cy="107157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Those member functions, 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Which change the Value of 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data member of Calling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 object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“const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 Member Function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What are “const” member function?</a:t>
            </a:r>
          </a:p>
          <a:p>
            <a:pPr marL="457200" indent="-457200"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These are those functions which can access the data of calling object but 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 they can not change the values of the data member of the calling objec</a:t>
            </a:r>
            <a:r>
              <a:rPr lang="en-US" sz="2000" b="1" dirty="0" smtClean="0">
                <a:solidFill>
                  <a:srgbClr val="FFFFFF"/>
                </a:solidFill>
              </a:rPr>
              <a:t>t.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They are </a:t>
            </a:r>
            <a:r>
              <a:rPr lang="en-US" sz="2000" b="1" dirty="0" err="1" smtClean="0">
                <a:solidFill>
                  <a:srgbClr val="FFFFFF"/>
                </a:solidFill>
              </a:rPr>
              <a:t>Accessor</a:t>
            </a:r>
            <a:r>
              <a:rPr lang="en-US" sz="2000" b="1" dirty="0" smtClean="0">
                <a:solidFill>
                  <a:srgbClr val="FFFFFF"/>
                </a:solidFill>
              </a:rPr>
              <a:t> Member Functions in </a:t>
            </a:r>
            <a:r>
              <a:rPr lang="en-US" sz="2000" b="1" dirty="0" smtClean="0">
                <a:solidFill>
                  <a:srgbClr val="FFFFFF"/>
                </a:solidFill>
              </a:rPr>
              <a:t>t</a:t>
            </a:r>
            <a:r>
              <a:rPr lang="en-US" sz="2000" b="1" dirty="0" smtClean="0">
                <a:solidFill>
                  <a:srgbClr val="FFFFFF"/>
                </a:solidFill>
              </a:rPr>
              <a:t>rue sense.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“const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 Member Function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1142990"/>
            <a:ext cx="3786182" cy="36933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Class Num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a;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b;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public: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       void set(</a:t>
            </a:r>
            <a:r>
              <a:rPr lang="en-US" b="1" dirty="0" err="1" smtClean="0">
                <a:solidFill>
                  <a:srgbClr val="FFFFFF"/>
                </a:solidFill>
              </a:rPr>
              <a:t>int,int</a:t>
            </a:r>
            <a:r>
              <a:rPr lang="en-US" b="1" dirty="0" smtClean="0">
                <a:solidFill>
                  <a:srgbClr val="FFFFFF"/>
                </a:solidFill>
              </a:rPr>
              <a:t>);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       void show() const;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};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Void Num::set(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i,int</a:t>
            </a:r>
            <a:r>
              <a:rPr lang="en-US" b="1" dirty="0" smtClean="0">
                <a:solidFill>
                  <a:srgbClr val="FFFFFF"/>
                </a:solidFill>
              </a:rPr>
              <a:t> j)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a=</a:t>
            </a:r>
            <a:r>
              <a:rPr lang="en-US" b="1" dirty="0" err="1" smtClean="0">
                <a:solidFill>
                  <a:srgbClr val="FFFFFF"/>
                </a:solidFill>
              </a:rPr>
              <a:t>i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b</a:t>
            </a:r>
            <a:r>
              <a:rPr lang="en-US" b="1" dirty="0" smtClean="0">
                <a:solidFill>
                  <a:srgbClr val="FFFFFF"/>
                </a:solidFill>
              </a:rPr>
              <a:t>=j;  }</a:t>
            </a:r>
            <a:r>
              <a:rPr lang="en-US" b="1" dirty="0" smtClean="0">
                <a:solidFill>
                  <a:srgbClr val="C00000"/>
                </a:solidFill>
              </a:rPr>
              <a:t>  </a:t>
            </a:r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6314" y="1142990"/>
            <a:ext cx="3786182" cy="36933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Void Num::show() const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a++; b++;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&lt;&lt;“a=“&lt;&lt;a&lt;&lt;</a:t>
            </a:r>
            <a:r>
              <a:rPr lang="en-US" b="1" dirty="0" err="1" smtClean="0">
                <a:solidFill>
                  <a:srgbClr val="FFFFFF"/>
                </a:solidFill>
              </a:rPr>
              <a:t>endl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&lt;&lt;“b=“&lt;&lt;b&lt;&lt;</a:t>
            </a:r>
            <a:r>
              <a:rPr lang="en-US" b="1" dirty="0" err="1" smtClean="0">
                <a:solidFill>
                  <a:srgbClr val="FFFFFF"/>
                </a:solidFill>
              </a:rPr>
              <a:t>endl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pPr marL="457200" indent="-457200"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Num </a:t>
            </a:r>
            <a:r>
              <a:rPr lang="en-US" b="1" dirty="0" err="1" smtClean="0">
                <a:solidFill>
                  <a:srgbClr val="FFFFFF"/>
                </a:solidFill>
              </a:rPr>
              <a:t>obj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obj.set</a:t>
            </a:r>
            <a:r>
              <a:rPr lang="en-US" b="1" dirty="0" smtClean="0">
                <a:solidFill>
                  <a:srgbClr val="FFFFFF"/>
                </a:solidFill>
              </a:rPr>
              <a:t>(10,20);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obj.show</a:t>
            </a:r>
            <a:r>
              <a:rPr lang="en-US" b="1" dirty="0" smtClean="0">
                <a:solidFill>
                  <a:srgbClr val="FFFFFF"/>
                </a:solidFill>
              </a:rPr>
              <a:t>();</a:t>
            </a:r>
          </a:p>
          <a:p>
            <a:pPr marL="457200" indent="-457200"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return 0;  }</a:t>
            </a:r>
            <a:endParaRPr lang="en-US" b="1" dirty="0" smtClean="0">
              <a:solidFill>
                <a:srgbClr val="FFFFFF"/>
              </a:solidFill>
            </a:endParaRPr>
          </a:p>
        </p:txBody>
      </p:sp>
      <p:pic>
        <p:nvPicPr>
          <p:cNvPr id="18" name="Picture 17" descr="5606866-mitchell-aluminium-american-red-cross-symbol-clip-art-wrong-png-cross-sign-png-709_612_previe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5500694" y="1600939"/>
            <a:ext cx="214314" cy="184993"/>
          </a:xfrm>
          <a:prstGeom prst="rect">
            <a:avLst/>
          </a:prstGeom>
        </p:spPr>
      </p:pic>
      <p:pic>
        <p:nvPicPr>
          <p:cNvPr id="19" name="Picture 18" descr="5606866-mitchell-aluminium-american-red-cross-symbol-clip-art-wrong-png-cross-sign-png-709_612_previe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5000628" y="1600939"/>
            <a:ext cx="214314" cy="18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“const”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Objects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These are those objects which are declared using the keyword const.</a:t>
            </a:r>
          </a:p>
          <a:p>
            <a:pPr marL="457200" indent="-457200"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Once an object is made “const”, then we can not change the values of its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        data members.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Example:  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                       const Date independence(15,8,1947);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                       </a:t>
            </a:r>
            <a:r>
              <a:rPr lang="en-US" sz="2000" b="1" dirty="0" err="1" smtClean="0">
                <a:solidFill>
                  <a:schemeClr val="bg1"/>
                </a:solidFill>
              </a:rPr>
              <a:t>independence.set</a:t>
            </a:r>
            <a:r>
              <a:rPr lang="en-US" sz="2000" b="1" dirty="0" smtClean="0">
                <a:solidFill>
                  <a:schemeClr val="bg1"/>
                </a:solidFill>
              </a:rPr>
              <a:t>(16); //Error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                       const Date </a:t>
            </a:r>
            <a:r>
              <a:rPr lang="en-US" sz="2000" b="1" dirty="0" err="1" smtClean="0">
                <a:solidFill>
                  <a:schemeClr val="bg1"/>
                </a:solidFill>
              </a:rPr>
              <a:t>bday</a:t>
            </a:r>
            <a:r>
              <a:rPr lang="en-US" sz="2000" b="1" dirty="0" smtClean="0">
                <a:solidFill>
                  <a:schemeClr val="bg1"/>
                </a:solidFill>
              </a:rPr>
              <a:t>(15,3,1992);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18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357436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28992" y="228599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4744" y="2357436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  <a:r>
              <a:rPr lang="en-IN" sz="1600" b="1" dirty="0" smtClean="0">
                <a:solidFill>
                  <a:srgbClr val="C00000"/>
                </a:solidFill>
                <a:latin typeface="+mj-lt"/>
                <a:cs typeface="Georgia"/>
              </a:rPr>
              <a:t> “const” Data Members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86182" y="1214428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Using “const” Pointer to “const”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428992" y="1785932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71868" y="1785932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 </a:t>
            </a:r>
            <a:r>
              <a:rPr lang="en-US" sz="2000" b="1" dirty="0" smtClean="0">
                <a:solidFill>
                  <a:srgbClr val="FFC000"/>
                </a:solidFill>
                <a:latin typeface="+mj-lt"/>
                <a:cs typeface="Georgia"/>
              </a:rPr>
              <a:t> “const” function arguments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428992" y="3000378"/>
            <a:ext cx="5214974" cy="428628"/>
            <a:chOff x="2978224" y="1958883"/>
            <a:chExt cx="5256584" cy="576064"/>
          </a:xfrm>
        </p:grpSpPr>
        <p:sp>
          <p:nvSpPr>
            <p:cNvPr id="40" name="Rectangle 39"/>
            <p:cNvSpPr/>
            <p:nvPr/>
          </p:nvSpPr>
          <p:spPr>
            <a:xfrm>
              <a:off x="2978224" y="195888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Right Triangle 41"/>
            <p:cNvSpPr/>
            <p:nvPr/>
          </p:nvSpPr>
          <p:spPr>
            <a:xfrm rot="5400000">
              <a:off x="3050224" y="1886883"/>
              <a:ext cx="575999" cy="720000"/>
            </a:xfrm>
            <a:prstGeom prst="rtTriangle">
              <a:avLst/>
            </a:prstGeom>
            <a:solidFill>
              <a:srgbClr val="058D2F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929058" y="3000378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002060"/>
                </a:solidFill>
                <a:latin typeface="+mj-lt"/>
                <a:cs typeface="Georgia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+mj-lt"/>
                <a:cs typeface="Georgia"/>
              </a:rPr>
              <a:t>“const” Member Functions </a:t>
            </a:r>
            <a:endParaRPr lang="en-IN" sz="2000" b="1" dirty="0">
              <a:solidFill>
                <a:srgbClr val="00B050"/>
              </a:solidFill>
              <a:latin typeface="+mj-lt"/>
              <a:cs typeface="Georgi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9058" y="364332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002060"/>
                </a:solidFill>
                <a:latin typeface="+mj-lt"/>
                <a:cs typeface="Georgia"/>
              </a:rPr>
              <a:t> </a:t>
            </a:r>
            <a:r>
              <a:rPr lang="en-IN" sz="2000" b="1" dirty="0" smtClean="0">
                <a:solidFill>
                  <a:srgbClr val="FF0066"/>
                </a:solidFill>
                <a:latin typeface="+mj-lt"/>
                <a:cs typeface="Georgia"/>
              </a:rPr>
              <a:t>“const” Objects </a:t>
            </a:r>
            <a:endParaRPr lang="en-IN" sz="2000" b="1" dirty="0">
              <a:solidFill>
                <a:srgbClr val="FF0066"/>
              </a:solidFill>
              <a:latin typeface="+mj-lt"/>
              <a:cs typeface="Georgi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7554" y="300037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Using “const” Pointer to “const”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1357304"/>
            <a:ext cx="4000528" cy="304698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a=10,b=50;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const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*const p=&amp;a;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&lt;&lt;a&lt;&lt;“,”&lt;&lt;*p&lt;&lt;“,”&lt;&lt;b&lt;&lt;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a=20;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&lt;&lt;a&lt;&lt;“,”&lt;&lt;*p&lt;&lt;“,”&lt;&lt;b&lt;&lt;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*p=30;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&lt;&lt;a&lt;&lt;“,”&lt;&lt;*p&lt;&lt;“,”&lt;&lt;b&lt;&lt;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9124" y="1357304"/>
            <a:ext cx="4000528" cy="255454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P=&amp;b;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&lt;&lt;a&lt;&lt;“,”&lt;&lt;*p&lt;&lt;“,”&lt;&lt;b&lt;&lt;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b=60;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&lt;&lt;a&lt;&lt;“,”&lt;&lt;*p&lt;&lt;“,”&lt;&lt;b&lt;&lt;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*p=70;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&lt;&lt;a&lt;&lt;“,”&lt;&lt;*p&lt;&lt;“,”&lt;&lt;b&lt;&lt;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Return 0;</a:t>
            </a:r>
          </a:p>
        </p:txBody>
      </p:sp>
      <p:pic>
        <p:nvPicPr>
          <p:cNvPr id="17" name="Picture 16" descr="500px-Light_green_check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5786" y="3000378"/>
            <a:ext cx="380986" cy="380986"/>
          </a:xfrm>
          <a:prstGeom prst="rect">
            <a:avLst/>
          </a:prstGeom>
        </p:spPr>
      </p:pic>
      <p:pic>
        <p:nvPicPr>
          <p:cNvPr id="18" name="Picture 17" descr="5606866-mitchell-aluminium-american-red-cross-symbol-clip-art-wrong-png-cross-sign-png-709_612_preview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857224" y="3857634"/>
            <a:ext cx="285753" cy="246658"/>
          </a:xfrm>
          <a:prstGeom prst="rect">
            <a:avLst/>
          </a:prstGeom>
        </p:spPr>
      </p:pic>
      <p:pic>
        <p:nvPicPr>
          <p:cNvPr id="20" name="Picture 19" descr="5606866-mitchell-aluminium-american-red-cross-symbol-clip-art-wrong-png-cross-sign-png-709_612_preview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5143504" y="1428742"/>
            <a:ext cx="285753" cy="246658"/>
          </a:xfrm>
          <a:prstGeom prst="rect">
            <a:avLst/>
          </a:prstGeom>
        </p:spPr>
      </p:pic>
      <p:pic>
        <p:nvPicPr>
          <p:cNvPr id="21" name="Picture 20" descr="5606866-mitchell-aluminium-american-red-cross-symbol-clip-art-wrong-png-cross-sign-png-709_612_preview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H="1">
            <a:off x="5072066" y="2857502"/>
            <a:ext cx="285753" cy="246658"/>
          </a:xfrm>
          <a:prstGeom prst="rect">
            <a:avLst/>
          </a:prstGeom>
        </p:spPr>
      </p:pic>
      <p:pic>
        <p:nvPicPr>
          <p:cNvPr id="22" name="Picture 21" descr="500px-Light_green_check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00628" y="2000246"/>
            <a:ext cx="380986" cy="3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“const” Functions Arguments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285866"/>
            <a:ext cx="4429156" cy="34163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mystrlen</a:t>
            </a:r>
            <a:r>
              <a:rPr lang="en-US" b="1" dirty="0" smtClean="0">
                <a:solidFill>
                  <a:srgbClr val="FFFFFF"/>
                </a:solidFill>
              </a:rPr>
              <a:t>(const char *p)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for( ;*(p+1)!=’\0’;i++);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 (*p)++;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return I;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char city[10]=“Bhopal”;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x;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x=</a:t>
            </a:r>
            <a:r>
              <a:rPr lang="en-US" b="1" dirty="0" err="1" smtClean="0">
                <a:solidFill>
                  <a:srgbClr val="FFFFFF"/>
                </a:solidFill>
              </a:rPr>
              <a:t>mystrlen</a:t>
            </a:r>
            <a:r>
              <a:rPr lang="en-US" b="1" dirty="0" smtClean="0">
                <a:solidFill>
                  <a:srgbClr val="FFFFFF"/>
                </a:solidFill>
              </a:rPr>
              <a:t>(city);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2066" y="1357304"/>
            <a:ext cx="3357586" cy="147732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</a:t>
            </a:r>
            <a:r>
              <a:rPr lang="en-US" b="1" dirty="0" smtClean="0">
                <a:solidFill>
                  <a:srgbClr val="FFFFFF"/>
                </a:solidFill>
              </a:rPr>
              <a:t>city is”&lt;&lt;city</a:t>
            </a:r>
            <a:r>
              <a:rPr lang="en-US" b="1" dirty="0" smtClean="0">
                <a:solidFill>
                  <a:srgbClr val="FFFFFF"/>
                </a:solidFill>
              </a:rPr>
              <a:t>&lt;&lt;</a:t>
            </a:r>
            <a:r>
              <a:rPr lang="en-US" b="1" dirty="0" err="1" smtClean="0">
                <a:solidFill>
                  <a:srgbClr val="FFFFFF"/>
                </a:solidFill>
              </a:rPr>
              <a:t>endl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&lt;&lt;“It’s length is”&lt;&lt;x;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Return 0;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   </a:t>
            </a:r>
            <a:endParaRPr lang="en-US" dirty="0"/>
          </a:p>
        </p:txBody>
      </p:sp>
      <p:pic>
        <p:nvPicPr>
          <p:cNvPr id="21" name="Picture 20" descr="5606866-mitchell-aluminium-american-red-cross-symbol-clip-art-wrong-png-cross-sign-png-709_612_preview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071538" y="2214560"/>
            <a:ext cx="285753" cy="24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.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“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const” data member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Points to remember about ‘const’ data members.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C++ allows us to declare </a:t>
            </a:r>
            <a:r>
              <a:rPr lang="en-US" sz="2000" b="1" dirty="0" smtClean="0">
                <a:solidFill>
                  <a:srgbClr val="08E64D"/>
                </a:solidFill>
              </a:rPr>
              <a:t>data members </a:t>
            </a:r>
            <a:r>
              <a:rPr lang="en-US" sz="2000" b="1" dirty="0" smtClean="0">
                <a:solidFill>
                  <a:srgbClr val="FFFFFF"/>
                </a:solidFill>
              </a:rPr>
              <a:t>of a class as </a:t>
            </a:r>
            <a:r>
              <a:rPr lang="en-US" sz="2000" b="1" dirty="0" smtClean="0">
                <a:solidFill>
                  <a:srgbClr val="FFC000"/>
                </a:solidFill>
              </a:rPr>
              <a:t>“const”.</a:t>
            </a:r>
          </a:p>
          <a:p>
            <a:pPr marL="457200" indent="-457200">
              <a:buSzPct val="100000"/>
              <a:buAutoNum type="arabicPeriod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But when we do this, we must remember to </a:t>
            </a:r>
            <a:r>
              <a:rPr lang="en-US" sz="2000" b="1" dirty="0" smtClean="0">
                <a:solidFill>
                  <a:srgbClr val="00FFFF"/>
                </a:solidFill>
              </a:rPr>
              <a:t>initialize</a:t>
            </a:r>
            <a:r>
              <a:rPr lang="en-US" sz="2000" b="1" dirty="0" smtClean="0">
                <a:solidFill>
                  <a:srgbClr val="FFFFFF"/>
                </a:solidFill>
              </a:rPr>
              <a:t> these </a:t>
            </a:r>
            <a:r>
              <a:rPr lang="en-US" sz="2000" b="1" dirty="0" smtClean="0">
                <a:solidFill>
                  <a:srgbClr val="FFC000"/>
                </a:solidFill>
              </a:rPr>
              <a:t>“const” members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 and this initialization can be done in </a:t>
            </a:r>
            <a:r>
              <a:rPr lang="en-US" sz="2000" b="1" dirty="0" smtClean="0">
                <a:solidFill>
                  <a:srgbClr val="002060"/>
                </a:solidFill>
              </a:rPr>
              <a:t>2 ways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“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const” data member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a)  In </a:t>
            </a:r>
            <a:r>
              <a:rPr lang="en-US" sz="2000" b="1" dirty="0" smtClean="0">
                <a:solidFill>
                  <a:srgbClr val="FFFF00"/>
                </a:solidFill>
              </a:rPr>
              <a:t>class</a:t>
            </a:r>
            <a:r>
              <a:rPr lang="en-US" sz="2000" b="1" dirty="0" smtClean="0">
                <a:solidFill>
                  <a:srgbClr val="FFFFFF"/>
                </a:solidFill>
              </a:rPr>
              <a:t> Initialization</a:t>
            </a:r>
            <a:r>
              <a:rPr lang="en-US" sz="2000" b="1" dirty="0" smtClean="0">
                <a:solidFill>
                  <a:srgbClr val="FFFF00"/>
                </a:solidFill>
              </a:rPr>
              <a:t>:</a:t>
            </a:r>
            <a:endParaRPr lang="en-US" sz="2000" b="1" dirty="0" smtClean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714494"/>
            <a:ext cx="4429156" cy="258532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Class Circle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rad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const float pi=3.14;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Public: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  Circle(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r)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   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     </a:t>
            </a:r>
            <a:r>
              <a:rPr lang="en-US" b="1" dirty="0" err="1" smtClean="0">
                <a:solidFill>
                  <a:srgbClr val="FFFFFF"/>
                </a:solidFill>
              </a:rPr>
              <a:t>rad</a:t>
            </a:r>
            <a:r>
              <a:rPr lang="en-US" b="1" dirty="0" smtClean="0">
                <a:solidFill>
                  <a:srgbClr val="FFFFFF"/>
                </a:solidFill>
              </a:rPr>
              <a:t>=r;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   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00628" y="1714494"/>
            <a:ext cx="3357586" cy="175432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void area()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 float </a:t>
            </a:r>
            <a:r>
              <a:rPr lang="en-US" b="1" dirty="0" err="1" smtClean="0">
                <a:solidFill>
                  <a:srgbClr val="FFFFFF"/>
                </a:solidFill>
              </a:rPr>
              <a:t>ar</a:t>
            </a:r>
            <a:r>
              <a:rPr lang="en-US" b="1" dirty="0" smtClean="0">
                <a:solidFill>
                  <a:srgbClr val="FFFFFF"/>
                </a:solidFill>
              </a:rPr>
              <a:t>=pi++*</a:t>
            </a:r>
            <a:r>
              <a:rPr lang="en-US" b="1" dirty="0" err="1" smtClean="0">
                <a:solidFill>
                  <a:srgbClr val="FFFFFF"/>
                </a:solidFill>
              </a:rPr>
              <a:t>rad</a:t>
            </a:r>
            <a:r>
              <a:rPr lang="en-US" b="1" dirty="0" smtClean="0">
                <a:solidFill>
                  <a:srgbClr val="FFFFFF"/>
                </a:solidFill>
              </a:rPr>
              <a:t>*</a:t>
            </a:r>
            <a:r>
              <a:rPr lang="en-US" b="1" dirty="0" err="1" smtClean="0">
                <a:solidFill>
                  <a:srgbClr val="FFFFFF"/>
                </a:solidFill>
              </a:rPr>
              <a:t>rad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&lt;&lt;“Area </a:t>
            </a:r>
            <a:r>
              <a:rPr lang="en-US" b="1" dirty="0" smtClean="0">
                <a:solidFill>
                  <a:srgbClr val="FFFFFF"/>
                </a:solidFill>
              </a:rPr>
              <a:t>is”&lt;&lt;</a:t>
            </a:r>
            <a:r>
              <a:rPr lang="en-US" b="1" dirty="0" err="1" smtClean="0">
                <a:solidFill>
                  <a:srgbClr val="FFFFFF"/>
                </a:solidFill>
              </a:rPr>
              <a:t>ar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};  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2071670" y="2857502"/>
            <a:ext cx="2714644" cy="1214446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86314" y="3929072"/>
            <a:ext cx="293471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This is Important for “const”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And it is only allowed in </a:t>
            </a:r>
            <a:r>
              <a:rPr lang="en-US" b="1" dirty="0" err="1" smtClean="0">
                <a:solidFill>
                  <a:srgbClr val="0070C0"/>
                </a:solidFill>
              </a:rPr>
              <a:t>gcc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 animBg="1"/>
      <p:bldP spid="16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“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const” data member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b)   Initialization using constructor via </a:t>
            </a:r>
            <a:r>
              <a:rPr lang="en-US" sz="2000" b="1" dirty="0" err="1" smtClean="0">
                <a:solidFill>
                  <a:srgbClr val="FFFF00"/>
                </a:solidFill>
              </a:rPr>
              <a:t>Initializer</a:t>
            </a:r>
            <a:r>
              <a:rPr lang="en-US" sz="2000" b="1" dirty="0" smtClean="0">
                <a:solidFill>
                  <a:srgbClr val="FFFFFF"/>
                </a:solidFill>
              </a:rPr>
              <a:t> list: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500180"/>
            <a:ext cx="4429156" cy="344709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Class Circle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rad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const float pi;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public: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 circle(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r):pi(3.14)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rad</a:t>
            </a:r>
            <a:r>
              <a:rPr lang="en-US" b="1" dirty="0" smtClean="0">
                <a:solidFill>
                  <a:srgbClr val="FFFFFF"/>
                </a:solidFill>
              </a:rPr>
              <a:t>=r;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};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57752" y="2285998"/>
            <a:ext cx="189603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it is allowed in all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The compilers</a:t>
            </a:r>
            <a:r>
              <a:rPr lang="en-US" b="1" dirty="0" smtClean="0">
                <a:solidFill>
                  <a:srgbClr val="FFFFFF"/>
                </a:solidFill>
              </a:rPr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1928794" y="2071684"/>
            <a:ext cx="3000396" cy="857256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29190" y="1785932"/>
            <a:ext cx="140570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Initializer</a:t>
            </a:r>
            <a:r>
              <a:rPr lang="en-US" b="1" dirty="0" smtClean="0">
                <a:solidFill>
                  <a:srgbClr val="0070C0"/>
                </a:solidFill>
              </a:rPr>
              <a:t> list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0800000" flipV="1">
            <a:off x="2285984" y="2714626"/>
            <a:ext cx="2500330" cy="35719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Initializer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List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FFC000"/>
                </a:solidFill>
              </a:rPr>
              <a:t>Initializer</a:t>
            </a:r>
            <a:r>
              <a:rPr lang="en-US" sz="2000" b="1" dirty="0" smtClean="0">
                <a:solidFill>
                  <a:srgbClr val="FFFFFF"/>
                </a:solidFill>
              </a:rPr>
              <a:t> list is a mechanism to initialize </a:t>
            </a:r>
            <a:r>
              <a:rPr lang="en-US" sz="2000" b="1" dirty="0" smtClean="0">
                <a:solidFill>
                  <a:srgbClr val="00B0F0"/>
                </a:solidFill>
              </a:rPr>
              <a:t>dat</a:t>
            </a:r>
            <a:r>
              <a:rPr lang="en-US" sz="2000" b="1" dirty="0" smtClean="0">
                <a:solidFill>
                  <a:srgbClr val="00B0F0"/>
                </a:solidFill>
              </a:rPr>
              <a:t>a members  </a:t>
            </a:r>
            <a:r>
              <a:rPr lang="en-US" sz="2000" b="1" dirty="0" smtClean="0">
                <a:solidFill>
                  <a:srgbClr val="FFFFFF"/>
                </a:solidFill>
              </a:rPr>
              <a:t>of a class in the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</a:t>
            </a:r>
            <a:r>
              <a:rPr lang="en-US" sz="2000" b="1" dirty="0" smtClean="0">
                <a:solidFill>
                  <a:srgbClr val="F2A40D"/>
                </a:solidFill>
              </a:rPr>
              <a:t>fastes</a:t>
            </a:r>
            <a:r>
              <a:rPr lang="en-US" sz="2000" b="1" dirty="0" smtClean="0">
                <a:solidFill>
                  <a:srgbClr val="F2A40D"/>
                </a:solidFill>
              </a:rPr>
              <a:t>t possible way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err="1" smtClean="0">
                <a:solidFill>
                  <a:srgbClr val="FFC000"/>
                </a:solidFill>
              </a:rPr>
              <a:t>Initializer</a:t>
            </a:r>
            <a:r>
              <a:rPr lang="en-US" sz="2000" b="1" dirty="0" smtClean="0">
                <a:solidFill>
                  <a:srgbClr val="FFFFFF"/>
                </a:solidFill>
              </a:rPr>
              <a:t> list can only be given in </a:t>
            </a:r>
            <a:r>
              <a:rPr lang="en-US" sz="2000" b="1" dirty="0" smtClean="0">
                <a:solidFill>
                  <a:srgbClr val="92D050"/>
                </a:solidFill>
              </a:rPr>
              <a:t>Constructors</a:t>
            </a:r>
            <a:r>
              <a:rPr lang="en-US" sz="2000" b="1" dirty="0" smtClean="0">
                <a:solidFill>
                  <a:srgbClr val="FFFFFF"/>
                </a:solidFill>
              </a:rPr>
              <a:t>, and not in any other member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function.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It can be used to initialize </a:t>
            </a:r>
            <a:r>
              <a:rPr lang="en-US" sz="2000" b="1" dirty="0" smtClean="0">
                <a:solidFill>
                  <a:srgbClr val="92D050"/>
                </a:solidFill>
              </a:rPr>
              <a:t>any type </a:t>
            </a:r>
            <a:r>
              <a:rPr lang="en-US" sz="2000" b="1" dirty="0" smtClean="0">
                <a:solidFill>
                  <a:srgbClr val="FFFFFF"/>
                </a:solidFill>
              </a:rPr>
              <a:t>of data member of the class, but if the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member is </a:t>
            </a:r>
            <a:r>
              <a:rPr lang="en-US" sz="2000" b="1" dirty="0" smtClean="0">
                <a:solidFill>
                  <a:srgbClr val="FFFF00"/>
                </a:solidFill>
              </a:rPr>
              <a:t>const</a:t>
            </a:r>
            <a:r>
              <a:rPr lang="en-US" sz="2000" b="1" dirty="0" smtClean="0">
                <a:solidFill>
                  <a:srgbClr val="FFFFFF"/>
                </a:solidFill>
              </a:rPr>
              <a:t>, then it is the only way to initialize that member other than 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08E64D"/>
                </a:solidFill>
              </a:rPr>
              <a:t>      in-class Initialization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Is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Initializer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List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Syntax: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</a:t>
            </a:r>
            <a:r>
              <a:rPr lang="en-US" sz="2000" b="1" dirty="0" smtClean="0">
                <a:solidFill>
                  <a:srgbClr val="08E64D"/>
                </a:solidFill>
              </a:rPr>
              <a:t>&lt;</a:t>
            </a:r>
            <a:r>
              <a:rPr lang="en-US" sz="2000" b="1" dirty="0" err="1" smtClean="0">
                <a:solidFill>
                  <a:srgbClr val="08E64D"/>
                </a:solidFill>
              </a:rPr>
              <a:t>constructor_name</a:t>
            </a:r>
            <a:r>
              <a:rPr lang="en-US" sz="2000" b="1" dirty="0" smtClean="0">
                <a:solidFill>
                  <a:srgbClr val="08E64D"/>
                </a:solidFill>
              </a:rPr>
              <a:t>&gt;(&lt;</a:t>
            </a:r>
            <a:r>
              <a:rPr lang="en-US" sz="2000" b="1" dirty="0" err="1" smtClean="0">
                <a:solidFill>
                  <a:srgbClr val="08E64D"/>
                </a:solidFill>
              </a:rPr>
              <a:t>list_of_arg</a:t>
            </a:r>
            <a:r>
              <a:rPr lang="en-US" sz="2000" b="1" dirty="0" smtClean="0">
                <a:solidFill>
                  <a:srgbClr val="08E64D"/>
                </a:solidFill>
              </a:rPr>
              <a:t>&gt;):&lt;</a:t>
            </a:r>
            <a:r>
              <a:rPr lang="en-US" sz="2000" b="1" dirty="0" err="1" smtClean="0">
                <a:solidFill>
                  <a:srgbClr val="08E64D"/>
                </a:solidFill>
              </a:rPr>
              <a:t>data_member</a:t>
            </a:r>
            <a:r>
              <a:rPr lang="en-US" sz="2000" b="1" dirty="0" smtClean="0">
                <a:solidFill>
                  <a:srgbClr val="08E64D"/>
                </a:solidFill>
              </a:rPr>
              <a:t>&gt;(&lt;</a:t>
            </a:r>
            <a:r>
              <a:rPr lang="en-US" sz="2000" b="1" dirty="0" err="1" smtClean="0">
                <a:solidFill>
                  <a:srgbClr val="08E64D"/>
                </a:solidFill>
              </a:rPr>
              <a:t>vlaue</a:t>
            </a:r>
            <a:r>
              <a:rPr lang="en-US" sz="2000" b="1" dirty="0" smtClean="0">
                <a:solidFill>
                  <a:srgbClr val="08E64D"/>
                </a:solidFill>
              </a:rPr>
              <a:t>&gt;),..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08E64D"/>
                </a:solidFill>
              </a:rPr>
              <a:t> </a:t>
            </a:r>
            <a:r>
              <a:rPr lang="en-US" sz="2000" b="1" dirty="0" smtClean="0">
                <a:solidFill>
                  <a:srgbClr val="08E64D"/>
                </a:solidFill>
              </a:rPr>
              <a:t>      {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08E64D"/>
                </a:solidFill>
              </a:rPr>
              <a:t> </a:t>
            </a:r>
            <a:r>
              <a:rPr lang="en-US" sz="2000" b="1" dirty="0" smtClean="0">
                <a:solidFill>
                  <a:srgbClr val="08E64D"/>
                </a:solidFill>
              </a:rPr>
              <a:t>         }</a:t>
            </a:r>
            <a:endParaRPr lang="en-US" sz="2000" b="1" dirty="0" smtClean="0">
              <a:solidFill>
                <a:srgbClr val="08E64D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Example: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</a:t>
            </a:r>
            <a:r>
              <a:rPr lang="en-US" sz="2000" b="1" dirty="0" smtClean="0">
                <a:solidFill>
                  <a:srgbClr val="08E64D"/>
                </a:solidFill>
              </a:rPr>
              <a:t>class Circle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08E64D"/>
                </a:solidFill>
              </a:rPr>
              <a:t> </a:t>
            </a:r>
            <a:r>
              <a:rPr lang="en-US" sz="2000" b="1" dirty="0" smtClean="0">
                <a:solidFill>
                  <a:srgbClr val="08E64D"/>
                </a:solidFill>
              </a:rPr>
              <a:t>            {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08E64D"/>
                </a:solidFill>
              </a:rPr>
              <a:t> </a:t>
            </a:r>
            <a:r>
              <a:rPr lang="en-US" sz="2000" b="1" dirty="0" smtClean="0">
                <a:solidFill>
                  <a:srgbClr val="08E64D"/>
                </a:solidFill>
              </a:rPr>
              <a:t>               </a:t>
            </a:r>
            <a:r>
              <a:rPr lang="en-US" sz="2000" b="1" dirty="0" err="1" smtClean="0">
                <a:solidFill>
                  <a:srgbClr val="08E64D"/>
                </a:solidFill>
              </a:rPr>
              <a:t>int</a:t>
            </a:r>
            <a:r>
              <a:rPr lang="en-US" sz="2000" b="1" dirty="0" smtClean="0">
                <a:solidFill>
                  <a:srgbClr val="08E64D"/>
                </a:solidFill>
              </a:rPr>
              <a:t> </a:t>
            </a:r>
            <a:r>
              <a:rPr lang="en-US" sz="2000" b="1" dirty="0" err="1" smtClean="0">
                <a:solidFill>
                  <a:srgbClr val="08E64D"/>
                </a:solidFill>
              </a:rPr>
              <a:t>rad</a:t>
            </a:r>
            <a:r>
              <a:rPr lang="en-US" sz="2000" b="1" dirty="0" smtClean="0">
                <a:solidFill>
                  <a:srgbClr val="08E64D"/>
                </a:solidFill>
              </a:rPr>
              <a:t>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08E64D"/>
                </a:solidFill>
              </a:rPr>
              <a:t> </a:t>
            </a:r>
            <a:r>
              <a:rPr lang="en-US" sz="2000" b="1" dirty="0" smtClean="0">
                <a:solidFill>
                  <a:srgbClr val="08E64D"/>
                </a:solidFill>
              </a:rPr>
              <a:t>               const float pi;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08E64D"/>
                </a:solidFill>
              </a:rPr>
              <a:t> </a:t>
            </a:r>
            <a:r>
              <a:rPr lang="en-US" sz="2000" b="1" dirty="0" smtClean="0">
                <a:solidFill>
                  <a:srgbClr val="08E64D"/>
                </a:solidFill>
              </a:rPr>
              <a:t>               public: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08E64D"/>
                </a:solidFill>
              </a:rPr>
              <a:t> </a:t>
            </a:r>
            <a:r>
              <a:rPr lang="en-US" sz="2000" b="1" dirty="0" smtClean="0">
                <a:solidFill>
                  <a:srgbClr val="08E64D"/>
                </a:solidFill>
              </a:rPr>
              <a:t>                          Circle(</a:t>
            </a:r>
            <a:r>
              <a:rPr lang="en-US" sz="2000" b="1" dirty="0" err="1" smtClean="0">
                <a:solidFill>
                  <a:srgbClr val="08E64D"/>
                </a:solidFill>
              </a:rPr>
              <a:t>int</a:t>
            </a:r>
            <a:r>
              <a:rPr lang="en-US" sz="2000" b="1" dirty="0" smtClean="0">
                <a:solidFill>
                  <a:srgbClr val="08E64D"/>
                </a:solidFill>
              </a:rPr>
              <a:t> r):</a:t>
            </a:r>
            <a:r>
              <a:rPr lang="en-US" sz="2000" b="1" dirty="0" err="1" smtClean="0">
                <a:solidFill>
                  <a:srgbClr val="08E64D"/>
                </a:solidFill>
              </a:rPr>
              <a:t>rad</a:t>
            </a:r>
            <a:r>
              <a:rPr lang="en-US" sz="2000" b="1" dirty="0" smtClean="0">
                <a:solidFill>
                  <a:srgbClr val="08E64D"/>
                </a:solidFill>
              </a:rPr>
              <a:t>(r),pi(3.14)   };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9170</TotalTime>
  <Words>825</Words>
  <Application>Microsoft Office PowerPoint</Application>
  <PresentationFormat>On-screen Show (16:9)</PresentationFormat>
  <Paragraphs>206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Contents Slide Master</vt:lpstr>
      <vt:lpstr>Section Break Slide Master</vt:lpstr>
      <vt:lpstr>Office Theme</vt:lpstr>
      <vt:lpstr>Slide 1</vt:lpstr>
      <vt:lpstr>Today’s Agenda</vt:lpstr>
      <vt:lpstr>Using “const” Pointer to “const”</vt:lpstr>
      <vt:lpstr> “const” Functions Arguments</vt:lpstr>
      <vt:lpstr> “const” data member</vt:lpstr>
      <vt:lpstr> “const” data member</vt:lpstr>
      <vt:lpstr> “const” data member</vt:lpstr>
      <vt:lpstr>What Is “Initializer List”?</vt:lpstr>
      <vt:lpstr>What Is “Initializer List”?</vt:lpstr>
      <vt:lpstr>“const” Member Function</vt:lpstr>
      <vt:lpstr> “const” Member Function</vt:lpstr>
      <vt:lpstr> “const” Member Function</vt:lpstr>
      <vt:lpstr>“const” Objects</vt:lpstr>
      <vt:lpstr>End of Lecture 18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351</cp:revision>
  <dcterms:created xsi:type="dcterms:W3CDTF">2016-12-05T23:26:54Z</dcterms:created>
  <dcterms:modified xsi:type="dcterms:W3CDTF">2021-03-11T14:08:57Z</dcterms:modified>
</cp:coreProperties>
</file>