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22"/>
  </p:notesMasterIdLst>
  <p:sldIdLst>
    <p:sldId id="354" r:id="rId4"/>
    <p:sldId id="324" r:id="rId5"/>
    <p:sldId id="340" r:id="rId6"/>
    <p:sldId id="363" r:id="rId7"/>
    <p:sldId id="342" r:id="rId8"/>
    <p:sldId id="364" r:id="rId9"/>
    <p:sldId id="365" r:id="rId10"/>
    <p:sldId id="366" r:id="rId11"/>
    <p:sldId id="375" r:id="rId12"/>
    <p:sldId id="367" r:id="rId13"/>
    <p:sldId id="372" r:id="rId14"/>
    <p:sldId id="373" r:id="rId15"/>
    <p:sldId id="374" r:id="rId16"/>
    <p:sldId id="368" r:id="rId17"/>
    <p:sldId id="369" r:id="rId18"/>
    <p:sldId id="370" r:id="rId19"/>
    <p:sldId id="371" r:id="rId20"/>
    <p:sldId id="353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8D2F"/>
    <a:srgbClr val="002060"/>
    <a:srgbClr val="F2A40D"/>
    <a:srgbClr val="08E64D"/>
    <a:srgbClr val="FFFFFF"/>
    <a:srgbClr val="32AEB8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21" autoAdjust="0"/>
    <p:restoredTop sz="94624" autoAdjust="0"/>
  </p:normalViewPr>
  <p:slideViewPr>
    <p:cSldViewPr>
      <p:cViewPr varScale="1">
        <p:scale>
          <a:sx n="92" d="100"/>
          <a:sy n="92" d="100"/>
        </p:scale>
        <p:origin x="-768" y="-10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34EEA-2E45-4BD9-9994-3669A6233E6D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07413-7DA1-48F0-BF82-ADA06B9AF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=""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=""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4/16/2021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5.jpe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6.jpe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hyperlink" Target="mailto:scalive4u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3108" y="2428874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5400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2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6" descr="cpp-mini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41" y="142858"/>
            <a:ext cx="2792090" cy="300041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CLASSES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00114"/>
            <a:ext cx="91440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FF"/>
                </a:solidFill>
              </a:rPr>
              <a:t>Now to </a:t>
            </a:r>
            <a:r>
              <a:rPr lang="en-US" sz="2000" b="1" dirty="0" smtClean="0">
                <a:solidFill>
                  <a:srgbClr val="FFFF00"/>
                </a:solidFill>
              </a:rPr>
              <a:t>create/represent</a:t>
            </a:r>
            <a:r>
              <a:rPr lang="en-US" sz="2000" b="1" dirty="0" smtClean="0">
                <a:solidFill>
                  <a:srgbClr val="FFFFFF"/>
                </a:solidFill>
              </a:rPr>
              <a:t>  objects  we first have to write all their </a:t>
            </a:r>
            <a:r>
              <a:rPr lang="en-US" sz="2000" b="1" dirty="0" smtClean="0">
                <a:solidFill>
                  <a:srgbClr val="002060"/>
                </a:solidFill>
              </a:rPr>
              <a:t>attributes</a:t>
            </a:r>
            <a:r>
              <a:rPr lang="en-US" sz="2000" b="1" dirty="0" smtClean="0">
                <a:solidFill>
                  <a:srgbClr val="FFFFFF"/>
                </a:solidFill>
              </a:rPr>
              <a:t> and</a:t>
            </a:r>
          </a:p>
          <a:p>
            <a:pPr>
              <a:buSzPct val="100000"/>
            </a:pPr>
            <a:r>
              <a:rPr lang="en-US" sz="2000" b="1" dirty="0" smtClean="0">
                <a:solidFill>
                  <a:srgbClr val="FFFFFF"/>
                </a:solidFill>
              </a:rPr>
              <a:t>     </a:t>
            </a:r>
            <a:r>
              <a:rPr lang="en-US" sz="2000" b="1" dirty="0" err="1" smtClean="0">
                <a:solidFill>
                  <a:srgbClr val="FFC000"/>
                </a:solidFill>
              </a:rPr>
              <a:t>behaviours</a:t>
            </a:r>
            <a:r>
              <a:rPr lang="en-US" sz="2000" b="1" dirty="0" smtClean="0">
                <a:solidFill>
                  <a:srgbClr val="FFFFFF"/>
                </a:solidFill>
              </a:rPr>
              <a:t> under a </a:t>
            </a:r>
            <a:r>
              <a:rPr lang="en-US" sz="2000" b="1" dirty="0" smtClean="0">
                <a:solidFill>
                  <a:srgbClr val="92D050"/>
                </a:solidFill>
              </a:rPr>
              <a:t>single group </a:t>
            </a:r>
            <a:r>
              <a:rPr lang="en-US" sz="2000" b="1" dirty="0" smtClean="0">
                <a:solidFill>
                  <a:srgbClr val="FFFFFF"/>
                </a:solidFill>
              </a:rPr>
              <a:t>.</a:t>
            </a:r>
          </a:p>
          <a:p>
            <a:pPr>
              <a:buSzPct val="100000"/>
              <a:buFont typeface="Wingdings" pitchFamily="2" charset="2"/>
              <a:buChar char="q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FF"/>
                </a:solidFill>
              </a:rPr>
              <a:t>  This </a:t>
            </a:r>
            <a:r>
              <a:rPr lang="en-US" sz="2000" b="1" dirty="0" smtClean="0">
                <a:solidFill>
                  <a:srgbClr val="F2A40D"/>
                </a:solidFill>
              </a:rPr>
              <a:t>group</a:t>
            </a:r>
            <a:r>
              <a:rPr lang="en-US" sz="2000" b="1" dirty="0" smtClean="0">
                <a:solidFill>
                  <a:srgbClr val="FFFFFF"/>
                </a:solidFill>
              </a:rPr>
              <a:t> is called a </a:t>
            </a:r>
            <a:r>
              <a:rPr lang="en-US" sz="2000" b="1" u="sng" dirty="0" smtClean="0">
                <a:solidFill>
                  <a:srgbClr val="C00000"/>
                </a:solidFill>
              </a:rPr>
              <a:t>class</a:t>
            </a:r>
            <a:r>
              <a:rPr lang="en-US" sz="2000" b="1" dirty="0" smtClean="0">
                <a:solidFill>
                  <a:srgbClr val="FFFFFF"/>
                </a:solidFill>
              </a:rPr>
              <a:t> .</a:t>
            </a:r>
          </a:p>
          <a:p>
            <a:pPr>
              <a:buSzPct val="100000"/>
              <a:buFont typeface="Wingdings" pitchFamily="2" charset="2"/>
              <a:buChar char="q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q"/>
            </a:pPr>
            <a:endParaRPr lang="en-IN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q"/>
            </a:pPr>
            <a:r>
              <a:rPr lang="en-IN" sz="2000" b="1" dirty="0" smtClean="0">
                <a:solidFill>
                  <a:srgbClr val="FFFFFF"/>
                </a:solidFill>
              </a:rPr>
              <a:t>  Thus a class is an </a:t>
            </a:r>
            <a:r>
              <a:rPr lang="en-IN" sz="2000" b="1" dirty="0" smtClean="0">
                <a:solidFill>
                  <a:srgbClr val="002060"/>
                </a:solidFill>
              </a:rPr>
              <a:t>architecture/blueprint</a:t>
            </a:r>
            <a:r>
              <a:rPr lang="en-IN" sz="2000" b="1" dirty="0" smtClean="0">
                <a:solidFill>
                  <a:srgbClr val="FFFFFF"/>
                </a:solidFill>
              </a:rPr>
              <a:t>  of the object. It is a </a:t>
            </a:r>
            <a:r>
              <a:rPr lang="en-IN" sz="2000" b="1" dirty="0" smtClean="0">
                <a:solidFill>
                  <a:srgbClr val="F2A40D"/>
                </a:solidFill>
              </a:rPr>
              <a:t>proper </a:t>
            </a:r>
            <a:endParaRPr lang="en-IN" sz="2000" b="1" dirty="0" smtClean="0">
              <a:solidFill>
                <a:srgbClr val="F2A40D"/>
              </a:solidFill>
            </a:endParaRPr>
          </a:p>
          <a:p>
            <a:pPr>
              <a:buSzPct val="100000"/>
            </a:pPr>
            <a:r>
              <a:rPr lang="en-IN" sz="2000" b="1" dirty="0" smtClean="0">
                <a:solidFill>
                  <a:srgbClr val="F2A40D"/>
                </a:solidFill>
              </a:rPr>
              <a:t> </a:t>
            </a:r>
            <a:r>
              <a:rPr lang="en-IN" sz="2000" b="1" dirty="0" smtClean="0">
                <a:solidFill>
                  <a:srgbClr val="F2A40D"/>
                </a:solidFill>
              </a:rPr>
              <a:t>     </a:t>
            </a:r>
            <a:r>
              <a:rPr lang="en-IN" sz="2000" b="1" dirty="0" smtClean="0">
                <a:solidFill>
                  <a:srgbClr val="F2A40D"/>
                </a:solidFill>
              </a:rPr>
              <a:t>description </a:t>
            </a:r>
            <a:r>
              <a:rPr lang="en-IN" sz="2000" b="1" dirty="0" smtClean="0">
                <a:solidFill>
                  <a:srgbClr val="FFFFFF"/>
                </a:solidFill>
              </a:rPr>
              <a:t>of </a:t>
            </a:r>
            <a:r>
              <a:rPr lang="en-IN" sz="2000" b="1" dirty="0" smtClean="0">
                <a:solidFill>
                  <a:srgbClr val="FFFFFF"/>
                </a:solidFill>
              </a:rPr>
              <a:t>the </a:t>
            </a:r>
            <a:r>
              <a:rPr lang="en-IN" sz="2000" b="1" dirty="0" smtClean="0">
                <a:solidFill>
                  <a:srgbClr val="058D2F"/>
                </a:solidFill>
              </a:rPr>
              <a:t>attributes</a:t>
            </a:r>
            <a:r>
              <a:rPr lang="en-IN" sz="2000" b="1" dirty="0" smtClean="0">
                <a:solidFill>
                  <a:srgbClr val="FFFFFF"/>
                </a:solidFill>
              </a:rPr>
              <a:t> and </a:t>
            </a:r>
            <a:r>
              <a:rPr lang="en-IN" sz="2000" b="1" dirty="0" smtClean="0">
                <a:solidFill>
                  <a:srgbClr val="7030A0"/>
                </a:solidFill>
              </a:rPr>
              <a:t>method</a:t>
            </a:r>
            <a:r>
              <a:rPr lang="en-IN" sz="2000" b="1" dirty="0" smtClean="0">
                <a:solidFill>
                  <a:srgbClr val="FFFFFF"/>
                </a:solidFill>
              </a:rPr>
              <a:t>s of the object.</a:t>
            </a:r>
            <a:endParaRPr lang="en-US" sz="2000" b="1" dirty="0" smtClean="0">
              <a:solidFill>
                <a:srgbClr val="FFFFFF"/>
              </a:solidFill>
            </a:endParaRP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CLASSES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For  Example:- </a:t>
            </a:r>
            <a:r>
              <a:rPr lang="en-US" sz="2000" dirty="0" smtClean="0">
                <a:solidFill>
                  <a:schemeClr val="bg1"/>
                </a:solidFill>
              </a:rPr>
              <a:t>The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IN" sz="2000" dirty="0" smtClean="0">
                <a:solidFill>
                  <a:schemeClr val="bg1"/>
                </a:solidFill>
              </a:rPr>
              <a:t>design of a </a:t>
            </a:r>
            <a:r>
              <a:rPr lang="en-IN" sz="2000" b="1" dirty="0" smtClean="0">
                <a:solidFill>
                  <a:srgbClr val="FFC000"/>
                </a:solidFill>
              </a:rPr>
              <a:t>car</a:t>
            </a:r>
            <a:r>
              <a:rPr lang="en-IN" sz="2000" dirty="0" smtClean="0">
                <a:solidFill>
                  <a:schemeClr val="bg1"/>
                </a:solidFill>
              </a:rPr>
              <a:t> of same type is a </a:t>
            </a:r>
            <a:r>
              <a:rPr lang="en-IN" sz="2000" b="1" dirty="0" smtClean="0">
                <a:solidFill>
                  <a:srgbClr val="002060"/>
                </a:solidFill>
              </a:rPr>
              <a:t>class</a:t>
            </a:r>
            <a:r>
              <a:rPr lang="en-IN" sz="2000" dirty="0" smtClean="0">
                <a:solidFill>
                  <a:schemeClr val="bg1"/>
                </a:solidFill>
              </a:rPr>
              <a:t>. We can create </a:t>
            </a:r>
            <a:r>
              <a:rPr lang="en-IN" sz="2000" b="1" dirty="0" smtClean="0">
                <a:solidFill>
                  <a:srgbClr val="7030A0"/>
                </a:solidFill>
              </a:rPr>
              <a:t>many objects </a:t>
            </a:r>
            <a:r>
              <a:rPr lang="en-IN" sz="2000" dirty="0" smtClean="0">
                <a:solidFill>
                  <a:schemeClr val="bg1"/>
                </a:solidFill>
              </a:rPr>
              <a:t>from a </a:t>
            </a:r>
            <a:r>
              <a:rPr lang="en-IN" sz="2000" b="1" dirty="0" smtClean="0">
                <a:solidFill>
                  <a:srgbClr val="058D2F"/>
                </a:solidFill>
              </a:rPr>
              <a:t>class</a:t>
            </a:r>
            <a:r>
              <a:rPr lang="en-IN" sz="2000" dirty="0" smtClean="0">
                <a:solidFill>
                  <a:schemeClr val="bg1"/>
                </a:solidFill>
              </a:rPr>
              <a:t>. Just like we can make </a:t>
            </a:r>
            <a:r>
              <a:rPr lang="en-IN" sz="2000" b="1" dirty="0" smtClean="0">
                <a:solidFill>
                  <a:srgbClr val="C00000"/>
                </a:solidFill>
              </a:rPr>
              <a:t>many cars </a:t>
            </a:r>
            <a:r>
              <a:rPr lang="en-IN" sz="2000" dirty="0" smtClean="0">
                <a:solidFill>
                  <a:schemeClr val="bg1"/>
                </a:solidFill>
              </a:rPr>
              <a:t>of the same type from a </a:t>
            </a:r>
            <a:r>
              <a:rPr lang="en-IN" sz="2000" b="1" dirty="0" smtClean="0">
                <a:solidFill>
                  <a:srgbClr val="002060"/>
                </a:solidFill>
              </a:rPr>
              <a:t>design</a:t>
            </a:r>
            <a:r>
              <a:rPr lang="en-IN" sz="2000" dirty="0" smtClean="0">
                <a:solidFill>
                  <a:schemeClr val="bg1"/>
                </a:solidFill>
              </a:rPr>
              <a:t> of </a:t>
            </a:r>
            <a:r>
              <a:rPr lang="en-IN" sz="2000" b="1" dirty="0" smtClean="0">
                <a:solidFill>
                  <a:srgbClr val="7030A0"/>
                </a:solidFill>
              </a:rPr>
              <a:t>car</a:t>
            </a:r>
            <a:r>
              <a:rPr lang="en-IN" sz="2000" dirty="0" smtClean="0">
                <a:solidFill>
                  <a:schemeClr val="bg1"/>
                </a:solidFill>
              </a:rPr>
              <a:t>.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12" name="Picture 6" descr="python oop_1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071684"/>
            <a:ext cx="4562475" cy="2857520"/>
          </a:xfrm>
          <a:prstGeom prst="rect">
            <a:avLst/>
          </a:prstGeom>
        </p:spPr>
      </p:pic>
      <p:pic>
        <p:nvPicPr>
          <p:cNvPr id="13" name="Picture 7" descr="python oop_2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0760" y="2143122"/>
            <a:ext cx="1943100" cy="27813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 Dog Class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pic>
        <p:nvPicPr>
          <p:cNvPr id="14" name="Content Placeholder 5" descr="CPT-OOP-objects_and_classes_-_attmeth.svg (1).png"/>
          <p:cNvPicPr>
            <a:picLocks noGrp="1" noChangeAspect="1"/>
          </p:cNvPicPr>
          <p:nvPr>
            <p:ph sz="quarter" idx="1"/>
          </p:nvPr>
        </p:nvPicPr>
        <p:blipFill>
          <a:blip r:embed="rId5"/>
          <a:stretch>
            <a:fillRect/>
          </a:stretch>
        </p:blipFill>
        <p:spPr>
          <a:xfrm>
            <a:off x="0" y="1000125"/>
            <a:ext cx="9144000" cy="4000517"/>
          </a:xfr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 Student Class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pic>
        <p:nvPicPr>
          <p:cNvPr id="8" name="Content Placeholder 5" descr="CPT-OOP-objects_and_classes_-_attmeth.svg (1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00114"/>
            <a:ext cx="9144000" cy="400052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General Syntax Of Class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1000114"/>
            <a:ext cx="914403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Syntax 1:</a:t>
            </a: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  class &lt;</a:t>
            </a:r>
            <a:r>
              <a:rPr lang="en-US" b="1" dirty="0" err="1" smtClean="0">
                <a:solidFill>
                  <a:srgbClr val="FFFFFF"/>
                </a:solidFill>
              </a:rPr>
              <a:t>class_name</a:t>
            </a:r>
            <a:r>
              <a:rPr lang="en-US" b="1" dirty="0" smtClean="0">
                <a:solidFill>
                  <a:srgbClr val="FFFFFF"/>
                </a:solidFill>
              </a:rPr>
              <a:t>&gt;</a:t>
            </a: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   {</a:t>
            </a: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       //data members</a:t>
            </a: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    </a:t>
            </a: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    public</a:t>
            </a:r>
          </a:p>
          <a:p>
            <a:pPr>
              <a:buSzPct val="100000"/>
            </a:pPr>
            <a:endParaRPr lang="en-US" b="1" dirty="0" smtClean="0">
              <a:solidFill>
                <a:srgbClr val="FFFFFF"/>
              </a:solidFill>
            </a:endParaRP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        //member functions</a:t>
            </a:r>
          </a:p>
          <a:p>
            <a:pPr>
              <a:buSzPct val="100000"/>
            </a:pPr>
            <a:endParaRPr lang="en-US" b="1" dirty="0" smtClean="0">
              <a:solidFill>
                <a:srgbClr val="FFFFFF"/>
              </a:solidFill>
            </a:endParaRP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     };</a:t>
            </a:r>
          </a:p>
          <a:p>
            <a:pPr>
              <a:buSzPct val="100000"/>
            </a:pPr>
            <a:endParaRPr lang="en-US" b="1" dirty="0" smtClean="0">
              <a:solidFill>
                <a:srgbClr val="FFFFFF"/>
              </a:solidFill>
            </a:endParaRPr>
          </a:p>
          <a:p>
            <a:pPr>
              <a:buSzPct val="100000"/>
            </a:pPr>
            <a:endParaRPr lang="en-US" b="1" dirty="0" smtClean="0">
              <a:solidFill>
                <a:srgbClr val="FFFFFF"/>
              </a:solidFill>
            </a:endParaRPr>
          </a:p>
          <a:p>
            <a:pPr>
              <a:buSzPct val="100000"/>
            </a:pPr>
            <a:r>
              <a:rPr lang="en-US" sz="2000" b="1" dirty="0" smtClean="0">
                <a:solidFill>
                  <a:srgbClr val="FFFF00"/>
                </a:solidFill>
              </a:rPr>
              <a:t>        </a:t>
            </a:r>
            <a:endParaRPr lang="en-US" sz="2000" dirty="0" smtClean="0">
              <a:solidFill>
                <a:srgbClr val="FFFFFF"/>
              </a:solidFill>
            </a:endParaRP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43372" y="1000114"/>
            <a:ext cx="421484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Syntax 2 :</a:t>
            </a: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  class &lt;</a:t>
            </a:r>
            <a:r>
              <a:rPr lang="en-US" b="1" dirty="0" err="1" smtClean="0">
                <a:solidFill>
                  <a:srgbClr val="FFFFFF"/>
                </a:solidFill>
              </a:rPr>
              <a:t>class_name</a:t>
            </a:r>
            <a:r>
              <a:rPr lang="en-US" b="1" dirty="0" smtClean="0">
                <a:solidFill>
                  <a:srgbClr val="FFFFFF"/>
                </a:solidFill>
              </a:rPr>
              <a:t>&gt;</a:t>
            </a: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   {</a:t>
            </a: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       //data members</a:t>
            </a: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    </a:t>
            </a: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    public</a:t>
            </a:r>
          </a:p>
          <a:p>
            <a:pPr>
              <a:buSzPct val="100000"/>
            </a:pPr>
            <a:endParaRPr lang="en-US" b="1" dirty="0" smtClean="0">
              <a:solidFill>
                <a:srgbClr val="FFFFFF"/>
              </a:solidFill>
            </a:endParaRP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        //member functions</a:t>
            </a:r>
          </a:p>
          <a:p>
            <a:pPr>
              <a:buSzPct val="100000"/>
            </a:pPr>
            <a:endParaRPr lang="en-US" b="1" dirty="0" smtClean="0">
              <a:solidFill>
                <a:srgbClr val="FFFFFF"/>
              </a:solidFill>
            </a:endParaRP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     };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Structure In C &amp; Class In C++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1000114"/>
            <a:ext cx="914403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en-US" sz="2000" b="1" dirty="0" smtClean="0">
                <a:solidFill>
                  <a:srgbClr val="FFFF00"/>
                </a:solidFill>
              </a:rPr>
              <a:t>             Structure “C”</a:t>
            </a: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  </a:t>
            </a:r>
            <a:r>
              <a:rPr lang="en-US" b="1" dirty="0" err="1" smtClean="0">
                <a:solidFill>
                  <a:srgbClr val="FFFFFF"/>
                </a:solidFill>
              </a:rPr>
              <a:t>Struct</a:t>
            </a:r>
            <a:r>
              <a:rPr lang="en-US" b="1" dirty="0" smtClean="0">
                <a:solidFill>
                  <a:srgbClr val="FFFFFF"/>
                </a:solidFill>
              </a:rPr>
              <a:t> Student</a:t>
            </a: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  {</a:t>
            </a: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     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roll;</a:t>
            </a: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      char grade;</a:t>
            </a: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      float per;</a:t>
            </a: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  }</a:t>
            </a: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  void main()</a:t>
            </a: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  {</a:t>
            </a: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       </a:t>
            </a:r>
            <a:r>
              <a:rPr lang="en-US" b="1" dirty="0" err="1" smtClean="0">
                <a:solidFill>
                  <a:srgbClr val="FFFFFF"/>
                </a:solidFill>
              </a:rPr>
              <a:t>Struct</a:t>
            </a:r>
            <a:r>
              <a:rPr lang="en-US" b="1" dirty="0" smtClean="0">
                <a:solidFill>
                  <a:srgbClr val="FFFFFF"/>
                </a:solidFill>
              </a:rPr>
              <a:t> Student S;</a:t>
            </a: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       </a:t>
            </a:r>
            <a:r>
              <a:rPr lang="en-US" b="1" dirty="0" err="1" smtClean="0">
                <a:solidFill>
                  <a:srgbClr val="FFFFFF"/>
                </a:solidFill>
              </a:rPr>
              <a:t>S.roll</a:t>
            </a:r>
            <a:r>
              <a:rPr lang="en-US" b="1" dirty="0" smtClean="0">
                <a:solidFill>
                  <a:srgbClr val="FFFFFF"/>
                </a:solidFill>
              </a:rPr>
              <a:t>=10;</a:t>
            </a: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       ---</a:t>
            </a: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       ---</a:t>
            </a: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   }</a:t>
            </a: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143372" y="1000114"/>
            <a:ext cx="421484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en-US" sz="2000" b="1" dirty="0" smtClean="0">
                <a:solidFill>
                  <a:srgbClr val="FFFF00"/>
                </a:solidFill>
              </a:rPr>
              <a:t>Class “C++” :</a:t>
            </a: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  class Student </a:t>
            </a: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   {</a:t>
            </a: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      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roll;</a:t>
            </a: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       char grade;</a:t>
            </a: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       float per;</a:t>
            </a: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       </a:t>
            </a: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       void get();</a:t>
            </a: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       void show();</a:t>
            </a: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    };</a:t>
            </a: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     </a:t>
            </a:r>
            <a:r>
              <a:rPr lang="en-US" b="1" dirty="0" err="1" smtClean="0">
                <a:solidFill>
                  <a:srgbClr val="FFFFFF"/>
                </a:solidFill>
              </a:rPr>
              <a:t>int</a:t>
            </a:r>
            <a:r>
              <a:rPr lang="en-US" b="1" dirty="0" smtClean="0">
                <a:solidFill>
                  <a:srgbClr val="FFFFFF"/>
                </a:solidFill>
              </a:rPr>
              <a:t> main()</a:t>
            </a: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     {   Student S;</a:t>
            </a: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          </a:t>
            </a:r>
            <a:r>
              <a:rPr lang="en-US" b="1" dirty="0" err="1" smtClean="0">
                <a:solidFill>
                  <a:srgbClr val="FFFFFF"/>
                </a:solidFill>
              </a:rPr>
              <a:t>S.roll</a:t>
            </a:r>
            <a:r>
              <a:rPr lang="en-US" b="1" dirty="0" smtClean="0">
                <a:solidFill>
                  <a:srgbClr val="FFFFFF"/>
                </a:solidFill>
              </a:rPr>
              <a:t>=10;</a:t>
            </a: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           ----   };</a:t>
            </a:r>
          </a:p>
        </p:txBody>
      </p:sp>
      <p:sp>
        <p:nvSpPr>
          <p:cNvPr id="11" name="Right Brace 10"/>
          <p:cNvSpPr/>
          <p:nvPr/>
        </p:nvSpPr>
        <p:spPr>
          <a:xfrm>
            <a:off x="5786446" y="1857370"/>
            <a:ext cx="214314" cy="914400"/>
          </a:xfrm>
          <a:prstGeom prst="rightBrac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072198" y="2143122"/>
            <a:ext cx="1600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Data Members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5857884" y="2928940"/>
            <a:ext cx="214314" cy="642942"/>
          </a:xfrm>
          <a:prstGeom prst="rightBrace">
            <a:avLst/>
          </a:prstGeom>
          <a:ln/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143636" y="3071816"/>
            <a:ext cx="1895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Member Function</a:t>
            </a:r>
            <a:endParaRPr lang="en-US" b="1" dirty="0">
              <a:solidFill>
                <a:srgbClr val="FFC000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5786446" y="4071948"/>
            <a:ext cx="785818" cy="142876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6572264" y="3857634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Object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 animBg="1"/>
      <p:bldP spid="16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Are Private And Public In C++ 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1000114"/>
            <a:ext cx="9144032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Private and Public:</a:t>
            </a:r>
          </a:p>
          <a:p>
            <a:pPr>
              <a:buSzPct val="100000"/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FF"/>
                </a:solidFill>
              </a:rPr>
              <a:t>  </a:t>
            </a:r>
            <a:r>
              <a:rPr lang="en-US" b="1" dirty="0" smtClean="0">
                <a:solidFill>
                  <a:srgbClr val="FFC000"/>
                </a:solidFill>
              </a:rPr>
              <a:t>Private </a:t>
            </a:r>
            <a:r>
              <a:rPr lang="en-US" b="1" dirty="0" smtClean="0">
                <a:solidFill>
                  <a:srgbClr val="FFFFFF"/>
                </a:solidFill>
              </a:rPr>
              <a:t>and </a:t>
            </a:r>
            <a:r>
              <a:rPr lang="en-US" b="1" dirty="0" smtClean="0">
                <a:solidFill>
                  <a:srgbClr val="FFC000"/>
                </a:solidFill>
              </a:rPr>
              <a:t>Public</a:t>
            </a:r>
            <a:r>
              <a:rPr lang="en-US" b="1" dirty="0" smtClean="0">
                <a:solidFill>
                  <a:srgbClr val="FFFFFF"/>
                </a:solidFill>
              </a:rPr>
              <a:t> are keywords.</a:t>
            </a:r>
          </a:p>
          <a:p>
            <a:pPr>
              <a:buSzPct val="100000"/>
            </a:pPr>
            <a:endParaRPr lang="en-US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FF"/>
                </a:solidFill>
              </a:rPr>
              <a:t> These keywords are popularly called as access </a:t>
            </a:r>
            <a:r>
              <a:rPr lang="en-US" b="1" dirty="0" err="1" smtClean="0">
                <a:solidFill>
                  <a:srgbClr val="92D050"/>
                </a:solidFill>
              </a:rPr>
              <a:t>specifiers</a:t>
            </a:r>
            <a:r>
              <a:rPr lang="en-US" b="1" dirty="0" smtClean="0">
                <a:solidFill>
                  <a:srgbClr val="FFFFFF"/>
                </a:solidFill>
              </a:rPr>
              <a:t> or </a:t>
            </a:r>
            <a:r>
              <a:rPr lang="en-US" b="1" dirty="0" smtClean="0">
                <a:solidFill>
                  <a:srgbClr val="002060"/>
                </a:solidFill>
              </a:rPr>
              <a:t>visibility</a:t>
            </a:r>
            <a:r>
              <a:rPr lang="en-US" b="1" dirty="0" smtClean="0">
                <a:solidFill>
                  <a:srgbClr val="FFFFFF"/>
                </a:solidFill>
              </a:rPr>
              <a:t> modes.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FF"/>
                </a:solidFill>
              </a:rPr>
              <a:t> They control that what members  of the class will be </a:t>
            </a:r>
            <a:r>
              <a:rPr lang="en-US" b="1" dirty="0" smtClean="0">
                <a:solidFill>
                  <a:srgbClr val="FFC000"/>
                </a:solidFill>
              </a:rPr>
              <a:t>accessible</a:t>
            </a:r>
            <a:r>
              <a:rPr lang="en-US" b="1" dirty="0" smtClean="0">
                <a:solidFill>
                  <a:srgbClr val="FFFFFF"/>
                </a:solidFill>
              </a:rPr>
              <a:t> from </a:t>
            </a:r>
            <a:r>
              <a:rPr lang="en-US" b="1" dirty="0" smtClean="0">
                <a:solidFill>
                  <a:srgbClr val="002060"/>
                </a:solidFill>
              </a:rPr>
              <a:t>outside</a:t>
            </a:r>
            <a:r>
              <a:rPr lang="en-US" b="1" dirty="0" smtClean="0">
                <a:solidFill>
                  <a:srgbClr val="FFFFFF"/>
                </a:solidFill>
              </a:rPr>
              <a:t> the class</a:t>
            </a: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  and what members </a:t>
            </a:r>
            <a:r>
              <a:rPr lang="en-US" b="1" dirty="0" smtClean="0">
                <a:solidFill>
                  <a:srgbClr val="FFC000"/>
                </a:solidFill>
              </a:rPr>
              <a:t>could not </a:t>
            </a:r>
            <a:r>
              <a:rPr lang="en-US" b="1" dirty="0" smtClean="0">
                <a:solidFill>
                  <a:srgbClr val="FFFFFF"/>
                </a:solidFill>
              </a:rPr>
              <a:t>be accessed from outside the class.</a:t>
            </a:r>
          </a:p>
          <a:p>
            <a:pPr>
              <a:buSzPct val="100000"/>
            </a:pPr>
            <a:endParaRPr lang="en-US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FF"/>
                </a:solidFill>
              </a:rPr>
              <a:t> The members which are declared as </a:t>
            </a:r>
            <a:r>
              <a:rPr lang="en-US" b="1" dirty="0" smtClean="0">
                <a:solidFill>
                  <a:srgbClr val="C00000"/>
                </a:solidFill>
              </a:rPr>
              <a:t>public</a:t>
            </a:r>
            <a:r>
              <a:rPr lang="en-US" b="1" dirty="0" smtClean="0">
                <a:solidFill>
                  <a:srgbClr val="FFFFFF"/>
                </a:solidFill>
              </a:rPr>
              <a:t> can be accessed from outside the class, but</a:t>
            </a: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 the members which are declared as </a:t>
            </a:r>
            <a:r>
              <a:rPr lang="en-US" b="1" dirty="0" smtClean="0">
                <a:solidFill>
                  <a:srgbClr val="002060"/>
                </a:solidFill>
              </a:rPr>
              <a:t>private</a:t>
            </a:r>
            <a:r>
              <a:rPr lang="en-US" b="1" dirty="0" smtClean="0">
                <a:solidFill>
                  <a:srgbClr val="FFFFFF"/>
                </a:solidFill>
              </a:rPr>
              <a:t> can never be accessed from outside the class.</a:t>
            </a: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Are Private And Public In C++ ?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0" y="1000114"/>
            <a:ext cx="9144032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FF"/>
                </a:solidFill>
              </a:rPr>
              <a:t>  Normally we always declare </a:t>
            </a:r>
            <a:r>
              <a:rPr lang="en-US" b="1" dirty="0" smtClean="0">
                <a:solidFill>
                  <a:srgbClr val="FFC000"/>
                </a:solidFill>
              </a:rPr>
              <a:t>data members </a:t>
            </a:r>
            <a:r>
              <a:rPr lang="en-US" b="1" dirty="0" smtClean="0">
                <a:solidFill>
                  <a:srgbClr val="FFFFFF"/>
                </a:solidFill>
              </a:rPr>
              <a:t>of the class as </a:t>
            </a:r>
            <a:r>
              <a:rPr lang="en-US" b="1" dirty="0" smtClean="0">
                <a:solidFill>
                  <a:srgbClr val="002060"/>
                </a:solidFill>
              </a:rPr>
              <a:t>private</a:t>
            </a:r>
            <a:r>
              <a:rPr lang="en-US" b="1" dirty="0" smtClean="0">
                <a:solidFill>
                  <a:srgbClr val="FFFFFF"/>
                </a:solidFill>
              </a:rPr>
              <a:t> while </a:t>
            </a:r>
            <a:r>
              <a:rPr lang="en-US" b="1" dirty="0" smtClean="0">
                <a:solidFill>
                  <a:srgbClr val="08E64D"/>
                </a:solidFill>
              </a:rPr>
              <a:t>member </a:t>
            </a:r>
            <a:endParaRPr lang="en-US" b="1" dirty="0" smtClean="0">
              <a:solidFill>
                <a:srgbClr val="08E64D"/>
              </a:solidFill>
            </a:endParaRPr>
          </a:p>
          <a:p>
            <a:pPr>
              <a:buSzPct val="100000"/>
            </a:pPr>
            <a:r>
              <a:rPr lang="en-US" b="1" dirty="0" smtClean="0">
                <a:solidFill>
                  <a:srgbClr val="08E64D"/>
                </a:solidFill>
              </a:rPr>
              <a:t> </a:t>
            </a:r>
            <a:r>
              <a:rPr lang="en-US" b="1" dirty="0" smtClean="0">
                <a:solidFill>
                  <a:srgbClr val="08E64D"/>
                </a:solidFill>
              </a:rPr>
              <a:t>  </a:t>
            </a:r>
            <a:r>
              <a:rPr lang="en-US" b="1" dirty="0" smtClean="0">
                <a:solidFill>
                  <a:srgbClr val="08E64D"/>
                </a:solidFill>
              </a:rPr>
              <a:t> function</a:t>
            </a:r>
            <a:r>
              <a:rPr lang="en-US" b="1" dirty="0" smtClean="0">
                <a:solidFill>
                  <a:srgbClr val="FFFFFF"/>
                </a:solidFill>
              </a:rPr>
              <a:t> </a:t>
            </a:r>
            <a:r>
              <a:rPr lang="en-US" b="1" dirty="0" smtClean="0">
                <a:solidFill>
                  <a:srgbClr val="FFFFFF"/>
                </a:solidFill>
              </a:rPr>
              <a:t>as public.</a:t>
            </a:r>
          </a:p>
          <a:p>
            <a:pPr>
              <a:buSzPct val="100000"/>
            </a:pPr>
            <a:endParaRPr lang="en-US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FF"/>
                </a:solidFill>
              </a:rPr>
              <a:t>  In C++ , whenever we design a </a:t>
            </a:r>
            <a:r>
              <a:rPr lang="en-US" b="1" dirty="0" smtClean="0">
                <a:solidFill>
                  <a:srgbClr val="002060"/>
                </a:solidFill>
              </a:rPr>
              <a:t>class</a:t>
            </a:r>
            <a:r>
              <a:rPr lang="en-US" b="1" dirty="0" smtClean="0">
                <a:solidFill>
                  <a:srgbClr val="FFFFFF"/>
                </a:solidFill>
              </a:rPr>
              <a:t> by default everything is </a:t>
            </a:r>
            <a:r>
              <a:rPr lang="en-US" b="1" dirty="0" smtClean="0">
                <a:solidFill>
                  <a:srgbClr val="F2A40D"/>
                </a:solidFill>
              </a:rPr>
              <a:t>private</a:t>
            </a:r>
            <a:r>
              <a:rPr lang="en-US" b="1" dirty="0" smtClean="0">
                <a:solidFill>
                  <a:srgbClr val="FFFFFF"/>
                </a:solidFill>
              </a:rPr>
              <a:t>, so there is no need </a:t>
            </a: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  to mention the keyword </a:t>
            </a:r>
            <a:r>
              <a:rPr lang="en-US" b="1" dirty="0" smtClean="0">
                <a:solidFill>
                  <a:srgbClr val="92D050"/>
                </a:solidFill>
              </a:rPr>
              <a:t>private</a:t>
            </a:r>
            <a:r>
              <a:rPr lang="en-US" b="1" dirty="0" smtClean="0">
                <a:solidFill>
                  <a:srgbClr val="FFFFFF"/>
                </a:solidFill>
              </a:rPr>
              <a:t>. But to make members public we will have use the </a:t>
            </a: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  keyword </a:t>
            </a:r>
            <a:r>
              <a:rPr lang="en-US" b="1" dirty="0" smtClean="0">
                <a:solidFill>
                  <a:srgbClr val="002060"/>
                </a:solidFill>
              </a:rPr>
              <a:t>Public</a:t>
            </a:r>
            <a:r>
              <a:rPr lang="en-US" b="1" dirty="0" smtClean="0">
                <a:solidFill>
                  <a:srgbClr val="FFFFFF"/>
                </a:solidFill>
              </a:rPr>
              <a:t>.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FFFFFF"/>
                </a:solidFill>
              </a:rPr>
              <a:t>There is one more </a:t>
            </a:r>
            <a:r>
              <a:rPr lang="en-US" b="1" dirty="0" smtClean="0">
                <a:solidFill>
                  <a:srgbClr val="C00000"/>
                </a:solidFill>
              </a:rPr>
              <a:t>keyword </a:t>
            </a:r>
            <a:r>
              <a:rPr lang="en-US" b="1" dirty="0" smtClean="0">
                <a:solidFill>
                  <a:srgbClr val="FFFFFF"/>
                </a:solidFill>
              </a:rPr>
              <a:t> in C++ which is also called as access </a:t>
            </a:r>
            <a:r>
              <a:rPr lang="en-US" b="1" dirty="0" err="1" smtClean="0">
                <a:solidFill>
                  <a:srgbClr val="002060"/>
                </a:solidFill>
              </a:rPr>
              <a:t>specifier</a:t>
            </a:r>
            <a:r>
              <a:rPr lang="en-US" b="1" dirty="0" smtClean="0">
                <a:solidFill>
                  <a:srgbClr val="FFFFFF"/>
                </a:solidFill>
              </a:rPr>
              <a:t> and this </a:t>
            </a: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 Keyword is </a:t>
            </a:r>
            <a:r>
              <a:rPr lang="en-US" b="1" dirty="0" smtClean="0">
                <a:solidFill>
                  <a:srgbClr val="FFC000"/>
                </a:solidFill>
              </a:rPr>
              <a:t>protected</a:t>
            </a:r>
            <a:r>
              <a:rPr lang="en-US" b="1" dirty="0" smtClean="0">
                <a:solidFill>
                  <a:srgbClr val="FFFFFF"/>
                </a:solidFill>
              </a:rPr>
              <a:t>. But discussion about it will only make sense when we discuss</a:t>
            </a:r>
          </a:p>
          <a:p>
            <a:pPr>
              <a:buSzPct val="100000"/>
            </a:pPr>
            <a:r>
              <a:rPr lang="en-US" b="1" dirty="0" smtClean="0">
                <a:solidFill>
                  <a:srgbClr val="FFFFFF"/>
                </a:solidFill>
              </a:rPr>
              <a:t> the chapter </a:t>
            </a:r>
            <a:r>
              <a:rPr lang="en-US" b="1" dirty="0" smtClean="0">
                <a:solidFill>
                  <a:srgbClr val="002060"/>
                </a:solidFill>
              </a:rPr>
              <a:t>INHERITANCE</a:t>
            </a:r>
            <a:r>
              <a:rPr lang="en-US" b="1" dirty="0" smtClean="0">
                <a:solidFill>
                  <a:srgbClr val="FFFFFF"/>
                </a:solidFill>
              </a:rPr>
              <a:t>.</a:t>
            </a:r>
          </a:p>
          <a:p>
            <a:pPr>
              <a:buSzPct val="100000"/>
            </a:pPr>
            <a:endParaRPr lang="en-US" b="1" dirty="0" smtClean="0">
              <a:solidFill>
                <a:srgbClr val="FFFFFF"/>
              </a:solidFill>
            </a:endParaRPr>
          </a:p>
          <a:p>
            <a:pPr>
              <a:buSzPct val="100000"/>
            </a:pPr>
            <a:endParaRPr lang="en-US" b="1" dirty="0" smtClean="0">
              <a:solidFill>
                <a:srgbClr val="FFFFFF"/>
              </a:solidFill>
            </a:endParaRP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2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=""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24982" y="611301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=""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=""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=""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=""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=""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=""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=""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=""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=""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=""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=""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=""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=""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=""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=""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=""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=""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=""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=""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=""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=""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4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6" name="Picture 35" descr="cpp-mini-logo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3306" y="1714495"/>
            <a:ext cx="1861398" cy="1928826"/>
          </a:xfrm>
          <a:prstGeom prst="rect">
            <a:avLst/>
          </a:prstGeom>
        </p:spPr>
      </p:pic>
      <p:pic>
        <p:nvPicPr>
          <p:cNvPr id="37" name="Picture 36" descr="webcodeft-c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8992" y="1071552"/>
            <a:ext cx="5214974" cy="428628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28992" y="1643056"/>
            <a:ext cx="5214974" cy="428628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28992" y="2214560"/>
            <a:ext cx="5214974" cy="428628"/>
            <a:chOff x="3131840" y="1491630"/>
            <a:chExt cx="5256584" cy="576064"/>
          </a:xfrm>
        </p:grpSpPr>
        <p:sp>
          <p:nvSpPr>
            <p:cNvPr id="19" name="Rectangle 1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428992" y="100011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57554" y="164305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57554" y="214312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86182" y="1643056"/>
            <a:ext cx="4786346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b="1" dirty="0" smtClean="0">
                <a:solidFill>
                  <a:srgbClr val="92D050"/>
                </a:solidFill>
                <a:latin typeface="+mj-lt"/>
                <a:cs typeface="Georgia"/>
              </a:rPr>
              <a:t>  Problems With Procedure Oriented </a:t>
            </a:r>
            <a:r>
              <a:rPr lang="en-IN" b="1" dirty="0" err="1" smtClean="0">
                <a:solidFill>
                  <a:srgbClr val="92D050"/>
                </a:solidFill>
                <a:latin typeface="+mj-lt"/>
                <a:cs typeface="Georgia"/>
              </a:rPr>
              <a:t>Progg</a:t>
            </a:r>
            <a:r>
              <a:rPr lang="en-IN" b="1" dirty="0" smtClean="0">
                <a:solidFill>
                  <a:srgbClr val="92D050"/>
                </a:solidFill>
                <a:latin typeface="+mj-lt"/>
                <a:cs typeface="Georgia"/>
              </a:rPr>
              <a:t>.</a:t>
            </a:r>
            <a:endParaRPr lang="en-IN" b="1" dirty="0">
              <a:solidFill>
                <a:srgbClr val="92D050"/>
              </a:solidFill>
              <a:latin typeface="+mj-lt"/>
              <a:cs typeface="Georgia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428992" y="2786064"/>
            <a:ext cx="5214974" cy="428628"/>
            <a:chOff x="3131840" y="1491630"/>
            <a:chExt cx="5256584" cy="576064"/>
          </a:xfrm>
        </p:grpSpPr>
        <p:sp>
          <p:nvSpPr>
            <p:cNvPr id="27" name="Rectangle 26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Right Triangle 27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357554" y="278606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43306" y="2786064"/>
            <a:ext cx="5214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 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How Do We Create An Object ?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786182" y="2214560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C00000"/>
                </a:solidFill>
                <a:latin typeface="+mj-lt"/>
                <a:cs typeface="Georgia"/>
              </a:rPr>
              <a:t>   </a:t>
            </a:r>
            <a:r>
              <a:rPr lang="en-IN" b="1" dirty="0" smtClean="0">
                <a:solidFill>
                  <a:srgbClr val="C00000"/>
                </a:solidFill>
                <a:latin typeface="+mj-lt"/>
                <a:cs typeface="Georgia"/>
              </a:rPr>
              <a:t>What Are Objects In OOP ?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  <p:pic>
        <p:nvPicPr>
          <p:cNvPr id="33" name="Picture 32" descr="webcodeft-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pic>
        <p:nvPicPr>
          <p:cNvPr id="37" name="Picture 36" descr="cpp-mini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285866"/>
            <a:ext cx="2925029" cy="314327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714744" y="1071552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Georgia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+mj-lt"/>
                <a:cs typeface="Georgia"/>
              </a:rPr>
              <a:t>Introduction To Object Oriented Programming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3428992" y="3357568"/>
            <a:ext cx="5214976" cy="428630"/>
            <a:chOff x="3131838" y="1491630"/>
            <a:chExt cx="5256586" cy="576067"/>
          </a:xfrm>
        </p:grpSpPr>
        <p:sp>
          <p:nvSpPr>
            <p:cNvPr id="42" name="Rectangle 4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2000" b="1" dirty="0" smtClean="0">
                  <a:solidFill>
                    <a:srgbClr val="FFC000"/>
                  </a:solidFill>
                </a:rPr>
                <a:t>             </a:t>
              </a:r>
              <a:r>
                <a:rPr lang="en-US" altLang="ko-KR" b="1" dirty="0" smtClean="0">
                  <a:solidFill>
                    <a:srgbClr val="FFC000"/>
                  </a:solidFill>
                </a:rPr>
                <a:t>Syntax Of Creating Class In C++</a:t>
              </a:r>
              <a:endParaRPr lang="ko-KR" alt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43" name="Right Triangle 42"/>
            <p:cNvSpPr/>
            <p:nvPr/>
          </p:nvSpPr>
          <p:spPr>
            <a:xfrm rot="5400000">
              <a:off x="3239851" y="1383621"/>
              <a:ext cx="576063" cy="792089"/>
            </a:xfrm>
            <a:prstGeom prst="rtTriangle">
              <a:avLst/>
            </a:prstGeom>
            <a:solidFill>
              <a:srgbClr val="FFFF00"/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428992" y="3929072"/>
            <a:ext cx="5214976" cy="428629"/>
            <a:chOff x="3131838" y="1491630"/>
            <a:chExt cx="5256586" cy="576066"/>
          </a:xfrm>
        </p:grpSpPr>
        <p:sp>
          <p:nvSpPr>
            <p:cNvPr id="48" name="Rectangle 4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2000" b="1" dirty="0" smtClean="0">
                  <a:solidFill>
                    <a:srgbClr val="FFC000"/>
                  </a:solidFill>
                </a:rPr>
                <a:t>            </a:t>
              </a:r>
              <a:r>
                <a:rPr lang="en-US" altLang="ko-KR" sz="2000" b="1" dirty="0" smtClean="0">
                  <a:solidFill>
                    <a:srgbClr val="002060"/>
                  </a:solidFill>
                </a:rPr>
                <a:t> </a:t>
              </a:r>
              <a:r>
                <a:rPr lang="en-US" altLang="ko-KR" b="1" dirty="0" smtClean="0">
                  <a:solidFill>
                    <a:srgbClr val="002060"/>
                  </a:solidFill>
                </a:rPr>
                <a:t>What Are Private And Public In C++ ?</a:t>
              </a:r>
              <a:endParaRPr lang="ko-KR" altLang="en-US" sz="2000" b="1" dirty="0">
                <a:solidFill>
                  <a:srgbClr val="002060"/>
                </a:solidFill>
              </a:endParaRPr>
            </a:p>
          </p:txBody>
        </p:sp>
        <p:sp>
          <p:nvSpPr>
            <p:cNvPr id="49" name="Right Triangle 48"/>
            <p:cNvSpPr/>
            <p:nvPr/>
          </p:nvSpPr>
          <p:spPr>
            <a:xfrm rot="5400000">
              <a:off x="3239851" y="1383620"/>
              <a:ext cx="576063" cy="792089"/>
            </a:xfrm>
            <a:prstGeom prst="rtTriangle">
              <a:avLst/>
            </a:prstGeom>
            <a:solidFill>
              <a:srgbClr val="002060"/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428992" y="32861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05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28992" y="38576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06</a:t>
            </a: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  <p:bldP spid="32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Introduction To OOP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-32" y="1000114"/>
            <a:ext cx="914403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dirty="0" smtClean="0">
                <a:solidFill>
                  <a:srgbClr val="FFFF00"/>
                </a:solidFill>
              </a:rPr>
              <a:t> </a:t>
            </a:r>
            <a:r>
              <a:rPr lang="en-US" sz="2000" b="1" dirty="0" smtClean="0">
                <a:solidFill>
                  <a:srgbClr val="FFFF00"/>
                </a:solidFill>
              </a:rPr>
              <a:t>What is Object Oriented Programming ?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      </a:t>
            </a:r>
            <a:r>
              <a:rPr lang="en-US" b="1" dirty="0" smtClean="0">
                <a:solidFill>
                  <a:srgbClr val="FFFFFF"/>
                </a:solidFill>
              </a:rPr>
              <a:t>. </a:t>
            </a:r>
            <a:r>
              <a:rPr lang="en-US" b="1" dirty="0" smtClean="0">
                <a:solidFill>
                  <a:srgbClr val="002060"/>
                </a:solidFill>
              </a:rPr>
              <a:t>OOP</a:t>
            </a:r>
            <a:r>
              <a:rPr lang="en-US" b="1" dirty="0" smtClean="0">
                <a:solidFill>
                  <a:srgbClr val="FFFFFF"/>
                </a:solidFill>
              </a:rPr>
              <a:t> is a programming </a:t>
            </a:r>
            <a:r>
              <a:rPr lang="en-US" b="1" dirty="0" smtClean="0">
                <a:solidFill>
                  <a:srgbClr val="F2A40D"/>
                </a:solidFill>
              </a:rPr>
              <a:t>methodology</a:t>
            </a:r>
            <a:r>
              <a:rPr lang="en-US" b="1" dirty="0" smtClean="0">
                <a:solidFill>
                  <a:srgbClr val="FFFFFF"/>
                </a:solidFill>
              </a:rPr>
              <a:t> and  is supported by maximum  programming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    language like </a:t>
            </a:r>
            <a:r>
              <a:rPr lang="en-US" b="1" dirty="0" smtClean="0">
                <a:solidFill>
                  <a:srgbClr val="C00000"/>
                </a:solidFill>
              </a:rPr>
              <a:t>C++, Python, Java, JavaScript, PHP, C# </a:t>
            </a:r>
            <a:r>
              <a:rPr lang="en-US" b="1" dirty="0" smtClean="0">
                <a:solidFill>
                  <a:srgbClr val="FFFFFF"/>
                </a:solidFill>
              </a:rPr>
              <a:t>etc.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  . The world in which we live is full </a:t>
            </a:r>
            <a:r>
              <a:rPr lang="en-US" b="1" dirty="0" smtClean="0">
                <a:solidFill>
                  <a:srgbClr val="FFC000"/>
                </a:solidFill>
              </a:rPr>
              <a:t>objects</a:t>
            </a:r>
            <a:r>
              <a:rPr lang="en-US" b="1" dirty="0" smtClean="0">
                <a:solidFill>
                  <a:srgbClr val="FFFFFF"/>
                </a:solidFill>
              </a:rPr>
              <a:t>. Ever living or non-living  thing is 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     nothing  but  an </a:t>
            </a:r>
            <a:r>
              <a:rPr lang="en-US" b="1" dirty="0" smtClean="0">
                <a:solidFill>
                  <a:srgbClr val="002060"/>
                </a:solidFill>
              </a:rPr>
              <a:t>object</a:t>
            </a:r>
            <a:r>
              <a:rPr lang="en-US" b="1" dirty="0" smtClean="0">
                <a:solidFill>
                  <a:srgbClr val="FFFFFF"/>
                </a:solidFill>
              </a:rPr>
              <a:t>.</a:t>
            </a: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r>
              <a:rPr lang="en-US" b="1" dirty="0" smtClean="0">
                <a:solidFill>
                  <a:srgbClr val="FFFFFF"/>
                </a:solidFill>
              </a:rPr>
              <a:t>       . Thus </a:t>
            </a:r>
            <a:r>
              <a:rPr lang="en-US" b="1" dirty="0" smtClean="0">
                <a:solidFill>
                  <a:srgbClr val="92D050"/>
                </a:solidFill>
              </a:rPr>
              <a:t>OOP</a:t>
            </a:r>
            <a:r>
              <a:rPr lang="en-US" b="1" dirty="0" smtClean="0">
                <a:solidFill>
                  <a:srgbClr val="FFFFFF"/>
                </a:solidFill>
              </a:rPr>
              <a:t> says we should develop our program keeping </a:t>
            </a:r>
            <a:r>
              <a:rPr lang="en-US" b="1" dirty="0" smtClean="0">
                <a:solidFill>
                  <a:srgbClr val="FFC000"/>
                </a:solidFill>
              </a:rPr>
              <a:t>objects</a:t>
            </a:r>
            <a:r>
              <a:rPr lang="en-US" b="1" dirty="0" smtClean="0">
                <a:solidFill>
                  <a:srgbClr val="FFFFFF"/>
                </a:solidFill>
              </a:rPr>
              <a:t> as the </a:t>
            </a:r>
            <a:r>
              <a:rPr lang="en-US" b="1" dirty="0" smtClean="0">
                <a:solidFill>
                  <a:srgbClr val="058D2F"/>
                </a:solidFill>
              </a:rPr>
              <a:t>center 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     point.</a:t>
            </a:r>
          </a:p>
          <a:p>
            <a:endParaRPr lang="en-US" b="1" dirty="0" smtClean="0">
              <a:solidFill>
                <a:srgbClr val="FFFFFF"/>
              </a:solidFill>
            </a:endParaRPr>
          </a:p>
          <a:p>
            <a:r>
              <a:rPr lang="en-US" b="1" dirty="0" smtClean="0">
                <a:solidFill>
                  <a:srgbClr val="FFFFFF"/>
                </a:solidFill>
              </a:rPr>
              <a:t>       .  Data </a:t>
            </a:r>
            <a:r>
              <a:rPr lang="en-US" b="1" dirty="0" smtClean="0">
                <a:solidFill>
                  <a:srgbClr val="F2A40D"/>
                </a:solidFill>
              </a:rPr>
              <a:t>security </a:t>
            </a:r>
            <a:r>
              <a:rPr lang="en-US" b="1" dirty="0" smtClean="0">
                <a:solidFill>
                  <a:srgbClr val="FFFFFF"/>
                </a:solidFill>
              </a:rPr>
              <a:t>is given much more importance</a:t>
            </a:r>
            <a:r>
              <a:rPr lang="en-US" b="1" dirty="0" smtClean="0">
                <a:solidFill>
                  <a:srgbClr val="F2A40D"/>
                </a:solidFill>
              </a:rPr>
              <a:t>.</a:t>
            </a:r>
          </a:p>
          <a:p>
            <a:r>
              <a:rPr lang="en-US" b="1" dirty="0" smtClean="0">
                <a:solidFill>
                  <a:srgbClr val="F2A40D"/>
                </a:solidFill>
              </a:rPr>
              <a:t>                   </a:t>
            </a:r>
          </a:p>
          <a:p>
            <a:r>
              <a:rPr lang="en-US" b="1" dirty="0" smtClean="0">
                <a:solidFill>
                  <a:schemeClr val="bg1"/>
                </a:solidFill>
              </a:rPr>
              <a:t>	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It means that we </a:t>
            </a:r>
            <a:r>
              <a:rPr lang="en-US" dirty="0" err="1" smtClean="0">
                <a:noFill/>
              </a:rPr>
              <a:t>sjhplid</a:t>
            </a:r>
            <a:r>
              <a:rPr lang="en-US" dirty="0" smtClean="0">
                <a:noFill/>
              </a:rPr>
              <a:t> and define e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Is POP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-32" y="1000114"/>
            <a:ext cx="91440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What is Procedure Oriented Programming ?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  </a:t>
            </a:r>
          </a:p>
          <a:p>
            <a:r>
              <a:rPr lang="en-US" sz="2000" b="1" dirty="0" smtClean="0">
                <a:solidFill>
                  <a:srgbClr val="FFFF00"/>
                </a:solidFill>
              </a:rPr>
              <a:t>      </a:t>
            </a:r>
            <a:r>
              <a:rPr lang="en-US" sz="2000" b="1" dirty="0" smtClean="0">
                <a:solidFill>
                  <a:srgbClr val="FFFFFF"/>
                </a:solidFill>
              </a:rPr>
              <a:t>. </a:t>
            </a:r>
            <a:r>
              <a:rPr lang="en-US" b="1" dirty="0" smtClean="0">
                <a:solidFill>
                  <a:srgbClr val="002060"/>
                </a:solidFill>
              </a:rPr>
              <a:t>POP</a:t>
            </a:r>
            <a:r>
              <a:rPr lang="en-US" b="1" dirty="0" smtClean="0">
                <a:solidFill>
                  <a:srgbClr val="FFFFFF"/>
                </a:solidFill>
              </a:rPr>
              <a:t> is a programming </a:t>
            </a:r>
            <a:r>
              <a:rPr lang="en-US" b="1" dirty="0" smtClean="0">
                <a:solidFill>
                  <a:srgbClr val="F2A40D"/>
                </a:solidFill>
              </a:rPr>
              <a:t>methodology</a:t>
            </a:r>
            <a:r>
              <a:rPr lang="en-US" b="1" dirty="0" smtClean="0">
                <a:solidFill>
                  <a:srgbClr val="FFFFFF"/>
                </a:solidFill>
              </a:rPr>
              <a:t> supported by </a:t>
            </a:r>
            <a:r>
              <a:rPr lang="en-US" b="1" dirty="0" smtClean="0">
                <a:solidFill>
                  <a:srgbClr val="C00000"/>
                </a:solidFill>
              </a:rPr>
              <a:t>C</a:t>
            </a:r>
            <a:r>
              <a:rPr lang="en-US" b="1" dirty="0" smtClean="0">
                <a:solidFill>
                  <a:srgbClr val="FFFFFF"/>
                </a:solidFill>
              </a:rPr>
              <a:t>  programming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    language.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  . The word </a:t>
            </a:r>
            <a:r>
              <a:rPr lang="en-US" b="1" dirty="0" smtClean="0">
                <a:solidFill>
                  <a:srgbClr val="002060"/>
                </a:solidFill>
              </a:rPr>
              <a:t>procedure </a:t>
            </a:r>
            <a:r>
              <a:rPr lang="en-US" b="1" dirty="0" smtClean="0">
                <a:solidFill>
                  <a:srgbClr val="FFFFFF"/>
                </a:solidFill>
              </a:rPr>
              <a:t>means </a:t>
            </a:r>
            <a:r>
              <a:rPr lang="en-US" b="1" dirty="0" smtClean="0">
                <a:solidFill>
                  <a:srgbClr val="FFFF00"/>
                </a:solidFill>
              </a:rPr>
              <a:t>FUNCTION</a:t>
            </a:r>
            <a:r>
              <a:rPr lang="en-US" b="1" dirty="0" smtClean="0">
                <a:solidFill>
                  <a:srgbClr val="FFFFFF"/>
                </a:solidFill>
              </a:rPr>
              <a:t> and so the term </a:t>
            </a:r>
            <a:r>
              <a:rPr lang="en-US" b="1" dirty="0" smtClean="0">
                <a:solidFill>
                  <a:srgbClr val="7030A0"/>
                </a:solidFill>
              </a:rPr>
              <a:t>PROCEDURE ORIENTED 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          PROGRAMMING</a:t>
            </a:r>
            <a:r>
              <a:rPr lang="en-US" b="1" dirty="0" smtClean="0">
                <a:solidFill>
                  <a:srgbClr val="FFFFFF"/>
                </a:solidFill>
              </a:rPr>
              <a:t> means </a:t>
            </a:r>
            <a:r>
              <a:rPr lang="en-US" b="1" dirty="0" smtClean="0">
                <a:solidFill>
                  <a:srgbClr val="C00000"/>
                </a:solidFill>
              </a:rPr>
              <a:t>Function Oriented Programming</a:t>
            </a:r>
            <a:r>
              <a:rPr lang="en-US" b="1" dirty="0" smtClean="0">
                <a:solidFill>
                  <a:srgbClr val="FFFFFF"/>
                </a:solidFill>
              </a:rPr>
              <a:t>. 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  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   . In other words it means that we should break our program into multiple 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      </a:t>
            </a:r>
            <a:r>
              <a:rPr lang="en-US" b="1" dirty="0" smtClean="0">
                <a:solidFill>
                  <a:srgbClr val="F2A40D"/>
                </a:solidFill>
              </a:rPr>
              <a:t>Functions</a:t>
            </a:r>
            <a:r>
              <a:rPr lang="en-US" b="1" dirty="0" smtClean="0">
                <a:solidFill>
                  <a:srgbClr val="FFFFFF"/>
                </a:solidFill>
              </a:rPr>
              <a:t> and define each function </a:t>
            </a:r>
            <a:r>
              <a:rPr lang="en-US" b="1" dirty="0" smtClean="0">
                <a:solidFill>
                  <a:srgbClr val="92D050"/>
                </a:solidFill>
              </a:rPr>
              <a:t>independently</a:t>
            </a:r>
            <a:r>
              <a:rPr lang="en-US" b="1" dirty="0" smtClean="0">
                <a:solidFill>
                  <a:srgbClr val="FFFFFF"/>
                </a:solidFill>
              </a:rPr>
              <a:t> and call it from other parts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      of the program as and when the requirement arises. 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       </a:t>
            </a:r>
          </a:p>
          <a:p>
            <a:r>
              <a:rPr lang="en-US" b="1" dirty="0" smtClean="0">
                <a:solidFill>
                  <a:srgbClr val="FFFFFF"/>
                </a:solidFill>
              </a:rPr>
              <a:t>       </a:t>
            </a:r>
            <a:r>
              <a:rPr lang="en-US" b="1" dirty="0" smtClean="0">
                <a:solidFill>
                  <a:schemeClr val="bg1"/>
                </a:solidFill>
              </a:rPr>
              <a:t>	</a:t>
            </a:r>
            <a:endParaRPr lang="en-US" sz="2000" b="1" dirty="0">
              <a:solidFill>
                <a:schemeClr val="bg1"/>
              </a:solidFill>
            </a:endParaRP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Advantages Of POP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00114"/>
            <a:ext cx="91440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Advantages of POP ?  </a:t>
            </a:r>
          </a:p>
          <a:p>
            <a:pPr lvl="1"/>
            <a:r>
              <a:rPr lang="en-US" sz="2000" b="1" dirty="0" smtClean="0">
                <a:solidFill>
                  <a:srgbClr val="FFFFFF"/>
                </a:solidFill>
              </a:rPr>
              <a:t>     </a:t>
            </a:r>
          </a:p>
          <a:p>
            <a:pPr lvl="1"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 </a:t>
            </a:r>
            <a:r>
              <a:rPr lang="en-IN" sz="2000" b="1" dirty="0" smtClean="0">
                <a:solidFill>
                  <a:srgbClr val="FFFFFF"/>
                </a:solidFill>
              </a:rPr>
              <a:t>It’s </a:t>
            </a:r>
            <a:r>
              <a:rPr lang="en-IN" sz="2000" b="1" dirty="0" smtClean="0">
                <a:solidFill>
                  <a:srgbClr val="C00000"/>
                </a:solidFill>
              </a:rPr>
              <a:t>easy</a:t>
            </a:r>
            <a:r>
              <a:rPr lang="en-IN" sz="2000" b="1" dirty="0" smtClean="0">
                <a:solidFill>
                  <a:srgbClr val="FFFFFF"/>
                </a:solidFill>
              </a:rPr>
              <a:t> to implement</a:t>
            </a:r>
          </a:p>
          <a:p>
            <a:pPr lvl="1">
              <a:buFont typeface="Wingdings" pitchFamily="2" charset="2"/>
              <a:buChar char="§"/>
            </a:pPr>
            <a:endParaRPr lang="en-IN" sz="2000" b="1" dirty="0" smtClean="0">
              <a:solidFill>
                <a:srgbClr val="FFFFFF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IN" sz="2000" b="1" dirty="0" smtClean="0">
                <a:solidFill>
                  <a:srgbClr val="FFFFFF"/>
                </a:solidFill>
              </a:rPr>
              <a:t> The ability to </a:t>
            </a:r>
            <a:r>
              <a:rPr lang="en-IN" sz="2000" b="1" dirty="0" smtClean="0">
                <a:solidFill>
                  <a:srgbClr val="FFC000"/>
                </a:solidFill>
              </a:rPr>
              <a:t>re-use</a:t>
            </a:r>
            <a:r>
              <a:rPr lang="en-IN" sz="2000" b="1" dirty="0" smtClean="0">
                <a:solidFill>
                  <a:srgbClr val="FFFFFF"/>
                </a:solidFill>
              </a:rPr>
              <a:t> the same code at </a:t>
            </a:r>
            <a:r>
              <a:rPr lang="en-IN" sz="2000" b="1" dirty="0" smtClean="0">
                <a:solidFill>
                  <a:srgbClr val="92D050"/>
                </a:solidFill>
              </a:rPr>
              <a:t>different</a:t>
            </a:r>
            <a:r>
              <a:rPr lang="en-IN" sz="2000" b="1" dirty="0" smtClean="0">
                <a:solidFill>
                  <a:srgbClr val="FFFFFF"/>
                </a:solidFill>
              </a:rPr>
              <a:t> places in the program without   </a:t>
            </a:r>
            <a:r>
              <a:rPr lang="en-IN" sz="2000" b="1" dirty="0" smtClean="0">
                <a:solidFill>
                  <a:srgbClr val="058D2F"/>
                </a:solidFill>
              </a:rPr>
              <a:t>copying</a:t>
            </a:r>
            <a:r>
              <a:rPr lang="en-IN" sz="2000" b="1" dirty="0" smtClean="0">
                <a:solidFill>
                  <a:srgbClr val="FFFFFF"/>
                </a:solidFill>
              </a:rPr>
              <a:t> it.</a:t>
            </a:r>
          </a:p>
          <a:p>
            <a:pPr lvl="1">
              <a:buFont typeface="Wingdings" pitchFamily="2" charset="2"/>
              <a:buChar char="§"/>
            </a:pPr>
            <a:endParaRPr lang="en-IN" sz="2000" b="1" dirty="0" smtClean="0">
              <a:solidFill>
                <a:srgbClr val="FFFFFF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IN" sz="2000" b="1" dirty="0" smtClean="0">
                <a:solidFill>
                  <a:srgbClr val="FFFFFF"/>
                </a:solidFill>
              </a:rPr>
              <a:t> An </a:t>
            </a:r>
            <a:r>
              <a:rPr lang="en-IN" sz="2000" b="1" dirty="0" smtClean="0">
                <a:solidFill>
                  <a:srgbClr val="FFC000"/>
                </a:solidFill>
              </a:rPr>
              <a:t>easier</a:t>
            </a:r>
            <a:r>
              <a:rPr lang="en-IN" sz="2000" b="1" dirty="0" smtClean="0">
                <a:solidFill>
                  <a:srgbClr val="FFFFFF"/>
                </a:solidFill>
              </a:rPr>
              <a:t> way to keep track of program flow for </a:t>
            </a:r>
            <a:r>
              <a:rPr lang="en-IN" sz="2000" b="1" dirty="0" smtClean="0">
                <a:solidFill>
                  <a:srgbClr val="92D050"/>
                </a:solidFill>
              </a:rPr>
              <a:t>small</a:t>
            </a:r>
            <a:r>
              <a:rPr lang="en-IN" sz="2000" b="1" dirty="0" smtClean="0">
                <a:solidFill>
                  <a:srgbClr val="FFFFFF"/>
                </a:solidFill>
              </a:rPr>
              <a:t> codes</a:t>
            </a:r>
          </a:p>
          <a:p>
            <a:pPr lvl="1">
              <a:buFont typeface="Wingdings" pitchFamily="2" charset="2"/>
              <a:buChar char="§"/>
            </a:pPr>
            <a:endParaRPr lang="en-IN" sz="2000" b="1" dirty="0" smtClean="0">
              <a:solidFill>
                <a:srgbClr val="FFFFFF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IN" sz="2000" b="1" dirty="0" smtClean="0">
                <a:solidFill>
                  <a:srgbClr val="FFFFFF"/>
                </a:solidFill>
              </a:rPr>
              <a:t> Needs  less </a:t>
            </a:r>
            <a:r>
              <a:rPr lang="en-IN" sz="2000" b="1" dirty="0" smtClean="0">
                <a:solidFill>
                  <a:srgbClr val="7030A0"/>
                </a:solidFill>
              </a:rPr>
              <a:t>memor</a:t>
            </a:r>
            <a:r>
              <a:rPr lang="en-IN" b="1" dirty="0" smtClean="0">
                <a:solidFill>
                  <a:srgbClr val="7030A0"/>
                </a:solidFill>
              </a:rPr>
              <a:t>y</a:t>
            </a:r>
            <a:r>
              <a:rPr lang="en-IN" dirty="0" smtClean="0">
                <a:solidFill>
                  <a:srgbClr val="7030A0"/>
                </a:solidFill>
              </a:rPr>
              <a:t>.</a:t>
            </a:r>
          </a:p>
          <a:p>
            <a:r>
              <a:rPr lang="en-US" sz="2000" dirty="0" smtClean="0">
                <a:solidFill>
                  <a:srgbClr val="7030A0"/>
                </a:solidFill>
              </a:rPr>
              <a:t>        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</a:rPr>
              <a:t>	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Disadvantages Of POP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00114"/>
            <a:ext cx="9144032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solidFill>
                <a:schemeClr val="bg1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IN" sz="2000" b="1" dirty="0" smtClean="0">
                <a:solidFill>
                  <a:srgbClr val="FFFF00"/>
                </a:solidFill>
              </a:rPr>
              <a:t> Disadvantages Of Procedure Oriented Programming</a:t>
            </a:r>
          </a:p>
          <a:p>
            <a:endParaRPr lang="en-IN" sz="2400" dirty="0" smtClean="0"/>
          </a:p>
          <a:p>
            <a:pPr lvl="1">
              <a:buFont typeface="Wingdings" pitchFamily="2" charset="2"/>
              <a:buChar char="§"/>
            </a:pPr>
            <a:r>
              <a:rPr lang="en-IN" sz="2000" b="1" dirty="0" smtClean="0">
                <a:solidFill>
                  <a:srgbClr val="FFFFFF"/>
                </a:solidFill>
              </a:rPr>
              <a:t> Very difficult to relate with real </a:t>
            </a:r>
            <a:r>
              <a:rPr lang="en-IN" sz="2000" b="1" dirty="0" smtClean="0">
                <a:solidFill>
                  <a:srgbClr val="002060"/>
                </a:solidFill>
              </a:rPr>
              <a:t>world objects</a:t>
            </a:r>
            <a:r>
              <a:rPr lang="en-IN" sz="2000" b="1" dirty="0" smtClean="0">
                <a:solidFill>
                  <a:srgbClr val="FFFFFF"/>
                </a:solidFill>
              </a:rPr>
              <a:t>.</a:t>
            </a:r>
          </a:p>
          <a:p>
            <a:pPr lvl="1">
              <a:buFont typeface="Wingdings" pitchFamily="2" charset="2"/>
              <a:buChar char="§"/>
            </a:pPr>
            <a:endParaRPr lang="en-IN" sz="2000" b="1" dirty="0" smtClean="0">
              <a:solidFill>
                <a:srgbClr val="FFFFFF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IN" sz="2000" b="1" dirty="0" smtClean="0">
                <a:solidFill>
                  <a:srgbClr val="FFFFFF"/>
                </a:solidFill>
              </a:rPr>
              <a:t>Data is </a:t>
            </a:r>
            <a:r>
              <a:rPr lang="en-IN" sz="2000" b="1" dirty="0" smtClean="0">
                <a:solidFill>
                  <a:srgbClr val="FF0000"/>
                </a:solidFill>
              </a:rPr>
              <a:t>exposed</a:t>
            </a:r>
            <a:r>
              <a:rPr lang="en-IN" sz="2000" b="1" dirty="0" smtClean="0">
                <a:solidFill>
                  <a:srgbClr val="FFFFFF"/>
                </a:solidFill>
              </a:rPr>
              <a:t> to whole program, so no </a:t>
            </a:r>
            <a:r>
              <a:rPr lang="en-IN" sz="2000" b="1" dirty="0" smtClean="0">
                <a:solidFill>
                  <a:srgbClr val="92D050"/>
                </a:solidFill>
              </a:rPr>
              <a:t>security</a:t>
            </a:r>
            <a:r>
              <a:rPr lang="en-IN" sz="2000" b="1" dirty="0" smtClean="0">
                <a:solidFill>
                  <a:srgbClr val="FFFFFF"/>
                </a:solidFill>
              </a:rPr>
              <a:t> for data.</a:t>
            </a:r>
          </a:p>
          <a:p>
            <a:pPr lvl="1">
              <a:buFont typeface="Wingdings" pitchFamily="2" charset="2"/>
              <a:buChar char="§"/>
            </a:pPr>
            <a:endParaRPr lang="en-IN" sz="2000" b="1" dirty="0" smtClean="0">
              <a:solidFill>
                <a:srgbClr val="FFFFFF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IN" sz="2000" b="1" dirty="0" smtClean="0">
                <a:solidFill>
                  <a:srgbClr val="FFFFFF"/>
                </a:solidFill>
              </a:rPr>
              <a:t>Difficult to </a:t>
            </a:r>
            <a:r>
              <a:rPr lang="en-IN" sz="2000" b="1" dirty="0" smtClean="0">
                <a:solidFill>
                  <a:srgbClr val="002060"/>
                </a:solidFill>
              </a:rPr>
              <a:t>create new data </a:t>
            </a:r>
            <a:r>
              <a:rPr lang="en-IN" sz="2000" b="1" dirty="0" smtClean="0">
                <a:solidFill>
                  <a:srgbClr val="FFFFFF"/>
                </a:solidFill>
              </a:rPr>
              <a:t>types</a:t>
            </a:r>
          </a:p>
          <a:p>
            <a:pPr lvl="1">
              <a:buFont typeface="Wingdings" pitchFamily="2" charset="2"/>
              <a:buChar char="§"/>
            </a:pPr>
            <a:endParaRPr lang="en-IN" sz="2000" b="1" dirty="0" smtClean="0">
              <a:solidFill>
                <a:srgbClr val="FFFFFF"/>
              </a:solidFill>
            </a:endParaRPr>
          </a:p>
          <a:p>
            <a:pPr lvl="1">
              <a:buFont typeface="Wingdings" pitchFamily="2" charset="2"/>
              <a:buChar char="§"/>
            </a:pPr>
            <a:r>
              <a:rPr lang="en-IN" sz="2000" b="1" dirty="0" smtClean="0">
                <a:solidFill>
                  <a:srgbClr val="FFFFFF"/>
                </a:solidFill>
              </a:rPr>
              <a:t>Importance is given to the </a:t>
            </a:r>
            <a:r>
              <a:rPr lang="en-IN" sz="2000" b="1" dirty="0" smtClean="0">
                <a:solidFill>
                  <a:srgbClr val="FFC000"/>
                </a:solidFill>
              </a:rPr>
              <a:t>operation</a:t>
            </a:r>
            <a:r>
              <a:rPr lang="en-IN" sz="2000" b="1" dirty="0" smtClean="0">
                <a:solidFill>
                  <a:srgbClr val="FFFFFF"/>
                </a:solidFill>
              </a:rPr>
              <a:t> on data rather than the data.</a:t>
            </a:r>
            <a:endParaRPr lang="en-IN" b="1" dirty="0" smtClean="0">
              <a:solidFill>
                <a:srgbClr val="FFFFFF"/>
              </a:solidFill>
            </a:endParaRPr>
          </a:p>
          <a:p>
            <a:r>
              <a:rPr lang="en-US" b="1" dirty="0" smtClean="0">
                <a:solidFill>
                  <a:srgbClr val="FFFFFF"/>
                </a:solidFill>
              </a:rPr>
              <a:t>  	</a:t>
            </a: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is an Object In OOP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00114"/>
            <a:ext cx="91440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solidFill>
                <a:schemeClr val="bg1"/>
              </a:solidFill>
            </a:endParaRPr>
          </a:p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FF"/>
                </a:solidFill>
              </a:rPr>
              <a:t> In programming </a:t>
            </a:r>
            <a:r>
              <a:rPr lang="en-US" sz="2000" b="1" dirty="0" smtClean="0">
                <a:solidFill>
                  <a:srgbClr val="FFFF00"/>
                </a:solidFill>
              </a:rPr>
              <a:t>any real world entity </a:t>
            </a:r>
            <a:r>
              <a:rPr lang="en-US" sz="2000" b="1" dirty="0" smtClean="0">
                <a:solidFill>
                  <a:srgbClr val="FFFFFF"/>
                </a:solidFill>
              </a:rPr>
              <a:t>which has specific </a:t>
            </a:r>
            <a:r>
              <a:rPr lang="en-US" sz="2000" b="1" dirty="0" smtClean="0">
                <a:solidFill>
                  <a:srgbClr val="002060"/>
                </a:solidFill>
              </a:rPr>
              <a:t>attributes</a:t>
            </a:r>
            <a:r>
              <a:rPr lang="en-US" sz="2000" b="1" dirty="0" smtClean="0">
                <a:solidFill>
                  <a:srgbClr val="FFFFFF"/>
                </a:solidFill>
              </a:rPr>
              <a:t> or </a:t>
            </a:r>
            <a:r>
              <a:rPr lang="en-US" sz="2000" b="1" dirty="0" smtClean="0">
                <a:solidFill>
                  <a:srgbClr val="F2A40D"/>
                </a:solidFill>
              </a:rPr>
              <a:t>features</a:t>
            </a:r>
            <a:r>
              <a:rPr lang="en-US" sz="2000" b="1" dirty="0" smtClean="0">
                <a:solidFill>
                  <a:srgbClr val="FFFFFF"/>
                </a:solidFill>
              </a:rPr>
              <a:t> </a:t>
            </a:r>
          </a:p>
          <a:p>
            <a:pPr>
              <a:buSzPct val="100000"/>
            </a:pPr>
            <a:r>
              <a:rPr lang="en-US" sz="2000" b="1" dirty="0" smtClean="0">
                <a:solidFill>
                  <a:srgbClr val="FFFFFF"/>
                </a:solidFill>
              </a:rPr>
              <a:t>     can be represented as an </a:t>
            </a:r>
            <a:r>
              <a:rPr lang="en-US" sz="2000" b="1" dirty="0" smtClean="0">
                <a:solidFill>
                  <a:srgbClr val="FFFF00"/>
                </a:solidFill>
              </a:rPr>
              <a:t>object</a:t>
            </a:r>
            <a:r>
              <a:rPr lang="en-US" sz="2000" b="1" dirty="0" smtClean="0">
                <a:solidFill>
                  <a:srgbClr val="FFFFFF"/>
                </a:solidFill>
              </a:rPr>
              <a:t>. 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US" sz="2000" b="1" dirty="0" smtClean="0"/>
          </a:p>
          <a:p>
            <a:pPr>
              <a:buSzPct val="100000"/>
            </a:pPr>
            <a:endParaRPr lang="en-US" sz="2000" b="1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IN" sz="2000" b="1" dirty="0" smtClean="0"/>
          </a:p>
          <a:p>
            <a:pPr>
              <a:buSzPct val="100000"/>
              <a:buFont typeface="Arial" pitchFamily="34" charset="0"/>
              <a:buChar char="•"/>
            </a:pPr>
            <a:endParaRPr lang="en-IN" sz="2000" b="1" dirty="0" smtClean="0"/>
          </a:p>
          <a:p>
            <a:pPr>
              <a:buSzPct val="100000"/>
              <a:buFont typeface="Wingdings" pitchFamily="2" charset="2"/>
              <a:buChar char="q"/>
            </a:pPr>
            <a:r>
              <a:rPr lang="en-IN" sz="2000" b="1" dirty="0" smtClean="0">
                <a:solidFill>
                  <a:srgbClr val="FFFFFF"/>
                </a:solidFill>
              </a:rPr>
              <a:t> In simple words, an </a:t>
            </a:r>
            <a:r>
              <a:rPr lang="en-IN" sz="2000" b="1" dirty="0" smtClean="0">
                <a:solidFill>
                  <a:srgbClr val="FFFF00"/>
                </a:solidFill>
              </a:rPr>
              <a:t>object</a:t>
            </a:r>
            <a:r>
              <a:rPr lang="en-IN" sz="2000" b="1" dirty="0" smtClean="0">
                <a:solidFill>
                  <a:srgbClr val="FFFFFF"/>
                </a:solidFill>
              </a:rPr>
              <a:t> is something that possess some </a:t>
            </a:r>
            <a:r>
              <a:rPr lang="en-IN" sz="2000" b="1" dirty="0" smtClean="0">
                <a:solidFill>
                  <a:srgbClr val="92D050"/>
                </a:solidFill>
              </a:rPr>
              <a:t>characteristics</a:t>
            </a:r>
            <a:r>
              <a:rPr lang="en-IN" sz="2000" b="1" dirty="0" smtClean="0">
                <a:solidFill>
                  <a:srgbClr val="FFFFFF"/>
                </a:solidFill>
              </a:rPr>
              <a:t> and </a:t>
            </a:r>
          </a:p>
          <a:p>
            <a:pPr>
              <a:buSzPct val="100000"/>
            </a:pPr>
            <a:r>
              <a:rPr lang="en-IN" sz="2000" b="1" dirty="0" smtClean="0">
                <a:solidFill>
                  <a:srgbClr val="FFFFFF"/>
                </a:solidFill>
              </a:rPr>
              <a:t>     can </a:t>
            </a:r>
            <a:r>
              <a:rPr lang="en-IN" sz="2000" b="1" dirty="0" smtClean="0">
                <a:solidFill>
                  <a:srgbClr val="002060"/>
                </a:solidFill>
              </a:rPr>
              <a:t>perform certain functions</a:t>
            </a:r>
            <a:r>
              <a:rPr lang="en-IN" sz="2000" b="1" dirty="0" smtClean="0">
                <a:solidFill>
                  <a:srgbClr val="FFFFFF"/>
                </a:solidFill>
              </a:rPr>
              <a:t>. </a:t>
            </a:r>
          </a:p>
          <a:p>
            <a:pPr>
              <a:buSzPct val="100000"/>
              <a:buFont typeface="Arial" pitchFamily="34" charset="0"/>
              <a:buChar char="•"/>
            </a:pPr>
            <a:endParaRPr lang="en-IN" sz="2000" b="1" dirty="0" smtClean="0"/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is an Object In OOP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00114"/>
            <a:ext cx="91440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What does an Object Contain ?</a:t>
            </a:r>
          </a:p>
          <a:p>
            <a:pPr>
              <a:buSzPct val="100000"/>
              <a:buFont typeface="Wingdings" pitchFamily="2" charset="2"/>
              <a:buChar char="q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SzPct val="100000"/>
            </a:pPr>
            <a:r>
              <a:rPr lang="en-US" sz="2000" b="1" dirty="0" smtClean="0">
                <a:solidFill>
                  <a:srgbClr val="FFFF00"/>
                </a:solidFill>
              </a:rPr>
              <a:t>  </a:t>
            </a:r>
            <a:r>
              <a:rPr lang="en-US" sz="2000" b="1" dirty="0" smtClean="0">
                <a:solidFill>
                  <a:srgbClr val="FFFFFF"/>
                </a:solidFill>
              </a:rPr>
              <a:t>   Every Objects is composed of JUST 2 things:</a:t>
            </a:r>
          </a:p>
          <a:p>
            <a:pPr>
              <a:buSzPct val="100000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</a:pPr>
            <a:r>
              <a:rPr lang="en-US" sz="2000" b="1" dirty="0" smtClean="0">
                <a:solidFill>
                  <a:srgbClr val="FFFFFF"/>
                </a:solidFill>
              </a:rPr>
              <a:t>     </a:t>
            </a:r>
            <a:r>
              <a:rPr lang="en-US" sz="2000" b="1" dirty="0" smtClean="0">
                <a:solidFill>
                  <a:srgbClr val="FFC000"/>
                </a:solidFill>
              </a:rPr>
              <a:t>1. Data/Information: </a:t>
            </a:r>
            <a:r>
              <a:rPr lang="en-US" sz="2000" b="1" dirty="0" smtClean="0">
                <a:solidFill>
                  <a:srgbClr val="FFFFFF"/>
                </a:solidFill>
              </a:rPr>
              <a:t>represents the values object contain.</a:t>
            </a:r>
          </a:p>
          <a:p>
            <a:pPr>
              <a:buSzPct val="100000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</a:pPr>
            <a:r>
              <a:rPr lang="en-US" sz="2000" b="1" dirty="0" smtClean="0">
                <a:solidFill>
                  <a:srgbClr val="FFFFFF"/>
                </a:solidFill>
              </a:rPr>
              <a:t>     </a:t>
            </a:r>
            <a:r>
              <a:rPr lang="en-US" sz="2000" b="1" dirty="0" smtClean="0">
                <a:solidFill>
                  <a:srgbClr val="FFC000"/>
                </a:solidFill>
              </a:rPr>
              <a:t>2. Functions/Actions: </a:t>
            </a:r>
            <a:r>
              <a:rPr lang="en-US" sz="2000" b="1" dirty="0" smtClean="0">
                <a:solidFill>
                  <a:srgbClr val="FFFFFF"/>
                </a:solidFill>
              </a:rPr>
              <a:t>represents the </a:t>
            </a:r>
            <a:r>
              <a:rPr lang="en-US" sz="2000" b="1" dirty="0" err="1" smtClean="0">
                <a:solidFill>
                  <a:srgbClr val="FFFFFF"/>
                </a:solidFill>
              </a:rPr>
              <a:t>behaviours</a:t>
            </a:r>
            <a:r>
              <a:rPr lang="en-US" sz="2000" b="1" dirty="0" smtClean="0">
                <a:solidFill>
                  <a:srgbClr val="FFFFFF"/>
                </a:solidFill>
              </a:rPr>
              <a:t> of </a:t>
            </a:r>
            <a:r>
              <a:rPr lang="en-US" sz="2000" b="1" dirty="0" smtClean="0">
                <a:solidFill>
                  <a:srgbClr val="FFFFFF"/>
                </a:solidFill>
              </a:rPr>
              <a:t>an object can perform.</a:t>
            </a: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What is an Object In OOP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00114"/>
            <a:ext cx="91440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r>
              <a:rPr lang="en-US" sz="2000" b="1" dirty="0" smtClean="0">
                <a:solidFill>
                  <a:srgbClr val="FFFF00"/>
                </a:solidFill>
              </a:rPr>
              <a:t> </a:t>
            </a: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     </a:t>
            </a:r>
            <a:r>
              <a:rPr lang="en-IN" sz="2000" b="1" dirty="0" smtClean="0">
                <a:solidFill>
                  <a:srgbClr val="FFFFFF"/>
                </a:solidFill>
              </a:rPr>
              <a:t>For example, </a:t>
            </a:r>
            <a:r>
              <a:rPr lang="en-IN" sz="2000" b="1" dirty="0" smtClean="0">
                <a:solidFill>
                  <a:srgbClr val="FFC000"/>
                </a:solidFill>
              </a:rPr>
              <a:t>car</a:t>
            </a:r>
            <a:r>
              <a:rPr lang="en-IN" sz="2000" b="1" dirty="0" smtClean="0">
                <a:solidFill>
                  <a:srgbClr val="FFFFFF"/>
                </a:solidFill>
              </a:rPr>
              <a:t> is an </a:t>
            </a:r>
            <a:r>
              <a:rPr lang="en-IN" sz="2000" b="1" dirty="0" smtClean="0">
                <a:solidFill>
                  <a:srgbClr val="002060"/>
                </a:solidFill>
              </a:rPr>
              <a:t>object</a:t>
            </a:r>
            <a:r>
              <a:rPr lang="en-IN" sz="2000" b="1" dirty="0" smtClean="0">
                <a:solidFill>
                  <a:srgbClr val="FFFFFF"/>
                </a:solidFill>
              </a:rPr>
              <a:t> and can perform </a:t>
            </a:r>
            <a:r>
              <a:rPr lang="en-IN" sz="2000" b="1" dirty="0" smtClean="0">
                <a:solidFill>
                  <a:srgbClr val="7030A0"/>
                </a:solidFill>
              </a:rPr>
              <a:t>functions</a:t>
            </a:r>
            <a:r>
              <a:rPr lang="en-IN" sz="2000" b="1" dirty="0" smtClean="0">
                <a:solidFill>
                  <a:srgbClr val="FFFFFF"/>
                </a:solidFill>
              </a:rPr>
              <a:t> like </a:t>
            </a:r>
            <a:r>
              <a:rPr lang="en-IN" sz="2000" b="1" dirty="0" smtClean="0">
                <a:solidFill>
                  <a:srgbClr val="FFFF00"/>
                </a:solidFill>
              </a:rPr>
              <a:t>start, stop, drive </a:t>
            </a:r>
          </a:p>
          <a:p>
            <a:pPr>
              <a:buSzPct val="100000"/>
            </a:pPr>
            <a:r>
              <a:rPr lang="en-IN" sz="2000" b="1" dirty="0" smtClean="0">
                <a:solidFill>
                  <a:srgbClr val="FFFF00"/>
                </a:solidFill>
              </a:rPr>
              <a:t>       </a:t>
            </a:r>
            <a:r>
              <a:rPr lang="en-IN" sz="2000" b="1" dirty="0" smtClean="0">
                <a:solidFill>
                  <a:srgbClr val="FFFFFF"/>
                </a:solidFill>
              </a:rPr>
              <a:t>and </a:t>
            </a:r>
            <a:r>
              <a:rPr lang="en-IN" sz="2000" b="1" dirty="0" smtClean="0">
                <a:solidFill>
                  <a:srgbClr val="FFFF00"/>
                </a:solidFill>
              </a:rPr>
              <a:t>brake.</a:t>
            </a:r>
            <a:r>
              <a:rPr lang="en-IN" sz="2000" b="1" dirty="0" smtClean="0">
                <a:solidFill>
                  <a:srgbClr val="FFFFFF"/>
                </a:solidFill>
              </a:rPr>
              <a:t> </a:t>
            </a:r>
          </a:p>
          <a:p>
            <a:pPr>
              <a:buSzPct val="100000"/>
            </a:pPr>
            <a:endParaRPr lang="en-IN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IN" sz="2000" b="1" dirty="0" smtClean="0">
                <a:solidFill>
                  <a:srgbClr val="FFFFFF"/>
                </a:solidFill>
              </a:rPr>
              <a:t>   These are the </a:t>
            </a:r>
            <a:r>
              <a:rPr lang="en-IN" sz="2000" b="1" dirty="0" smtClean="0">
                <a:solidFill>
                  <a:srgbClr val="058D2F"/>
                </a:solidFill>
              </a:rPr>
              <a:t>functions</a:t>
            </a:r>
            <a:r>
              <a:rPr lang="en-IN" sz="2000" b="1" dirty="0" smtClean="0">
                <a:solidFill>
                  <a:srgbClr val="FFFFFF"/>
                </a:solidFill>
              </a:rPr>
              <a:t> or </a:t>
            </a:r>
            <a:r>
              <a:rPr lang="en-IN" sz="2000" b="1" dirty="0" smtClean="0">
                <a:solidFill>
                  <a:srgbClr val="FFC000"/>
                </a:solidFill>
              </a:rPr>
              <a:t>behaviours</a:t>
            </a:r>
            <a:r>
              <a:rPr lang="en-IN" sz="2000" b="1" dirty="0" smtClean="0">
                <a:solidFill>
                  <a:srgbClr val="FFFFFF"/>
                </a:solidFill>
              </a:rPr>
              <a:t> of a car. </a:t>
            </a:r>
          </a:p>
          <a:p>
            <a:pPr>
              <a:buSzPct val="100000"/>
            </a:pPr>
            <a:endParaRPr lang="en-IN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IN" sz="2000" b="1" dirty="0" smtClean="0">
                <a:solidFill>
                  <a:srgbClr val="FFFFFF"/>
                </a:solidFill>
              </a:rPr>
              <a:t>    And the </a:t>
            </a:r>
            <a:r>
              <a:rPr lang="en-IN" sz="2000" b="1" dirty="0" smtClean="0">
                <a:solidFill>
                  <a:srgbClr val="C00000"/>
                </a:solidFill>
              </a:rPr>
              <a:t>characteristics</a:t>
            </a:r>
            <a:r>
              <a:rPr lang="en-IN" sz="2000" b="1" dirty="0" smtClean="0">
                <a:solidFill>
                  <a:srgbClr val="FFFFFF"/>
                </a:solidFill>
              </a:rPr>
              <a:t> or </a:t>
            </a:r>
            <a:r>
              <a:rPr lang="en-IN" sz="2000" b="1" dirty="0" smtClean="0">
                <a:solidFill>
                  <a:srgbClr val="002060"/>
                </a:solidFill>
              </a:rPr>
              <a:t>attributes</a:t>
            </a:r>
            <a:r>
              <a:rPr lang="en-IN" sz="2000" b="1" dirty="0" smtClean="0">
                <a:solidFill>
                  <a:srgbClr val="FFFFFF"/>
                </a:solidFill>
              </a:rPr>
              <a:t> are </a:t>
            </a:r>
            <a:r>
              <a:rPr lang="en-IN" sz="2000" b="1" dirty="0" err="1" smtClean="0">
                <a:solidFill>
                  <a:srgbClr val="FFC000"/>
                </a:solidFill>
              </a:rPr>
              <a:t>color</a:t>
            </a:r>
            <a:r>
              <a:rPr lang="en-IN" sz="2000" b="1" dirty="0" smtClean="0">
                <a:solidFill>
                  <a:srgbClr val="FFFFFF"/>
                </a:solidFill>
              </a:rPr>
              <a:t> of car, </a:t>
            </a:r>
            <a:r>
              <a:rPr lang="en-IN" sz="2000" b="1" dirty="0" smtClean="0">
                <a:solidFill>
                  <a:srgbClr val="002060"/>
                </a:solidFill>
              </a:rPr>
              <a:t>mileage, maximum speed,</a:t>
            </a:r>
          </a:p>
          <a:p>
            <a:pPr>
              <a:buSzPct val="100000"/>
            </a:pPr>
            <a:r>
              <a:rPr lang="en-IN" sz="2000" b="1" dirty="0" smtClean="0">
                <a:solidFill>
                  <a:srgbClr val="002060"/>
                </a:solidFill>
              </a:rPr>
              <a:t>      model , year etc</a:t>
            </a:r>
            <a:endParaRPr lang="en-US" sz="2000" b="1" u="sng" dirty="0" smtClean="0">
              <a:solidFill>
                <a:srgbClr val="002060"/>
              </a:solidFill>
            </a:endParaRP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3914</TotalTime>
  <Words>1006</Words>
  <Application>Microsoft Office PowerPoint</Application>
  <PresentationFormat>On-screen Show (16:9)</PresentationFormat>
  <Paragraphs>208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Contents Slide Master</vt:lpstr>
      <vt:lpstr>Section Break Slide Master</vt:lpstr>
      <vt:lpstr>Office Theme</vt:lpstr>
      <vt:lpstr>Slide 1</vt:lpstr>
      <vt:lpstr>Today’s Agenda</vt:lpstr>
      <vt:lpstr>Introduction To OOP</vt:lpstr>
      <vt:lpstr>What Is POP</vt:lpstr>
      <vt:lpstr>Advantages Of POP</vt:lpstr>
      <vt:lpstr>Disadvantages Of POP</vt:lpstr>
      <vt:lpstr>What is an Object In OOP</vt:lpstr>
      <vt:lpstr>What is an Object In OOP</vt:lpstr>
      <vt:lpstr>What is an Object In OOP</vt:lpstr>
      <vt:lpstr>CLASSES</vt:lpstr>
      <vt:lpstr>CLASSES</vt:lpstr>
      <vt:lpstr>A Dog Class</vt:lpstr>
      <vt:lpstr>A Student Class</vt:lpstr>
      <vt:lpstr>General Syntax Of Class</vt:lpstr>
      <vt:lpstr>Structure In C &amp; Class In C++</vt:lpstr>
      <vt:lpstr>What Are Private And Public In C++ ?</vt:lpstr>
      <vt:lpstr>What Are Private And Public In C++ ?</vt:lpstr>
      <vt:lpstr>End of Lecture 2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DELL</cp:lastModifiedBy>
  <cp:revision>246</cp:revision>
  <dcterms:created xsi:type="dcterms:W3CDTF">2016-12-05T23:26:54Z</dcterms:created>
  <dcterms:modified xsi:type="dcterms:W3CDTF">2021-04-16T16:51:25Z</dcterms:modified>
</cp:coreProperties>
</file>