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21"/>
  </p:notesMasterIdLst>
  <p:sldIdLst>
    <p:sldId id="354" r:id="rId4"/>
    <p:sldId id="324" r:id="rId5"/>
    <p:sldId id="396" r:id="rId6"/>
    <p:sldId id="433" r:id="rId7"/>
    <p:sldId id="442" r:id="rId8"/>
    <p:sldId id="440" r:id="rId9"/>
    <p:sldId id="441" r:id="rId10"/>
    <p:sldId id="445" r:id="rId11"/>
    <p:sldId id="446" r:id="rId12"/>
    <p:sldId id="447" r:id="rId13"/>
    <p:sldId id="448" r:id="rId14"/>
    <p:sldId id="449" r:id="rId15"/>
    <p:sldId id="400" r:id="rId16"/>
    <p:sldId id="444" r:id="rId17"/>
    <p:sldId id="450" r:id="rId18"/>
    <p:sldId id="451" r:id="rId19"/>
    <p:sldId id="353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2060"/>
    <a:srgbClr val="F2A40D"/>
    <a:srgbClr val="FFFFFF"/>
    <a:srgbClr val="08E64D"/>
    <a:srgbClr val="058D2F"/>
    <a:srgbClr val="FF0066"/>
    <a:srgbClr val="996633"/>
    <a:srgbClr val="32AE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1" autoAdjust="0"/>
    <p:restoredTop sz="94624" autoAdjust="0"/>
  </p:normalViewPr>
  <p:slideViewPr>
    <p:cSldViewPr>
      <p:cViewPr varScale="1">
        <p:scale>
          <a:sx n="92" d="100"/>
          <a:sy n="92" d="100"/>
        </p:scale>
        <p:origin x="-210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4EEA-2E45-4BD9-9994-3669A6233E6D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7413-7DA1-48F0-BF82-ADA06B9AF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95063590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8877178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42137841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09397712"/>
      </p:ext>
    </p:extLst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2426109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="" xmlns:p14="http://schemas.microsoft.com/office/powerpoint/2010/main" val="3106909289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45998830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6867806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60850198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6058886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0137395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440264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hyperlink" Target="mailto:scalive4u@gmail.com" TargetMode="Externa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08" y="2428874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20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cpp-mini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1" y="142858"/>
            <a:ext cx="2792090" cy="30004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Passing Object By Address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 smtClean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4429156" cy="369331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main()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Box B1,B2;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B1.get();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B2.get();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  B1.show();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B2.show();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 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ans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</a:t>
            </a:r>
            <a:r>
              <a:rPr lang="en-US" b="1" dirty="0" err="1" smtClean="0">
                <a:solidFill>
                  <a:srgbClr val="FFFFFF"/>
                </a:solidFill>
              </a:rPr>
              <a:t>ans</a:t>
            </a:r>
            <a:r>
              <a:rPr lang="en-US" b="1" dirty="0" smtClean="0">
                <a:solidFill>
                  <a:srgbClr val="FFFFFF"/>
                </a:solidFill>
              </a:rPr>
              <a:t>=B1.comparevol(&amp;B2);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endParaRPr lang="en-US" b="1" dirty="0" smtClean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14876" y="1142990"/>
            <a:ext cx="4286312" cy="369331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If(</a:t>
            </a:r>
            <a:r>
              <a:rPr lang="en-US" b="1" dirty="0" err="1" smtClean="0">
                <a:solidFill>
                  <a:srgbClr val="FFFFFF"/>
                </a:solidFill>
              </a:rPr>
              <a:t>ans</a:t>
            </a:r>
            <a:r>
              <a:rPr lang="en-US" b="1" dirty="0" smtClean="0">
                <a:solidFill>
                  <a:srgbClr val="FFFFFF"/>
                </a:solidFill>
              </a:rPr>
              <a:t>==1)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</a:t>
            </a:r>
            <a:r>
              <a:rPr lang="en-US" b="1" dirty="0" err="1" smtClean="0">
                <a:solidFill>
                  <a:srgbClr val="FFFFFF"/>
                </a:solidFill>
              </a:rPr>
              <a:t>cout</a:t>
            </a:r>
            <a:r>
              <a:rPr lang="en-US" b="1" dirty="0" smtClean="0">
                <a:solidFill>
                  <a:srgbClr val="FFFFFF"/>
                </a:solidFill>
              </a:rPr>
              <a:t>&lt;&lt;“</a:t>
            </a:r>
            <a:r>
              <a:rPr lang="en-US" b="1" dirty="0" err="1" smtClean="0">
                <a:solidFill>
                  <a:srgbClr val="FFFFFF"/>
                </a:solidFill>
              </a:rPr>
              <a:t>vol</a:t>
            </a:r>
            <a:r>
              <a:rPr lang="en-US" b="1" dirty="0" smtClean="0">
                <a:solidFill>
                  <a:srgbClr val="FFFFFF"/>
                </a:solidFill>
              </a:rPr>
              <a:t> of B1 is greater”;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Else if(</a:t>
            </a:r>
            <a:r>
              <a:rPr lang="en-US" b="1" dirty="0" err="1" smtClean="0">
                <a:solidFill>
                  <a:srgbClr val="FFFFFF"/>
                </a:solidFill>
              </a:rPr>
              <a:t>ans</a:t>
            </a:r>
            <a:r>
              <a:rPr lang="en-US" b="1" dirty="0" smtClean="0">
                <a:solidFill>
                  <a:srgbClr val="FFFFFF"/>
                </a:solidFill>
              </a:rPr>
              <a:t>==-1)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</a:t>
            </a:r>
            <a:r>
              <a:rPr lang="en-US" b="1" dirty="0" err="1" smtClean="0">
                <a:solidFill>
                  <a:srgbClr val="FFFFFF"/>
                </a:solidFill>
              </a:rPr>
              <a:t>cout</a:t>
            </a:r>
            <a:r>
              <a:rPr lang="en-US" b="1" dirty="0" smtClean="0">
                <a:solidFill>
                  <a:srgbClr val="FFFFFF"/>
                </a:solidFill>
              </a:rPr>
              <a:t>&lt;&lt;“</a:t>
            </a:r>
            <a:r>
              <a:rPr lang="en-US" b="1" dirty="0" err="1" smtClean="0">
                <a:solidFill>
                  <a:srgbClr val="FFFFFF"/>
                </a:solidFill>
              </a:rPr>
              <a:t>vol</a:t>
            </a:r>
            <a:r>
              <a:rPr lang="en-US" b="1" dirty="0" smtClean="0">
                <a:solidFill>
                  <a:srgbClr val="FFFFFF"/>
                </a:solidFill>
              </a:rPr>
              <a:t> of B2 is greater”;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Else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</a:t>
            </a:r>
            <a:r>
              <a:rPr lang="en-US" b="1" dirty="0" err="1" smtClean="0">
                <a:solidFill>
                  <a:srgbClr val="FFFFFF"/>
                </a:solidFill>
              </a:rPr>
              <a:t>cout</a:t>
            </a:r>
            <a:r>
              <a:rPr lang="en-US" b="1" dirty="0" smtClean="0">
                <a:solidFill>
                  <a:srgbClr val="FFFFFF"/>
                </a:solidFill>
              </a:rPr>
              <a:t>&lt;&lt;“</a:t>
            </a:r>
            <a:r>
              <a:rPr lang="en-US" b="1" dirty="0" err="1" smtClean="0">
                <a:solidFill>
                  <a:srgbClr val="FFFFFF"/>
                </a:solidFill>
              </a:rPr>
              <a:t>vols</a:t>
            </a:r>
            <a:r>
              <a:rPr lang="en-US" b="1" dirty="0" smtClean="0">
                <a:solidFill>
                  <a:srgbClr val="FFFFFF"/>
                </a:solidFill>
              </a:rPr>
              <a:t> are equal”;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Return 0;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}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Passing Object By Reference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 smtClean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4429156" cy="375487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Class Box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</a:t>
            </a:r>
            <a:r>
              <a:rPr lang="en-US" sz="2000" b="1" dirty="0" err="1" smtClean="0">
                <a:solidFill>
                  <a:srgbClr val="FFFFFF"/>
                </a:solidFill>
              </a:rPr>
              <a:t>int</a:t>
            </a: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</a:rPr>
              <a:t>l,b,h</a:t>
            </a:r>
            <a:r>
              <a:rPr lang="en-US" sz="20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public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void get()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{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   </a:t>
            </a:r>
            <a:r>
              <a:rPr lang="en-US" sz="2000" b="1" dirty="0" err="1" smtClean="0">
                <a:solidFill>
                  <a:srgbClr val="FFFFFF"/>
                </a:solidFill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</a:rPr>
              <a:t>&lt;&lt;“Enter </a:t>
            </a:r>
            <a:r>
              <a:rPr lang="en-US" sz="2000" b="1" dirty="0" err="1" smtClean="0">
                <a:solidFill>
                  <a:srgbClr val="FFFFFF"/>
                </a:solidFill>
              </a:rPr>
              <a:t>l,b,h</a:t>
            </a:r>
            <a:r>
              <a:rPr lang="en-US" sz="2000" b="1" dirty="0" smtClean="0">
                <a:solidFill>
                  <a:srgbClr val="FFFFFF"/>
                </a:solidFill>
              </a:rPr>
              <a:t>:”;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   </a:t>
            </a:r>
            <a:r>
              <a:rPr lang="en-US" sz="2000" b="1" dirty="0" err="1" smtClean="0">
                <a:solidFill>
                  <a:srgbClr val="FFFFFF"/>
                </a:solidFill>
              </a:rPr>
              <a:t>cin</a:t>
            </a:r>
            <a:r>
              <a:rPr lang="en-US" sz="2000" b="1" dirty="0" smtClean="0">
                <a:solidFill>
                  <a:srgbClr val="FFFFFF"/>
                </a:solidFill>
              </a:rPr>
              <a:t>&gt;&gt;l&gt;&gt;b&gt;&gt;h;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 }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void show()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  {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   </a:t>
            </a:r>
            <a:r>
              <a:rPr lang="en-US" sz="2000" b="1" dirty="0" err="1" smtClean="0">
                <a:solidFill>
                  <a:srgbClr val="FFFFFF"/>
                </a:solidFill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</a:rPr>
              <a:t>&lt;&lt;l&lt;&lt;“,”&lt;&lt;b&lt;&lt;“,”&lt;&lt;h&lt;&lt;</a:t>
            </a:r>
            <a:r>
              <a:rPr lang="en-US" sz="2000" b="1" dirty="0" err="1" smtClean="0">
                <a:solidFill>
                  <a:srgbClr val="FFFFFF"/>
                </a:solidFill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</a:rPr>
              <a:t>; 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14876" y="1142990"/>
            <a:ext cx="4286312" cy="369331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comparevol</a:t>
            </a:r>
            <a:r>
              <a:rPr lang="en-US" b="1" dirty="0" smtClean="0">
                <a:solidFill>
                  <a:srgbClr val="FFFFFF"/>
                </a:solidFill>
              </a:rPr>
              <a:t>(Box&amp;);  };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Box::</a:t>
            </a:r>
            <a:r>
              <a:rPr lang="en-US" b="1" dirty="0" err="1" smtClean="0">
                <a:solidFill>
                  <a:srgbClr val="FFFFFF"/>
                </a:solidFill>
              </a:rPr>
              <a:t>comparevol</a:t>
            </a:r>
            <a:r>
              <a:rPr lang="en-US" b="1" dirty="0" smtClean="0">
                <a:solidFill>
                  <a:srgbClr val="FFFFFF"/>
                </a:solidFill>
              </a:rPr>
              <a:t>(Box &amp;P)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x,y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x=l*b*h;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y=</a:t>
            </a:r>
            <a:r>
              <a:rPr lang="en-US" b="1" dirty="0" err="1" smtClean="0">
                <a:solidFill>
                  <a:srgbClr val="FFFFFF"/>
                </a:solidFill>
              </a:rPr>
              <a:t>P.l</a:t>
            </a:r>
            <a:r>
              <a:rPr lang="en-US" b="1" dirty="0" smtClean="0">
                <a:solidFill>
                  <a:srgbClr val="FFFFFF"/>
                </a:solidFill>
              </a:rPr>
              <a:t>*</a:t>
            </a:r>
            <a:r>
              <a:rPr lang="en-US" b="1" dirty="0" err="1" smtClean="0">
                <a:solidFill>
                  <a:srgbClr val="FFFFFF"/>
                </a:solidFill>
              </a:rPr>
              <a:t>P.b</a:t>
            </a:r>
            <a:r>
              <a:rPr lang="en-US" b="1" dirty="0" smtClean="0">
                <a:solidFill>
                  <a:srgbClr val="FFFFFF"/>
                </a:solidFill>
              </a:rPr>
              <a:t>*</a:t>
            </a:r>
            <a:r>
              <a:rPr lang="en-US" b="1" dirty="0" err="1" smtClean="0">
                <a:solidFill>
                  <a:srgbClr val="FFFFFF"/>
                </a:solidFill>
              </a:rPr>
              <a:t>P.h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if(x&gt;y)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 return 1;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else if(y&gt;x)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 return -1;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else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  return 0; }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Passing Object By Address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 smtClean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4429156" cy="369331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main()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Box B1,B2;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B1.get();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B2.get();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  B1.show();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B2.show();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 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ans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</a:t>
            </a:r>
            <a:r>
              <a:rPr lang="en-US" b="1" dirty="0" err="1" smtClean="0">
                <a:solidFill>
                  <a:srgbClr val="FFFFFF"/>
                </a:solidFill>
              </a:rPr>
              <a:t>ans</a:t>
            </a:r>
            <a:r>
              <a:rPr lang="en-US" b="1" smtClean="0">
                <a:solidFill>
                  <a:srgbClr val="FFFFFF"/>
                </a:solidFill>
              </a:rPr>
              <a:t>=B1.comparevol(B2</a:t>
            </a:r>
            <a:r>
              <a:rPr lang="en-US" b="1" dirty="0" smtClean="0">
                <a:solidFill>
                  <a:srgbClr val="FFFFFF"/>
                </a:solidFill>
              </a:rPr>
              <a:t>);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endParaRPr lang="en-US" b="1" dirty="0" smtClean="0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14876" y="1142990"/>
            <a:ext cx="4286312" cy="369331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If(</a:t>
            </a:r>
            <a:r>
              <a:rPr lang="en-US" b="1" dirty="0" err="1" smtClean="0">
                <a:solidFill>
                  <a:srgbClr val="FFFFFF"/>
                </a:solidFill>
              </a:rPr>
              <a:t>ans</a:t>
            </a:r>
            <a:r>
              <a:rPr lang="en-US" b="1" dirty="0" smtClean="0">
                <a:solidFill>
                  <a:srgbClr val="FFFFFF"/>
                </a:solidFill>
              </a:rPr>
              <a:t>==1)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</a:t>
            </a:r>
            <a:r>
              <a:rPr lang="en-US" b="1" dirty="0" err="1" smtClean="0">
                <a:solidFill>
                  <a:srgbClr val="FFFFFF"/>
                </a:solidFill>
              </a:rPr>
              <a:t>cout</a:t>
            </a:r>
            <a:r>
              <a:rPr lang="en-US" b="1" dirty="0" smtClean="0">
                <a:solidFill>
                  <a:srgbClr val="FFFFFF"/>
                </a:solidFill>
              </a:rPr>
              <a:t>&lt;&lt;“</a:t>
            </a:r>
            <a:r>
              <a:rPr lang="en-US" b="1" dirty="0" err="1" smtClean="0">
                <a:solidFill>
                  <a:srgbClr val="FFFFFF"/>
                </a:solidFill>
              </a:rPr>
              <a:t>vol</a:t>
            </a:r>
            <a:r>
              <a:rPr lang="en-US" b="1" dirty="0" smtClean="0">
                <a:solidFill>
                  <a:srgbClr val="FFFFFF"/>
                </a:solidFill>
              </a:rPr>
              <a:t> of B1 is greater”;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Else if(</a:t>
            </a:r>
            <a:r>
              <a:rPr lang="en-US" b="1" dirty="0" err="1" smtClean="0">
                <a:solidFill>
                  <a:srgbClr val="FFFFFF"/>
                </a:solidFill>
              </a:rPr>
              <a:t>ans</a:t>
            </a:r>
            <a:r>
              <a:rPr lang="en-US" b="1" dirty="0" smtClean="0">
                <a:solidFill>
                  <a:srgbClr val="FFFFFF"/>
                </a:solidFill>
              </a:rPr>
              <a:t>==-1)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</a:t>
            </a:r>
            <a:r>
              <a:rPr lang="en-US" b="1" dirty="0" err="1" smtClean="0">
                <a:solidFill>
                  <a:srgbClr val="FFFFFF"/>
                </a:solidFill>
              </a:rPr>
              <a:t>cout</a:t>
            </a:r>
            <a:r>
              <a:rPr lang="en-US" b="1" dirty="0" smtClean="0">
                <a:solidFill>
                  <a:srgbClr val="FFFFFF"/>
                </a:solidFill>
              </a:rPr>
              <a:t>&lt;&lt;“</a:t>
            </a:r>
            <a:r>
              <a:rPr lang="en-US" b="1" dirty="0" err="1" smtClean="0">
                <a:solidFill>
                  <a:srgbClr val="FFFFFF"/>
                </a:solidFill>
              </a:rPr>
              <a:t>vol</a:t>
            </a:r>
            <a:r>
              <a:rPr lang="en-US" b="1" dirty="0" smtClean="0">
                <a:solidFill>
                  <a:srgbClr val="FFFFFF"/>
                </a:solidFill>
              </a:rPr>
              <a:t> of B2 is greater”;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Else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</a:t>
            </a:r>
            <a:r>
              <a:rPr lang="en-US" b="1" dirty="0" err="1" smtClean="0">
                <a:solidFill>
                  <a:srgbClr val="FFFFFF"/>
                </a:solidFill>
              </a:rPr>
              <a:t>cout</a:t>
            </a:r>
            <a:r>
              <a:rPr lang="en-US" b="1" dirty="0" smtClean="0">
                <a:solidFill>
                  <a:srgbClr val="FFFFFF"/>
                </a:solidFill>
              </a:rPr>
              <a:t>&lt;&lt;“</a:t>
            </a:r>
            <a:r>
              <a:rPr lang="en-US" b="1" dirty="0" err="1" smtClean="0">
                <a:solidFill>
                  <a:srgbClr val="FFFFFF"/>
                </a:solidFill>
              </a:rPr>
              <a:t>vols</a:t>
            </a:r>
            <a:r>
              <a:rPr lang="en-US" b="1" dirty="0" smtClean="0">
                <a:solidFill>
                  <a:srgbClr val="FFFFFF"/>
                </a:solidFill>
              </a:rPr>
              <a:t> are equal”;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Return 0;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}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142972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Memory Used By Each Style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14415" y="1857370"/>
          <a:ext cx="7143799" cy="2250297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18585"/>
                <a:gridCol w="2260358"/>
                <a:gridCol w="2344076"/>
                <a:gridCol w="2120780"/>
              </a:tblGrid>
              <a:tr h="4286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Memory (In Bytes)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Time(Function</a:t>
                      </a:r>
                      <a:r>
                        <a:rPr lang="en-US" baseline="0" dirty="0" smtClean="0"/>
                        <a:t> Calls)</a:t>
                      </a:r>
                      <a:endParaRPr lang="en-US" dirty="0"/>
                    </a:p>
                  </a:txBody>
                  <a:tcPr/>
                </a:tc>
              </a:tr>
              <a:tr h="607223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Pass By Value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            36B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        11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07223"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Pass</a:t>
                      </a:r>
                      <a:r>
                        <a:rPr lang="en-US" b="1" baseline="0" dirty="0" smtClean="0">
                          <a:solidFill>
                            <a:srgbClr val="002060"/>
                          </a:solidFill>
                        </a:rPr>
                        <a:t> By Address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        28B or 32B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         9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607223"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Pass By Reference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        28B or 32B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2060"/>
                          </a:solidFill>
                        </a:rPr>
                        <a:t>          9</a:t>
                      </a:r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Assignment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Create a class called </a:t>
            </a:r>
            <a:r>
              <a:rPr lang="en-US" sz="2000" b="1" dirty="0" smtClean="0">
                <a:solidFill>
                  <a:srgbClr val="FFFF00"/>
                </a:solidFill>
              </a:rPr>
              <a:t>Account </a:t>
            </a:r>
            <a:r>
              <a:rPr lang="en-US" sz="2000" b="1" dirty="0" smtClean="0">
                <a:solidFill>
                  <a:srgbClr val="FFFFFF"/>
                </a:solidFill>
              </a:rPr>
              <a:t>having </a:t>
            </a:r>
            <a:r>
              <a:rPr lang="en-US" sz="2000" b="1" dirty="0" smtClean="0">
                <a:solidFill>
                  <a:srgbClr val="002060"/>
                </a:solidFill>
              </a:rPr>
              <a:t>2 data members </a:t>
            </a:r>
            <a:r>
              <a:rPr lang="en-US" sz="2000" b="1" dirty="0" smtClean="0">
                <a:solidFill>
                  <a:srgbClr val="FFFFFF"/>
                </a:solidFill>
              </a:rPr>
              <a:t>called: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/>
            </a:pPr>
            <a:r>
              <a:rPr lang="en-US" sz="2000" b="1" dirty="0" smtClean="0">
                <a:solidFill>
                  <a:srgbClr val="00FFFF"/>
                </a:solidFill>
              </a:rPr>
              <a:t>name:</a:t>
            </a:r>
            <a:r>
              <a:rPr lang="en-US" sz="2000" b="1" dirty="0" smtClean="0">
                <a:solidFill>
                  <a:srgbClr val="FFFFFF"/>
                </a:solidFill>
              </a:rPr>
              <a:t> A char array for storing name of the account holder.</a:t>
            </a:r>
          </a:p>
          <a:p>
            <a:pPr marL="457200" indent="-457200">
              <a:buSzPct val="100000"/>
              <a:buAutoNum type="arabicPeriod"/>
            </a:pPr>
            <a:r>
              <a:rPr lang="en-US" sz="2000" b="1" dirty="0" smtClean="0">
                <a:solidFill>
                  <a:srgbClr val="00FFFF"/>
                </a:solidFill>
              </a:rPr>
              <a:t>Balance:</a:t>
            </a:r>
            <a:r>
              <a:rPr lang="en-US" sz="2000" b="1" dirty="0" smtClean="0">
                <a:solidFill>
                  <a:srgbClr val="FFFFFF"/>
                </a:solidFill>
              </a:rPr>
              <a:t> An </a:t>
            </a:r>
            <a:r>
              <a:rPr lang="en-US" sz="2000" b="1" dirty="0" err="1" smtClean="0">
                <a:solidFill>
                  <a:srgbClr val="FFFFFF"/>
                </a:solidFill>
              </a:rPr>
              <a:t>int</a:t>
            </a:r>
            <a:r>
              <a:rPr lang="en-US" sz="2000" b="1" dirty="0" smtClean="0">
                <a:solidFill>
                  <a:srgbClr val="FFFFFF"/>
                </a:solidFill>
              </a:rPr>
              <a:t> for holding balance.</a:t>
            </a: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Also provide following </a:t>
            </a:r>
            <a:r>
              <a:rPr lang="en-US" sz="2000" b="1" dirty="0" smtClean="0">
                <a:solidFill>
                  <a:srgbClr val="F2A40D"/>
                </a:solidFill>
              </a:rPr>
              <a:t>member functions </a:t>
            </a:r>
            <a:r>
              <a:rPr lang="en-US" sz="2000" b="1" dirty="0" smtClean="0">
                <a:solidFill>
                  <a:srgbClr val="FFFFFF"/>
                </a:solidFill>
              </a:rPr>
              <a:t>in </a:t>
            </a:r>
            <a:r>
              <a:rPr lang="en-US" sz="2000" b="1" dirty="0" smtClean="0">
                <a:solidFill>
                  <a:srgbClr val="FFFFFF"/>
                </a:solidFill>
              </a:rPr>
              <a:t>your class:</a:t>
            </a: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/>
            </a:pPr>
            <a:r>
              <a:rPr lang="en-US" sz="2000" b="1" dirty="0" smtClean="0">
                <a:solidFill>
                  <a:srgbClr val="FFFFFF"/>
                </a:solidFill>
              </a:rPr>
              <a:t>A </a:t>
            </a:r>
            <a:r>
              <a:rPr lang="en-US" sz="2000" b="1" dirty="0" smtClean="0">
                <a:solidFill>
                  <a:srgbClr val="7030A0"/>
                </a:solidFill>
              </a:rPr>
              <a:t>parameterized constructor </a:t>
            </a:r>
            <a:r>
              <a:rPr lang="en-US" sz="2000" b="1" dirty="0" smtClean="0">
                <a:solidFill>
                  <a:srgbClr val="FFFFFF"/>
                </a:solidFill>
              </a:rPr>
              <a:t>to initialized name and balance.</a:t>
            </a:r>
          </a:p>
          <a:p>
            <a:pPr marL="457200" indent="-457200">
              <a:buSzPct val="100000"/>
              <a:buAutoNum type="arabicPeriod"/>
            </a:pPr>
            <a:r>
              <a:rPr lang="en-US" sz="2000" b="1" dirty="0" smtClean="0">
                <a:solidFill>
                  <a:srgbClr val="FFFFFF"/>
                </a:solidFill>
              </a:rPr>
              <a:t>A member function called </a:t>
            </a:r>
            <a:r>
              <a:rPr lang="en-US" sz="2000" b="1" dirty="0" smtClean="0">
                <a:solidFill>
                  <a:srgbClr val="FFFF00"/>
                </a:solidFill>
              </a:rPr>
              <a:t>show() </a:t>
            </a:r>
            <a:r>
              <a:rPr lang="en-US" sz="2000" b="1" dirty="0" smtClean="0">
                <a:solidFill>
                  <a:srgbClr val="FFFFFF"/>
                </a:solidFill>
              </a:rPr>
              <a:t>to display name and balance.</a:t>
            </a:r>
            <a:endParaRPr lang="en-US" sz="20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Assignment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 startAt="3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AutoNum type="arabicPeriod" startAt="3"/>
            </a:pPr>
            <a:r>
              <a:rPr lang="en-US" sz="2000" b="1" dirty="0" smtClean="0">
                <a:solidFill>
                  <a:srgbClr val="FFFFFF"/>
                </a:solidFill>
              </a:rPr>
              <a:t>A member function called </a:t>
            </a:r>
            <a:r>
              <a:rPr lang="en-US" sz="2000" b="1" dirty="0" smtClean="0">
                <a:solidFill>
                  <a:srgbClr val="FFFF00"/>
                </a:solidFill>
              </a:rPr>
              <a:t>transfer(). </a:t>
            </a:r>
            <a:r>
              <a:rPr lang="en-US" sz="2000" b="1" dirty="0" smtClean="0">
                <a:solidFill>
                  <a:srgbClr val="FFFFFF"/>
                </a:solidFill>
              </a:rPr>
              <a:t>This member function should </a:t>
            </a:r>
            <a:r>
              <a:rPr lang="en-US" sz="2000" b="1" dirty="0" smtClean="0">
                <a:solidFill>
                  <a:srgbClr val="002060"/>
                </a:solidFill>
              </a:rPr>
              <a:t>transfer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</a:rPr>
              <a:t>       the given amount from one object’s balance to </a:t>
            </a:r>
            <a:r>
              <a:rPr lang="en-US" sz="2000" b="1" dirty="0" smtClean="0">
                <a:solidFill>
                  <a:srgbClr val="FFC000"/>
                </a:solidFill>
              </a:rPr>
              <a:t>another object’s balance</a:t>
            </a:r>
            <a:r>
              <a:rPr lang="en-US" sz="2000" b="1" dirty="0" smtClean="0">
                <a:solidFill>
                  <a:srgbClr val="FFFFFF"/>
                </a:solidFill>
              </a:rPr>
              <a:t>. The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</a:rPr>
              <a:t>       amount to be transferred will be passed </a:t>
            </a:r>
            <a:r>
              <a:rPr lang="en-US" sz="2000" b="1" dirty="0" smtClean="0">
                <a:solidFill>
                  <a:srgbClr val="FFC000"/>
                </a:solidFill>
              </a:rPr>
              <a:t>as argument </a:t>
            </a:r>
            <a:r>
              <a:rPr lang="en-US" sz="2000" b="1" dirty="0" smtClean="0">
                <a:solidFill>
                  <a:srgbClr val="FFFFFF"/>
                </a:solidFill>
              </a:rPr>
              <a:t>. Also transferring should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</a:rPr>
              <a:t>       only be done if after transferring the remaining balance in the debited must be </a:t>
            </a:r>
            <a:r>
              <a:rPr lang="en-US" sz="2000" b="1" dirty="0" err="1" smtClean="0">
                <a:solidFill>
                  <a:srgbClr val="00FFFF"/>
                </a:solidFill>
              </a:rPr>
              <a:t>atleast</a:t>
            </a:r>
            <a:r>
              <a:rPr lang="en-US" sz="2000" b="1" dirty="0" smtClean="0">
                <a:solidFill>
                  <a:srgbClr val="00FFFF"/>
                </a:solidFill>
              </a:rPr>
              <a:t> 500.</a:t>
            </a: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Assignment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Now design the function </a:t>
            </a:r>
            <a:r>
              <a:rPr lang="en-US" sz="2000" b="1" dirty="0" smtClean="0">
                <a:solidFill>
                  <a:srgbClr val="FFFF00"/>
                </a:solidFill>
              </a:rPr>
              <a:t>main(), </a:t>
            </a:r>
            <a:r>
              <a:rPr lang="en-US" sz="2000" b="1" dirty="0" smtClean="0">
                <a:solidFill>
                  <a:srgbClr val="FFFFFF"/>
                </a:solidFill>
              </a:rPr>
              <a:t>create </a:t>
            </a:r>
            <a:r>
              <a:rPr lang="en-US" sz="2000" b="1" dirty="0" smtClean="0">
                <a:solidFill>
                  <a:srgbClr val="FFC000"/>
                </a:solidFill>
              </a:rPr>
              <a:t>2</a:t>
            </a:r>
            <a:r>
              <a:rPr lang="en-US" sz="2000" b="1" dirty="0" smtClean="0">
                <a:solidFill>
                  <a:srgbClr val="FFFFFF"/>
                </a:solidFill>
              </a:rPr>
              <a:t> object called </a:t>
            </a:r>
            <a:r>
              <a:rPr lang="en-US" sz="2000" b="1" dirty="0" smtClean="0">
                <a:solidFill>
                  <a:srgbClr val="FFC000"/>
                </a:solidFill>
              </a:rPr>
              <a:t>A1</a:t>
            </a:r>
            <a:r>
              <a:rPr lang="en-US" sz="2000" b="1" dirty="0" smtClean="0">
                <a:solidFill>
                  <a:srgbClr val="FFFFFF"/>
                </a:solidFill>
              </a:rPr>
              <a:t> and </a:t>
            </a:r>
            <a:r>
              <a:rPr lang="en-US" sz="2000" b="1" dirty="0" smtClean="0">
                <a:solidFill>
                  <a:srgbClr val="FFC000"/>
                </a:solidFill>
              </a:rPr>
              <a:t>A2</a:t>
            </a:r>
            <a:r>
              <a:rPr lang="en-US" sz="2000" b="1" dirty="0" smtClean="0">
                <a:solidFill>
                  <a:srgbClr val="FFFFFF"/>
                </a:solidFill>
              </a:rPr>
              <a:t> of Account 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</a:rPr>
              <a:t>       and initialize them with </a:t>
            </a:r>
            <a:r>
              <a:rPr lang="en-US" sz="2000" b="1" dirty="0" smtClean="0">
                <a:solidFill>
                  <a:srgbClr val="002060"/>
                </a:solidFill>
              </a:rPr>
              <a:t>respective values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Then ask the user to </a:t>
            </a:r>
            <a:r>
              <a:rPr lang="en-US" sz="2000" b="1" dirty="0" smtClean="0">
                <a:solidFill>
                  <a:srgbClr val="002060"/>
                </a:solidFill>
              </a:rPr>
              <a:t>input </a:t>
            </a:r>
            <a:r>
              <a:rPr lang="en-US" sz="2000" b="1" dirty="0" smtClean="0">
                <a:solidFill>
                  <a:srgbClr val="FFFFFF"/>
                </a:solidFill>
              </a:rPr>
              <a:t>an amount and transfer it from </a:t>
            </a:r>
            <a:r>
              <a:rPr lang="en-US" sz="2000" b="1" dirty="0" smtClean="0">
                <a:solidFill>
                  <a:srgbClr val="FFC000"/>
                </a:solidFill>
              </a:rPr>
              <a:t>A1’s</a:t>
            </a:r>
            <a:r>
              <a:rPr lang="en-US" sz="2000" b="1" dirty="0" smtClean="0">
                <a:solidFill>
                  <a:srgbClr val="FFFFFF"/>
                </a:solidFill>
              </a:rPr>
              <a:t> balance to </a:t>
            </a:r>
            <a:r>
              <a:rPr lang="en-US" sz="2000" b="1" dirty="0" smtClean="0">
                <a:solidFill>
                  <a:srgbClr val="FFC000"/>
                </a:solidFill>
              </a:rPr>
              <a:t>A2’s</a:t>
            </a:r>
          </a:p>
          <a:p>
            <a:pPr marL="457200" indent="-457200"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balance.</a:t>
            </a: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Finally </a:t>
            </a:r>
            <a:r>
              <a:rPr lang="en-US" sz="2000" b="1" dirty="0" smtClean="0">
                <a:solidFill>
                  <a:srgbClr val="FFFF00"/>
                </a:solidFill>
              </a:rPr>
              <a:t>display</a:t>
            </a:r>
            <a:r>
              <a:rPr lang="en-US" sz="2000" b="1" dirty="0" smtClean="0">
                <a:solidFill>
                  <a:srgbClr val="FFFFFF"/>
                </a:solidFill>
              </a:rPr>
              <a:t> the account details of both the objects.</a:t>
            </a:r>
          </a:p>
          <a:p>
            <a:pPr marL="457200" indent="-457200"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20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=""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24982" y="611301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=""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=""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=""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=""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=""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=""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=""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=""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=""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=""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=""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=""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=""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=""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=""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=""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=""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=""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=""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=""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=""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5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6" name="Picture 35" descr="cpp-mini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06" y="1714495"/>
            <a:ext cx="1861398" cy="1928826"/>
          </a:xfrm>
          <a:prstGeom prst="rect">
            <a:avLst/>
          </a:prstGeom>
        </p:spPr>
      </p:pic>
      <p:pic>
        <p:nvPicPr>
          <p:cNvPr id="37" name="Picture 36" descr="webcodeft-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214428"/>
            <a:ext cx="5214974" cy="428628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28992" y="2357436"/>
            <a:ext cx="5214974" cy="428628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428992" y="228599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14744" y="2357436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    </a:t>
            </a:r>
            <a:r>
              <a:rPr lang="en-IN" sz="1600" b="1" dirty="0" smtClean="0">
                <a:solidFill>
                  <a:srgbClr val="C00000"/>
                </a:solidFill>
                <a:latin typeface="+mj-lt"/>
                <a:cs typeface="Georgia"/>
              </a:rPr>
              <a:t> Passing Object By Address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7" name="Picture 36" descr="cpp-min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2925029" cy="31432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500430" y="1214428"/>
            <a:ext cx="5286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+mj-lt"/>
                <a:cs typeface="Georgia"/>
              </a:rPr>
              <a:t>Passing Object As Argument To Member Function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8992" y="3643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05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9058" y="3571882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    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428992" y="1785932"/>
            <a:ext cx="5214974" cy="428628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F2A40D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71868" y="1785932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    </a:t>
            </a:r>
            <a:r>
              <a:rPr lang="en-US" sz="2000" b="1" dirty="0" smtClean="0">
                <a:solidFill>
                  <a:srgbClr val="FFC000"/>
                </a:solidFill>
                <a:latin typeface="+mj-lt"/>
                <a:cs typeface="Georgia"/>
              </a:rPr>
              <a:t> Passing Object By Value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7554" y="171449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57554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28992" y="414338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428992" y="3000378"/>
            <a:ext cx="5214974" cy="428628"/>
            <a:chOff x="2978224" y="1958883"/>
            <a:chExt cx="5256584" cy="576064"/>
          </a:xfrm>
        </p:grpSpPr>
        <p:sp>
          <p:nvSpPr>
            <p:cNvPr id="40" name="Rectangle 39"/>
            <p:cNvSpPr/>
            <p:nvPr/>
          </p:nvSpPr>
          <p:spPr>
            <a:xfrm>
              <a:off x="2978224" y="1958883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Right Triangle 41"/>
            <p:cNvSpPr/>
            <p:nvPr/>
          </p:nvSpPr>
          <p:spPr>
            <a:xfrm rot="5400000">
              <a:off x="3050224" y="1886883"/>
              <a:ext cx="575999" cy="720000"/>
            </a:xfrm>
            <a:prstGeom prst="rtTriangle">
              <a:avLst/>
            </a:prstGeom>
            <a:solidFill>
              <a:srgbClr val="058D2F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428992" y="3643320"/>
            <a:ext cx="5214974" cy="428628"/>
            <a:chOff x="3131840" y="1491630"/>
            <a:chExt cx="5256584" cy="576064"/>
          </a:xfrm>
        </p:grpSpPr>
        <p:sp>
          <p:nvSpPr>
            <p:cNvPr id="45" name="Rectangle 44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Right Triangle 45"/>
            <p:cNvSpPr/>
            <p:nvPr/>
          </p:nvSpPr>
          <p:spPr>
            <a:xfrm rot="5400000">
              <a:off x="3203840" y="1419630"/>
              <a:ext cx="575999" cy="720000"/>
            </a:xfrm>
            <a:prstGeom prst="rtTriangle">
              <a:avLst/>
            </a:prstGeom>
            <a:solidFill>
              <a:srgbClr val="FF0066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929058" y="3000378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002060"/>
                </a:solidFill>
                <a:latin typeface="+mj-lt"/>
                <a:cs typeface="Georgia"/>
              </a:rPr>
              <a:t> </a:t>
            </a:r>
            <a:r>
              <a:rPr lang="en-IN" sz="2000" b="1" dirty="0" smtClean="0">
                <a:solidFill>
                  <a:srgbClr val="00B050"/>
                </a:solidFill>
                <a:latin typeface="+mj-lt"/>
                <a:cs typeface="Georgia"/>
              </a:rPr>
              <a:t>Passing Object By Reference</a:t>
            </a:r>
            <a:endParaRPr lang="en-IN" sz="2000" b="1" dirty="0">
              <a:solidFill>
                <a:srgbClr val="00B050"/>
              </a:solidFill>
              <a:latin typeface="+mj-lt"/>
              <a:cs typeface="Georgi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929058" y="3643320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002060"/>
                </a:solidFill>
                <a:latin typeface="+mj-lt"/>
                <a:cs typeface="Georgia"/>
              </a:rPr>
              <a:t> </a:t>
            </a:r>
            <a:r>
              <a:rPr lang="en-IN" sz="2000" b="1" dirty="0" smtClean="0">
                <a:solidFill>
                  <a:srgbClr val="FF0066"/>
                </a:solidFill>
                <a:latin typeface="+mj-lt"/>
                <a:cs typeface="Georgia"/>
              </a:rPr>
              <a:t>Assignment </a:t>
            </a:r>
            <a:endParaRPr lang="en-IN" sz="2000" b="1" dirty="0">
              <a:solidFill>
                <a:srgbClr val="FF0066"/>
              </a:solidFill>
              <a:latin typeface="+mj-lt"/>
              <a:cs typeface="Georgi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57554" y="300037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57554" y="357188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9" grpId="0"/>
      <p:bldP spid="26" grpId="0"/>
      <p:bldP spid="50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Passing Object As Argument to Member Functions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 smtClean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4282" y="1357304"/>
            <a:ext cx="4000528" cy="329320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Class Box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l,b,h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public: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 void get()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   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   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&lt;&lt;“Enter </a:t>
            </a:r>
            <a:r>
              <a:rPr lang="en-US" sz="1600" b="1" dirty="0" err="1" smtClean="0">
                <a:solidFill>
                  <a:srgbClr val="FFFFFF"/>
                </a:solidFill>
              </a:rPr>
              <a:t>l,b,h</a:t>
            </a:r>
            <a:r>
              <a:rPr lang="en-US" sz="1600" b="1" dirty="0" smtClean="0">
                <a:solidFill>
                  <a:srgbClr val="FFFFFF"/>
                </a:solidFill>
              </a:rPr>
              <a:t>:”;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     </a:t>
            </a:r>
            <a:r>
              <a:rPr lang="en-US" sz="1600" b="1" dirty="0" err="1" smtClean="0">
                <a:solidFill>
                  <a:srgbClr val="FFFFFF"/>
                </a:solidFill>
              </a:rPr>
              <a:t>cin</a:t>
            </a:r>
            <a:r>
              <a:rPr lang="en-US" sz="1600" b="1" dirty="0" smtClean="0">
                <a:solidFill>
                  <a:srgbClr val="FFFFFF"/>
                </a:solidFill>
              </a:rPr>
              <a:t>&gt;&gt;l&gt;&gt;b&gt;&gt;h;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    }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 void show90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  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   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&lt;&lt;l&lt;&lt;“,”&lt;&lt;b&lt;&lt;“,”&lt;&lt;h&lt;&lt;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    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29124" y="1357304"/>
            <a:ext cx="4000528" cy="329320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Void </a:t>
            </a:r>
            <a:r>
              <a:rPr lang="en-US" sz="1600" b="1" dirty="0" err="1" smtClean="0">
                <a:solidFill>
                  <a:srgbClr val="FFFFFF"/>
                </a:solidFill>
              </a:rPr>
              <a:t>comparevol</a:t>
            </a:r>
            <a:r>
              <a:rPr lang="en-US" sz="1600" b="1" dirty="0" smtClean="0">
                <a:solidFill>
                  <a:srgbClr val="FFFFFF"/>
                </a:solidFill>
              </a:rPr>
              <a:t>(Box)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x=l*b*h;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&lt;&lt;Volume is:”&lt;&lt;x&lt;&lt;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}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Box B1,B2;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B1.get();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B2.get();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B1.show();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B2.show();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B1.comparevol(B2);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Passing Object As Argument to Member Functions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Why</a:t>
            </a:r>
            <a:r>
              <a:rPr lang="en-US" sz="2000" b="1" dirty="0" smtClean="0">
                <a:solidFill>
                  <a:schemeClr val="bg1"/>
                </a:solidFill>
              </a:rPr>
              <a:t> do we have to pass </a:t>
            </a:r>
            <a:r>
              <a:rPr lang="en-US" sz="2000" b="1" dirty="0" smtClean="0">
                <a:solidFill>
                  <a:srgbClr val="FFFF00"/>
                </a:solidFill>
              </a:rPr>
              <a:t>object as argument </a:t>
            </a:r>
            <a:r>
              <a:rPr lang="en-US" sz="2000" b="1" dirty="0" smtClean="0">
                <a:solidFill>
                  <a:schemeClr val="bg1"/>
                </a:solidFill>
              </a:rPr>
              <a:t>to member function ?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In </a:t>
            </a:r>
            <a:r>
              <a:rPr lang="en-US" sz="2000" b="1" dirty="0" smtClean="0">
                <a:solidFill>
                  <a:srgbClr val="FFC000"/>
                </a:solidFill>
              </a:rPr>
              <a:t>C++</a:t>
            </a:r>
            <a:r>
              <a:rPr lang="en-US" sz="2000" b="1" dirty="0" smtClean="0">
                <a:solidFill>
                  <a:srgbClr val="FFFFFF"/>
                </a:solidFill>
              </a:rPr>
              <a:t>, if we have to define a </a:t>
            </a:r>
            <a:r>
              <a:rPr lang="en-US" sz="2000" b="1" dirty="0" smtClean="0">
                <a:solidFill>
                  <a:srgbClr val="C00000"/>
                </a:solidFill>
              </a:rPr>
              <a:t>member function</a:t>
            </a:r>
            <a:r>
              <a:rPr lang="en-US" sz="2000" b="1" dirty="0" smtClean="0">
                <a:solidFill>
                  <a:srgbClr val="FFFFFF"/>
                </a:solidFill>
              </a:rPr>
              <a:t> which need to work upon </a:t>
            </a:r>
            <a:r>
              <a:rPr lang="en-US" sz="2000" b="1" dirty="0" smtClean="0">
                <a:solidFill>
                  <a:srgbClr val="08E64D"/>
                </a:solidFill>
              </a:rPr>
              <a:t>multiple objects </a:t>
            </a:r>
            <a:r>
              <a:rPr lang="en-US" sz="2000" b="1" dirty="0" smtClean="0">
                <a:solidFill>
                  <a:srgbClr val="FFFFFF"/>
                </a:solidFill>
              </a:rPr>
              <a:t>at the same time.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 Then one of the </a:t>
            </a:r>
            <a:r>
              <a:rPr lang="en-US" sz="2000" b="1" dirty="0" smtClean="0">
                <a:solidFill>
                  <a:srgbClr val="08E64D"/>
                </a:solidFill>
              </a:rPr>
              <a:t>objects </a:t>
            </a:r>
            <a:r>
              <a:rPr lang="en-US" sz="2000" b="1" dirty="0" smtClean="0">
                <a:solidFill>
                  <a:srgbClr val="FFFFFF"/>
                </a:solidFill>
              </a:rPr>
              <a:t>will become the </a:t>
            </a:r>
            <a:r>
              <a:rPr lang="en-US" sz="2000" b="1" dirty="0" smtClean="0">
                <a:solidFill>
                  <a:srgbClr val="002060"/>
                </a:solidFill>
              </a:rPr>
              <a:t>calling object </a:t>
            </a:r>
            <a:r>
              <a:rPr lang="en-US" sz="2000" b="1" dirty="0" smtClean="0">
                <a:solidFill>
                  <a:srgbClr val="FFFFFF"/>
                </a:solidFill>
              </a:rPr>
              <a:t>of the member function while all other objects will have to be </a:t>
            </a:r>
            <a:r>
              <a:rPr lang="en-US" sz="2000" b="1" dirty="0" smtClean="0">
                <a:solidFill>
                  <a:srgbClr val="FFFF00"/>
                </a:solidFill>
              </a:rPr>
              <a:t>passed as argument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FF"/>
                </a:solidFill>
              </a:rPr>
              <a:t>.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Passing Object As Argument to Member Functions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00"/>
                </a:solidFill>
              </a:rPr>
              <a:t>For Example: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                  if we want to define a member function in the </a:t>
            </a:r>
            <a:r>
              <a:rPr lang="en-US" sz="2000" b="1" dirty="0" smtClean="0">
                <a:solidFill>
                  <a:srgbClr val="FFC000"/>
                </a:solidFill>
              </a:rPr>
              <a:t>Box class </a:t>
            </a:r>
            <a:r>
              <a:rPr lang="en-US" sz="2000" b="1" dirty="0" smtClean="0">
                <a:solidFill>
                  <a:srgbClr val="FFFFFF"/>
                </a:solidFill>
              </a:rPr>
              <a:t>to compare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the </a:t>
            </a:r>
            <a:r>
              <a:rPr lang="en-US" sz="2000" b="1" dirty="0" smtClean="0">
                <a:solidFill>
                  <a:srgbClr val="08E64D"/>
                </a:solidFill>
              </a:rPr>
              <a:t>volume of 2 Box objects </a:t>
            </a:r>
            <a:r>
              <a:rPr lang="en-US" sz="2000" b="1" dirty="0" smtClean="0">
                <a:solidFill>
                  <a:srgbClr val="FFFFFF"/>
                </a:solidFill>
              </a:rPr>
              <a:t>then, one of the Box objects will </a:t>
            </a:r>
            <a:r>
              <a:rPr lang="en-US" sz="2000" b="1" dirty="0" smtClean="0">
                <a:solidFill>
                  <a:srgbClr val="7030A0"/>
                </a:solidFill>
              </a:rPr>
              <a:t>call</a:t>
            </a:r>
            <a:r>
              <a:rPr lang="en-US" sz="2000" b="1" dirty="0" smtClean="0">
                <a:solidFill>
                  <a:srgbClr val="FFFFFF"/>
                </a:solidFill>
              </a:rPr>
              <a:t> this member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function while the other object will be </a:t>
            </a:r>
            <a:r>
              <a:rPr lang="en-US" sz="2000" b="1" dirty="0" smtClean="0">
                <a:solidFill>
                  <a:srgbClr val="08E64D"/>
                </a:solidFill>
              </a:rPr>
              <a:t>passed as argument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Thus in general we can say that, if a member function has to work upon </a:t>
            </a:r>
            <a:r>
              <a:rPr lang="en-US" sz="2000" b="1" dirty="0" smtClean="0">
                <a:solidFill>
                  <a:srgbClr val="002060"/>
                </a:solidFill>
              </a:rPr>
              <a:t>‘n’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objects at the same time, then it requires </a:t>
            </a:r>
            <a:r>
              <a:rPr lang="en-US" sz="2000" b="1" dirty="0" smtClean="0">
                <a:solidFill>
                  <a:srgbClr val="002060"/>
                </a:solidFill>
              </a:rPr>
              <a:t>‘n-1’ </a:t>
            </a:r>
            <a:r>
              <a:rPr lang="en-US" sz="2000" b="1" dirty="0" smtClean="0">
                <a:solidFill>
                  <a:srgbClr val="FFFFFF"/>
                </a:solidFill>
              </a:rPr>
              <a:t>objects as argument.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Passing Object As Argument to Member Functions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00"/>
                </a:solidFill>
              </a:rPr>
              <a:t>In how many ways can we pass an object as argument ?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Just like we can pass a </a:t>
            </a:r>
            <a:r>
              <a:rPr lang="en-US" sz="2000" b="1" dirty="0" smtClean="0">
                <a:solidFill>
                  <a:srgbClr val="08E64D"/>
                </a:solidFill>
              </a:rPr>
              <a:t>variable</a:t>
            </a:r>
            <a:r>
              <a:rPr lang="en-US" sz="2000" b="1" dirty="0" smtClean="0">
                <a:solidFill>
                  <a:srgbClr val="FFFFFF"/>
                </a:solidFill>
              </a:rPr>
              <a:t> as argument to a member function in three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ways, similarly we also can pass an </a:t>
            </a:r>
            <a:r>
              <a:rPr lang="en-US" sz="2000" b="1" dirty="0" smtClean="0">
                <a:solidFill>
                  <a:srgbClr val="FFC000"/>
                </a:solidFill>
              </a:rPr>
              <a:t>object</a:t>
            </a:r>
            <a:r>
              <a:rPr lang="en-US" sz="2000" b="1" dirty="0" smtClean="0">
                <a:solidFill>
                  <a:srgbClr val="FFFFFF"/>
                </a:solidFill>
              </a:rPr>
              <a:t> as argument to a member function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in </a:t>
            </a:r>
            <a:r>
              <a:rPr lang="en-US" sz="2000" b="1" dirty="0" smtClean="0">
                <a:solidFill>
                  <a:srgbClr val="00FFFF"/>
                </a:solidFill>
              </a:rPr>
              <a:t>3 ways</a:t>
            </a:r>
            <a:r>
              <a:rPr lang="en-US" sz="2000" b="1" dirty="0" smtClean="0">
                <a:solidFill>
                  <a:srgbClr val="FFFFFF"/>
                </a:solidFill>
              </a:rPr>
              <a:t>: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Font typeface="+mj-lt"/>
              <a:buAutoNum type="alphaLcParenR"/>
            </a:pPr>
            <a:r>
              <a:rPr lang="en-US" sz="2000" b="1" dirty="0" smtClean="0">
                <a:solidFill>
                  <a:srgbClr val="FFC000"/>
                </a:solidFill>
              </a:rPr>
              <a:t>Passing object by value.</a:t>
            </a:r>
          </a:p>
          <a:p>
            <a:pPr marL="457200" indent="-457200">
              <a:buSzPct val="100000"/>
              <a:buFont typeface="+mj-lt"/>
              <a:buAutoNum type="alphaLcParenR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Font typeface="+mj-lt"/>
              <a:buAutoNum type="alphaLcParenR"/>
            </a:pPr>
            <a:r>
              <a:rPr lang="en-US" sz="2000" b="1" dirty="0" smtClean="0">
                <a:solidFill>
                  <a:srgbClr val="002060"/>
                </a:solidFill>
              </a:rPr>
              <a:t>Passing object by address.</a:t>
            </a:r>
          </a:p>
          <a:p>
            <a:pPr marL="457200" indent="-457200">
              <a:buSzPct val="100000"/>
              <a:buFont typeface="+mj-lt"/>
              <a:buAutoNum type="alphaLcParenR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 marL="457200" indent="-457200">
              <a:buSzPct val="100000"/>
              <a:buFont typeface="+mj-lt"/>
              <a:buAutoNum type="alphaLcParenR"/>
            </a:pPr>
            <a:r>
              <a:rPr lang="en-US" sz="2000" b="1" dirty="0" smtClean="0">
                <a:solidFill>
                  <a:srgbClr val="08E64D"/>
                </a:solidFill>
              </a:rPr>
              <a:t>Passing object by reference.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Passing Object By Value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 smtClean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4429156" cy="3447098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Class Box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</a:t>
            </a:r>
            <a:r>
              <a:rPr lang="en-US" sz="2000" b="1" dirty="0" err="1" smtClean="0">
                <a:solidFill>
                  <a:srgbClr val="FFFFFF"/>
                </a:solidFill>
              </a:rPr>
              <a:t>int</a:t>
            </a:r>
            <a:r>
              <a:rPr lang="en-US" sz="2000" b="1" dirty="0" smtClean="0">
                <a:solidFill>
                  <a:srgbClr val="FFFFFF"/>
                </a:solidFill>
              </a:rPr>
              <a:t> l;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</a:t>
            </a:r>
            <a:r>
              <a:rPr lang="en-US" sz="2000" b="1" dirty="0" err="1" smtClean="0">
                <a:solidFill>
                  <a:srgbClr val="FFFFFF"/>
                </a:solidFill>
              </a:rPr>
              <a:t>int</a:t>
            </a:r>
            <a:r>
              <a:rPr lang="en-US" sz="2000" b="1" dirty="0" smtClean="0">
                <a:solidFill>
                  <a:srgbClr val="FFFFFF"/>
                </a:solidFill>
              </a:rPr>
              <a:t> b;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</a:t>
            </a:r>
            <a:r>
              <a:rPr lang="en-US" sz="2000" b="1" dirty="0" err="1" smtClean="0">
                <a:solidFill>
                  <a:srgbClr val="FFFFFF"/>
                </a:solidFill>
              </a:rPr>
              <a:t>int</a:t>
            </a:r>
            <a:r>
              <a:rPr lang="en-US" sz="2000" b="1" dirty="0" smtClean="0">
                <a:solidFill>
                  <a:srgbClr val="FFFFFF"/>
                </a:solidFill>
              </a:rPr>
              <a:t> h;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public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void get()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{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   </a:t>
            </a:r>
            <a:r>
              <a:rPr lang="en-US" sz="2000" b="1" dirty="0" err="1" smtClean="0">
                <a:solidFill>
                  <a:srgbClr val="FFFFFF"/>
                </a:solidFill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</a:rPr>
              <a:t>&lt;&lt;“Enter </a:t>
            </a:r>
            <a:r>
              <a:rPr lang="en-US" sz="2000" b="1" dirty="0" err="1" smtClean="0">
                <a:solidFill>
                  <a:srgbClr val="FFFFFF"/>
                </a:solidFill>
              </a:rPr>
              <a:t>l,b,h</a:t>
            </a:r>
            <a:r>
              <a:rPr lang="en-US" sz="2000" b="1" dirty="0" smtClean="0">
                <a:solidFill>
                  <a:srgbClr val="FFFFFF"/>
                </a:solidFill>
              </a:rPr>
              <a:t>:”;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   </a:t>
            </a:r>
            <a:r>
              <a:rPr lang="en-US" sz="2000" b="1" dirty="0" err="1" smtClean="0">
                <a:solidFill>
                  <a:srgbClr val="FFFFFF"/>
                </a:solidFill>
              </a:rPr>
              <a:t>cin</a:t>
            </a:r>
            <a:r>
              <a:rPr lang="en-US" sz="2000" b="1" dirty="0" smtClean="0">
                <a:solidFill>
                  <a:srgbClr val="FFFFFF"/>
                </a:solidFill>
              </a:rPr>
              <a:t>&gt;&gt;l&gt;&gt;b&gt;&gt;h;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 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14876" y="1142990"/>
            <a:ext cx="4286312" cy="34163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Void show()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</a:t>
            </a:r>
            <a:r>
              <a:rPr lang="en-US" b="1" dirty="0" err="1" smtClean="0">
                <a:solidFill>
                  <a:srgbClr val="FFFFFF"/>
                </a:solidFill>
              </a:rPr>
              <a:t>cout</a:t>
            </a:r>
            <a:r>
              <a:rPr lang="en-US" b="1" dirty="0" smtClean="0">
                <a:solidFill>
                  <a:srgbClr val="FFFFFF"/>
                </a:solidFill>
              </a:rPr>
              <a:t>&lt;&lt;l&lt;&lt;“,”&lt;&lt;b&lt;&lt;“,”&lt;&lt;h&lt;&lt;</a:t>
            </a:r>
            <a:r>
              <a:rPr lang="en-US" b="1" dirty="0" err="1" smtClean="0">
                <a:solidFill>
                  <a:srgbClr val="FFFFFF"/>
                </a:solidFill>
              </a:rPr>
              <a:t>endl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}</a:t>
            </a:r>
          </a:p>
          <a:p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comparevol</a:t>
            </a:r>
            <a:r>
              <a:rPr lang="en-US" b="1" dirty="0" smtClean="0">
                <a:solidFill>
                  <a:srgbClr val="FFFFFF"/>
                </a:solidFill>
              </a:rPr>
              <a:t>(Box);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};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Box::</a:t>
            </a:r>
            <a:r>
              <a:rPr lang="en-US" b="1" dirty="0" err="1" smtClean="0">
                <a:solidFill>
                  <a:srgbClr val="FFFFFF"/>
                </a:solidFill>
              </a:rPr>
              <a:t>comparevol</a:t>
            </a:r>
            <a:r>
              <a:rPr lang="en-US" b="1" dirty="0" smtClean="0">
                <a:solidFill>
                  <a:srgbClr val="FFFFFF"/>
                </a:solidFill>
              </a:rPr>
              <a:t>(Box P)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x,y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x=l*b*h;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y=</a:t>
            </a:r>
            <a:r>
              <a:rPr lang="en-US" b="1" dirty="0" err="1" smtClean="0">
                <a:solidFill>
                  <a:srgbClr val="FFFFFF"/>
                </a:solidFill>
              </a:rPr>
              <a:t>P.l</a:t>
            </a:r>
            <a:r>
              <a:rPr lang="en-US" b="1" dirty="0" smtClean="0">
                <a:solidFill>
                  <a:srgbClr val="FFFFFF"/>
                </a:solidFill>
              </a:rPr>
              <a:t>*</a:t>
            </a:r>
            <a:r>
              <a:rPr lang="en-US" b="1" dirty="0" err="1" smtClean="0">
                <a:solidFill>
                  <a:srgbClr val="FFFFFF"/>
                </a:solidFill>
              </a:rPr>
              <a:t>P.b</a:t>
            </a:r>
            <a:r>
              <a:rPr lang="en-US" b="1" dirty="0" smtClean="0">
                <a:solidFill>
                  <a:srgbClr val="FFFFFF"/>
                </a:solidFill>
              </a:rPr>
              <a:t>*</a:t>
            </a:r>
            <a:r>
              <a:rPr lang="en-US" b="1" dirty="0" err="1" smtClean="0">
                <a:solidFill>
                  <a:srgbClr val="FFFFFF"/>
                </a:solidFill>
              </a:rPr>
              <a:t>P.h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Passing Object By Value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 smtClean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4429156" cy="369331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If(x==y)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return 0;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Else if(x&gt;y)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return 1;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Else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return -1;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}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main()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Box B1,B2;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B1.get();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B2.get();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14876" y="1142990"/>
            <a:ext cx="4286312" cy="369331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B1.show();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B2.show();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x;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X=B1.comparevol(B2);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If(x==1)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</a:t>
            </a:r>
            <a:r>
              <a:rPr lang="en-US" b="1" dirty="0" err="1" smtClean="0">
                <a:solidFill>
                  <a:srgbClr val="FFFFFF"/>
                </a:solidFill>
              </a:rPr>
              <a:t>cout</a:t>
            </a:r>
            <a:r>
              <a:rPr lang="en-US" b="1" dirty="0" smtClean="0">
                <a:solidFill>
                  <a:srgbClr val="FFFFFF"/>
                </a:solidFill>
              </a:rPr>
              <a:t>&lt;&lt;“</a:t>
            </a:r>
            <a:r>
              <a:rPr lang="en-US" b="1" dirty="0" err="1" smtClean="0">
                <a:solidFill>
                  <a:srgbClr val="FFFFFF"/>
                </a:solidFill>
              </a:rPr>
              <a:t>vol</a:t>
            </a:r>
            <a:r>
              <a:rPr lang="en-US" b="1" dirty="0" smtClean="0">
                <a:solidFill>
                  <a:srgbClr val="FFFFFF"/>
                </a:solidFill>
              </a:rPr>
              <a:t> of B1 is greater”;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Else if(x==-1)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</a:t>
            </a:r>
            <a:r>
              <a:rPr lang="en-US" b="1" dirty="0" err="1" smtClean="0">
                <a:solidFill>
                  <a:srgbClr val="FFFFFF"/>
                </a:solidFill>
              </a:rPr>
              <a:t>cout</a:t>
            </a:r>
            <a:r>
              <a:rPr lang="en-US" b="1" dirty="0" smtClean="0">
                <a:solidFill>
                  <a:srgbClr val="FFFFFF"/>
                </a:solidFill>
              </a:rPr>
              <a:t>&lt;&lt;“</a:t>
            </a:r>
            <a:r>
              <a:rPr lang="en-US" b="1" dirty="0" err="1" smtClean="0">
                <a:solidFill>
                  <a:srgbClr val="FFFFFF"/>
                </a:solidFill>
              </a:rPr>
              <a:t>vol</a:t>
            </a:r>
            <a:r>
              <a:rPr lang="en-US" b="1" dirty="0" smtClean="0">
                <a:solidFill>
                  <a:srgbClr val="FFFFFF"/>
                </a:solidFill>
              </a:rPr>
              <a:t> of B2 is greater”;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Else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</a:t>
            </a:r>
            <a:r>
              <a:rPr lang="en-US" b="1" dirty="0" err="1" smtClean="0">
                <a:solidFill>
                  <a:srgbClr val="FFFFFF"/>
                </a:solidFill>
              </a:rPr>
              <a:t>cout</a:t>
            </a:r>
            <a:r>
              <a:rPr lang="en-US" b="1" dirty="0" smtClean="0">
                <a:solidFill>
                  <a:srgbClr val="FFFFFF"/>
                </a:solidFill>
              </a:rPr>
              <a:t>&lt;&lt;“</a:t>
            </a:r>
            <a:r>
              <a:rPr lang="en-US" b="1" dirty="0" err="1" smtClean="0">
                <a:solidFill>
                  <a:srgbClr val="FFFFFF"/>
                </a:solidFill>
              </a:rPr>
              <a:t>vols</a:t>
            </a:r>
            <a:r>
              <a:rPr lang="en-US" b="1" dirty="0" smtClean="0">
                <a:solidFill>
                  <a:srgbClr val="FFFFFF"/>
                </a:solidFill>
              </a:rPr>
              <a:t> are equal”;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Return 0;</a:t>
            </a:r>
          </a:p>
          <a:p>
            <a:r>
              <a:rPr lang="en-US" b="1" smtClean="0">
                <a:solidFill>
                  <a:srgbClr val="FFFFFF"/>
                </a:solidFill>
              </a:rPr>
              <a:t>}</a:t>
            </a:r>
            <a:endParaRPr lang="en-US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Passing Object By Address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 smtClean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 smtClean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4429156" cy="3754874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Class Box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</a:t>
            </a:r>
            <a:r>
              <a:rPr lang="en-US" sz="2000" b="1" dirty="0" err="1" smtClean="0">
                <a:solidFill>
                  <a:srgbClr val="FFFFFF"/>
                </a:solidFill>
              </a:rPr>
              <a:t>int</a:t>
            </a: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err="1" smtClean="0">
                <a:solidFill>
                  <a:srgbClr val="FFFFFF"/>
                </a:solidFill>
              </a:rPr>
              <a:t>l,b,h</a:t>
            </a:r>
            <a:r>
              <a:rPr lang="en-US" sz="20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public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void get()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{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   </a:t>
            </a:r>
            <a:r>
              <a:rPr lang="en-US" sz="2000" b="1" dirty="0" err="1" smtClean="0">
                <a:solidFill>
                  <a:srgbClr val="FFFFFF"/>
                </a:solidFill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</a:rPr>
              <a:t>&lt;&lt;“Enter </a:t>
            </a:r>
            <a:r>
              <a:rPr lang="en-US" sz="2000" b="1" dirty="0" err="1" smtClean="0">
                <a:solidFill>
                  <a:srgbClr val="FFFFFF"/>
                </a:solidFill>
              </a:rPr>
              <a:t>l,b,h</a:t>
            </a:r>
            <a:r>
              <a:rPr lang="en-US" sz="2000" b="1" dirty="0" smtClean="0">
                <a:solidFill>
                  <a:srgbClr val="FFFFFF"/>
                </a:solidFill>
              </a:rPr>
              <a:t>:”;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   </a:t>
            </a:r>
            <a:r>
              <a:rPr lang="en-US" sz="2000" b="1" dirty="0" err="1" smtClean="0">
                <a:solidFill>
                  <a:srgbClr val="FFFFFF"/>
                </a:solidFill>
              </a:rPr>
              <a:t>cin</a:t>
            </a:r>
            <a:r>
              <a:rPr lang="en-US" sz="2000" b="1" dirty="0" smtClean="0">
                <a:solidFill>
                  <a:srgbClr val="FFFFFF"/>
                </a:solidFill>
              </a:rPr>
              <a:t>&gt;&gt;l&gt;&gt;b&gt;&gt;h;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 }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void show()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  {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   </a:t>
            </a:r>
            <a:r>
              <a:rPr lang="en-US" sz="2000" b="1" dirty="0" err="1" smtClean="0">
                <a:solidFill>
                  <a:srgbClr val="FFFFFF"/>
                </a:solidFill>
              </a:rPr>
              <a:t>cout</a:t>
            </a:r>
            <a:r>
              <a:rPr lang="en-US" sz="2000" b="1" dirty="0" smtClean="0">
                <a:solidFill>
                  <a:srgbClr val="FFFFFF"/>
                </a:solidFill>
              </a:rPr>
              <a:t>&lt;&lt;l&lt;&lt;“,”&lt;&lt;b&lt;&lt;“,”&lt;&lt;h&lt;&lt;</a:t>
            </a:r>
            <a:r>
              <a:rPr lang="en-US" sz="2000" b="1" dirty="0" err="1" smtClean="0">
                <a:solidFill>
                  <a:srgbClr val="FFFFFF"/>
                </a:solidFill>
              </a:rPr>
              <a:t>endl</a:t>
            </a:r>
            <a:r>
              <a:rPr lang="en-US" sz="2000" b="1" dirty="0" smtClean="0">
                <a:solidFill>
                  <a:srgbClr val="FFFFFF"/>
                </a:solidFill>
              </a:rPr>
              <a:t>; 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14876" y="1142990"/>
            <a:ext cx="4286312" cy="369331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comparevol</a:t>
            </a:r>
            <a:r>
              <a:rPr lang="en-US" b="1" dirty="0" smtClean="0">
                <a:solidFill>
                  <a:srgbClr val="FFFFFF"/>
                </a:solidFill>
              </a:rPr>
              <a:t>(Box*);  };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Box::</a:t>
            </a:r>
            <a:r>
              <a:rPr lang="en-US" b="1" dirty="0" err="1" smtClean="0">
                <a:solidFill>
                  <a:srgbClr val="FFFFFF"/>
                </a:solidFill>
              </a:rPr>
              <a:t>comparevol</a:t>
            </a:r>
            <a:r>
              <a:rPr lang="en-US" b="1" dirty="0" smtClean="0">
                <a:solidFill>
                  <a:srgbClr val="FFFFFF"/>
                </a:solidFill>
              </a:rPr>
              <a:t>(Box* P)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err="1" smtClean="0">
                <a:solidFill>
                  <a:srgbClr val="FFFFFF"/>
                </a:solidFill>
              </a:rPr>
              <a:t>x,y</a:t>
            </a:r>
            <a:r>
              <a:rPr lang="en-US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x=l*b*h;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y=P-&gt;l*P-&gt;b*P-&gt;h;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if(x&gt;y)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 return 1;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else if(y&gt;x)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 return -1;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else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  return 0; }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9596</TotalTime>
  <Words>1134</Words>
  <Application>Microsoft Office PowerPoint</Application>
  <PresentationFormat>On-screen Show (16:9)</PresentationFormat>
  <Paragraphs>285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Contents Slide Master</vt:lpstr>
      <vt:lpstr>Section Break Slide Master</vt:lpstr>
      <vt:lpstr>Office Theme</vt:lpstr>
      <vt:lpstr>Slide 1</vt:lpstr>
      <vt:lpstr>Today’s Agenda</vt:lpstr>
      <vt:lpstr>Passing Object As Argument to Member Functions</vt:lpstr>
      <vt:lpstr>Passing Object As Argument to Member Functions</vt:lpstr>
      <vt:lpstr>Passing Object As Argument to Member Functions</vt:lpstr>
      <vt:lpstr> Passing Object As Argument to Member Functions</vt:lpstr>
      <vt:lpstr> Passing Object By Value</vt:lpstr>
      <vt:lpstr> Passing Object By Value</vt:lpstr>
      <vt:lpstr> Passing Object By Address</vt:lpstr>
      <vt:lpstr> Passing Object By Address</vt:lpstr>
      <vt:lpstr> Passing Object By Reference</vt:lpstr>
      <vt:lpstr> Passing Object By Address</vt:lpstr>
      <vt:lpstr>Memory Used By Each Style</vt:lpstr>
      <vt:lpstr>Assignment</vt:lpstr>
      <vt:lpstr>Assignment</vt:lpstr>
      <vt:lpstr>Assignment</vt:lpstr>
      <vt:lpstr>End of Lecture 20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DELL</cp:lastModifiedBy>
  <cp:revision>368</cp:revision>
  <dcterms:created xsi:type="dcterms:W3CDTF">2016-12-05T23:26:54Z</dcterms:created>
  <dcterms:modified xsi:type="dcterms:W3CDTF">2021-03-25T03:51:15Z</dcterms:modified>
</cp:coreProperties>
</file>