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8"/>
  </p:notesMasterIdLst>
  <p:sldIdLst>
    <p:sldId id="354" r:id="rId4"/>
    <p:sldId id="324" r:id="rId5"/>
    <p:sldId id="396" r:id="rId6"/>
    <p:sldId id="433" r:id="rId7"/>
    <p:sldId id="452" r:id="rId8"/>
    <p:sldId id="442" r:id="rId9"/>
    <p:sldId id="440" r:id="rId10"/>
    <p:sldId id="441" r:id="rId11"/>
    <p:sldId id="453" r:id="rId12"/>
    <p:sldId id="445" r:id="rId13"/>
    <p:sldId id="446" r:id="rId14"/>
    <p:sldId id="447" r:id="rId15"/>
    <p:sldId id="451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58D2F"/>
    <a:srgbClr val="08E64D"/>
    <a:srgbClr val="996633"/>
    <a:srgbClr val="F2A40D"/>
    <a:srgbClr val="00FFFF"/>
    <a:srgbClr val="002060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>
      <p:cViewPr varScale="1">
        <p:scale>
          <a:sx n="96" d="100"/>
          <a:sy n="96" d="100"/>
        </p:scale>
        <p:origin x="534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</a:t>
            </a:r>
            <a:b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to use a friend function?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8"/>
            <a:ext cx="8933561" cy="374904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class Student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private: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int roll;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char grade;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float per;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public: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void get();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friend void show(Student);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void Student::get()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&lt;&lt;"Enter roll, grade and per: 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cin</a:t>
            </a:r>
            <a:r>
              <a:rPr lang="en-US" sz="1600" b="1" dirty="0">
                <a:solidFill>
                  <a:srgbClr val="FFFFFF"/>
                </a:solidFill>
              </a:rPr>
              <a:t>&gt;&gt;roll&gt;&gt;grade&gt;&gt;per;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void show(Student P)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&lt;&lt;P.roll&lt;&lt;", "&lt;&lt;P.grade&lt;&lt;", "&lt;&lt;P.per&lt;&lt;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Student S;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S.get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show(S);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3749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Enter roll, grade, and per: 10 A 78.6</a:t>
            </a:r>
          </a:p>
          <a:p>
            <a:r>
              <a:rPr lang="en-US" b="1" dirty="0">
                <a:solidFill>
                  <a:srgbClr val="FFFFFF"/>
                </a:solidFill>
              </a:rPr>
              <a:t>10, A, 78.6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7.175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Think!!!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What will happen if we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comment out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declaration part of the </a:t>
            </a:r>
            <a:r>
              <a:rPr lang="en-US" sz="2000" b="1" dirty="0">
                <a:solidFill>
                  <a:srgbClr val="7030A0"/>
                </a:solidFill>
              </a:rPr>
              <a:t>friend function</a:t>
            </a:r>
          </a:p>
          <a:p>
            <a:pPr marL="0" indent="0">
              <a:buSzPct val="100000"/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0000"/>
                </a:solidFill>
              </a:rPr>
              <a:t>The error </a:t>
            </a:r>
            <a:r>
              <a:rPr lang="en-US" sz="1800" b="1" dirty="0">
                <a:solidFill>
                  <a:srgbClr val="FFFFFF"/>
                </a:solidFill>
              </a:rPr>
              <a:t>will generated that the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data member </a:t>
            </a:r>
            <a:r>
              <a:rPr lang="en-US" sz="1800" b="1" dirty="0">
                <a:solidFill>
                  <a:srgbClr val="FFFFFF"/>
                </a:solidFill>
              </a:rPr>
              <a:t>is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en-US" sz="1800" b="1" dirty="0">
                <a:solidFill>
                  <a:srgbClr val="FFFFFF"/>
                </a:solidFill>
              </a:rPr>
              <a:t> within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this context </a:t>
            </a:r>
            <a:r>
              <a:rPr lang="en-US" sz="1800" b="1" dirty="0">
                <a:solidFill>
                  <a:srgbClr val="FFFFFF"/>
                </a:solidFill>
              </a:rPr>
              <a:t>which simply means that how can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ordinary function </a:t>
            </a:r>
            <a:r>
              <a:rPr lang="en-US" sz="1800" b="1" dirty="0">
                <a:solidFill>
                  <a:srgbClr val="FFFFFF"/>
                </a:solidFill>
              </a:rPr>
              <a:t>can access the </a:t>
            </a:r>
            <a:r>
              <a:rPr lang="en-US" sz="1800" b="1" dirty="0">
                <a:solidFill>
                  <a:srgbClr val="FFFF00"/>
                </a:solidFill>
              </a:rPr>
              <a:t>private data member </a:t>
            </a:r>
            <a:r>
              <a:rPr lang="en-US" sz="1800" b="1" dirty="0">
                <a:solidFill>
                  <a:srgbClr val="FFFFFF"/>
                </a:solidFill>
              </a:rPr>
              <a:t>of the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Redesign the previous code by making get() as friend function and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show() as a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301749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C00000"/>
                </a:solidFill>
                <a:latin typeface="+mj-lt"/>
                <a:cs typeface="Georgia"/>
              </a:rPr>
              <a:t>How to call friend function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3" y="1275984"/>
            <a:ext cx="315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Friend Functions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3" y="1795250"/>
            <a:ext cx="359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FF00"/>
                </a:solidFill>
                <a:latin typeface="+mj-lt"/>
                <a:cs typeface="Georgia"/>
              </a:rPr>
              <a:t>Properties of Friend Functions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48936" y="3000331"/>
            <a:ext cx="429547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00B050"/>
                </a:solidFill>
                <a:latin typeface="+mj-lt"/>
                <a:cs typeface="Georgia"/>
              </a:rPr>
              <a:t>A program to demonstrate friend function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9058" y="3643320"/>
            <a:ext cx="492922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1600" b="1" dirty="0">
                <a:solidFill>
                  <a:srgbClr val="FF0066"/>
                </a:solidFill>
                <a:latin typeface="+mj-lt"/>
                <a:cs typeface="Georgia"/>
              </a:rPr>
              <a:t>Think!!!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Friend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To understand the concept </a:t>
            </a:r>
            <a:r>
              <a:rPr lang="en-US" sz="2000" b="1" dirty="0">
                <a:solidFill>
                  <a:srgbClr val="FF0000"/>
                </a:solidFill>
              </a:rPr>
              <a:t>What are friend function</a:t>
            </a:r>
            <a:r>
              <a:rPr lang="en-US" sz="2000" b="1" dirty="0">
                <a:solidFill>
                  <a:srgbClr val="7030A0"/>
                </a:solidFill>
              </a:rPr>
              <a:t> First of all try to answer the following question i.e., 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Who can access the </a:t>
            </a:r>
            <a:r>
              <a:rPr lang="en-US" sz="2000" b="1" dirty="0">
                <a:solidFill>
                  <a:srgbClr val="92D050"/>
                </a:solidFill>
              </a:rPr>
              <a:t>private data members </a:t>
            </a:r>
            <a:r>
              <a:rPr lang="en-US" sz="2000" b="1" dirty="0">
                <a:solidFill>
                  <a:srgbClr val="FFFFFF"/>
                </a:solidFill>
              </a:rPr>
              <a:t>of a Class?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00"/>
                </a:solidFill>
              </a:rPr>
              <a:t>Member Function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Friend Function</a:t>
            </a:r>
            <a:endParaRPr lang="en-US" sz="2000" b="1" dirty="0">
              <a:solidFill>
                <a:srgbClr val="FFFFFF"/>
              </a:solidFill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0066"/>
                </a:solidFill>
              </a:rPr>
              <a:t>Friend Functions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are those functions which are not declared as </a:t>
            </a:r>
            <a:r>
              <a:rPr lang="en-US" sz="1800" b="1" dirty="0">
                <a:solidFill>
                  <a:srgbClr val="FFC000"/>
                </a:solidFill>
              </a:rPr>
              <a:t>member functions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of the class, but still they can access the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private data members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of the class</a:t>
            </a:r>
          </a:p>
          <a:p>
            <a:pPr marL="0" indent="0">
              <a:buSzPct val="100000"/>
              <a:buNone/>
            </a:pP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Properties of Friend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To make a </a:t>
            </a:r>
            <a:r>
              <a:rPr lang="en-US" sz="2000" b="1" dirty="0">
                <a:solidFill>
                  <a:schemeClr val="bg1"/>
                </a:solidFill>
              </a:rPr>
              <a:t>function</a:t>
            </a:r>
            <a:r>
              <a:rPr lang="en-US" sz="2000" b="1" dirty="0">
                <a:solidFill>
                  <a:srgbClr val="FF0000"/>
                </a:solidFill>
              </a:rPr>
              <a:t> friend </a:t>
            </a:r>
            <a:r>
              <a:rPr lang="en-US" sz="2000" b="1" dirty="0">
                <a:solidFill>
                  <a:srgbClr val="FFFF00"/>
                </a:solidFill>
              </a:rPr>
              <a:t>of a class, we must </a:t>
            </a:r>
            <a:r>
              <a:rPr lang="en-US" sz="2000" b="1" dirty="0">
                <a:solidFill>
                  <a:srgbClr val="7030A0"/>
                </a:solidFill>
              </a:rPr>
              <a:t>declare it </a:t>
            </a:r>
            <a:r>
              <a:rPr lang="en-US" sz="2000" b="1" dirty="0">
                <a:solidFill>
                  <a:srgbClr val="FFFF00"/>
                </a:solidFill>
              </a:rPr>
              <a:t>within the body of the class, prefixed with the </a:t>
            </a:r>
            <a:r>
              <a:rPr lang="en-US" sz="2000" b="1" dirty="0">
                <a:solidFill>
                  <a:srgbClr val="00B0F0"/>
                </a:solidFill>
              </a:rPr>
              <a:t>keyword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friend</a:t>
            </a:r>
            <a:r>
              <a:rPr lang="en-US" sz="2000" b="1" dirty="0">
                <a:solidFill>
                  <a:srgbClr val="FFFF00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Example:-</a:t>
            </a:r>
          </a:p>
          <a:p>
            <a:pPr marL="0" indent="0">
              <a:buSzPct val="100000"/>
              <a:buNone/>
            </a:pPr>
            <a:endParaRPr lang="en-US" sz="2000" b="1" dirty="0">
              <a:solidFill>
                <a:srgbClr val="FFFF00"/>
              </a:solidFill>
            </a:endParaRP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class A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      ....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      ....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  public: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      void f1();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      friend void f2();</a:t>
            </a:r>
          </a:p>
          <a:p>
            <a:pPr marL="800100" lvl="2" indent="0">
              <a:buSzPct val="100000"/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Syntax:-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>
              <a:solidFill>
                <a:srgbClr val="FFFF00"/>
              </a:solidFill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66"/>
                </a:solidFill>
              </a:rPr>
              <a:t>friend &lt;return_type&gt; &lt;function_name&gt;(&lt;list_of_arguments&gt;);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Properties of Friend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FF00"/>
                </a:solidFill>
              </a:rPr>
              <a:t>Whenever we </a:t>
            </a:r>
            <a:r>
              <a:rPr lang="en-US" sz="2000" b="1" dirty="0">
                <a:solidFill>
                  <a:srgbClr val="FF0000"/>
                </a:solidFill>
              </a:rPr>
              <a:t>define</a:t>
            </a:r>
            <a:r>
              <a:rPr lang="en-US" sz="2000" b="1" dirty="0">
                <a:solidFill>
                  <a:srgbClr val="FFFF00"/>
                </a:solidFill>
              </a:rPr>
              <a:t> a </a:t>
            </a:r>
            <a:r>
              <a:rPr lang="en-US" sz="2000" b="1" dirty="0">
                <a:solidFill>
                  <a:srgbClr val="7030A0"/>
                </a:solidFill>
              </a:rPr>
              <a:t>friend function</a:t>
            </a:r>
            <a:r>
              <a:rPr lang="en-US" sz="2000" b="1" dirty="0">
                <a:solidFill>
                  <a:srgbClr val="FFFF00"/>
                </a:solidFill>
              </a:rPr>
              <a:t>, neither the name of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000" b="1" dirty="0">
                <a:solidFill>
                  <a:srgbClr val="FFFF00"/>
                </a:solidFill>
              </a:rPr>
              <a:t>, not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scope resolution operator</a:t>
            </a:r>
            <a:r>
              <a:rPr lang="en-US" sz="2000" b="1" dirty="0">
                <a:solidFill>
                  <a:srgbClr val="FFFF00"/>
                </a:solidFill>
              </a:rPr>
              <a:t> appears in 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r>
              <a:rPr lang="en-US" sz="2000" b="1" dirty="0">
                <a:solidFill>
                  <a:srgbClr val="FFFF00"/>
                </a:solidFill>
              </a:rPr>
              <a:t>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8E64D"/>
                </a:solidFill>
              </a:rPr>
              <a:t>Moreover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the keyword </a:t>
            </a:r>
            <a:r>
              <a:rPr lang="en-US" sz="2000" b="1" dirty="0">
                <a:solidFill>
                  <a:schemeClr val="bg1"/>
                </a:solidFill>
              </a:rPr>
              <a:t>friend</a:t>
            </a:r>
            <a:r>
              <a:rPr lang="en-US" sz="2000" b="1" dirty="0">
                <a:solidFill>
                  <a:srgbClr val="08E64D"/>
                </a:solidFill>
              </a:rPr>
              <a:t> also </a:t>
            </a:r>
            <a:r>
              <a:rPr lang="en-US" sz="2000" b="1" dirty="0">
                <a:solidFill>
                  <a:srgbClr val="996633"/>
                </a:solidFill>
              </a:rPr>
              <a:t>does not appear</a:t>
            </a:r>
          </a:p>
          <a:p>
            <a:pPr marL="0" indent="0">
              <a:buSzPct val="100000"/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SzPct val="100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Example:-</a:t>
            </a: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rgbClr val="FFFF00"/>
                </a:solidFill>
              </a:rPr>
              <a:t>Ordinary Member function</a:t>
            </a:r>
          </a:p>
          <a:p>
            <a:pPr marL="800100" lvl="2" indent="0">
              <a:buSzPct val="100000"/>
              <a:buNone/>
            </a:pPr>
            <a:r>
              <a:rPr lang="en-US" sz="2100" b="1" dirty="0">
                <a:solidFill>
                  <a:schemeClr val="bg1"/>
                </a:solidFill>
              </a:rPr>
              <a:t>void A::f1()</a:t>
            </a:r>
          </a:p>
          <a:p>
            <a:pPr marL="800100" lvl="2" indent="0">
              <a:buSzPct val="100000"/>
              <a:buNone/>
            </a:pPr>
            <a:r>
              <a:rPr lang="en-US" sz="2100" b="1" dirty="0">
                <a:solidFill>
                  <a:schemeClr val="bg1"/>
                </a:solidFill>
              </a:rPr>
              <a:t>{</a:t>
            </a:r>
          </a:p>
          <a:p>
            <a:pPr marL="800100" lvl="2" indent="0">
              <a:buSzPct val="100000"/>
              <a:buNone/>
            </a:pPr>
            <a:r>
              <a:rPr lang="en-US" sz="2100" b="1" dirty="0">
                <a:solidFill>
                  <a:schemeClr val="bg1"/>
                </a:solidFill>
              </a:rPr>
              <a:t>    //body</a:t>
            </a:r>
          </a:p>
          <a:p>
            <a:pPr marL="800100" lvl="2" indent="0">
              <a:buSzPct val="100000"/>
              <a:buNone/>
            </a:pPr>
            <a:r>
              <a:rPr lang="en-US" sz="2100" b="1" dirty="0">
                <a:solidFill>
                  <a:schemeClr val="bg1"/>
                </a:solidFill>
              </a:rPr>
              <a:t>}</a:t>
            </a:r>
          </a:p>
          <a:p>
            <a:pPr marL="800100" lvl="2" indent="0">
              <a:buSzPct val="100000"/>
              <a:buNone/>
            </a:pPr>
            <a:endParaRPr lang="en-US" sz="2100" b="1" dirty="0">
              <a:solidFill>
                <a:schemeClr val="bg1"/>
              </a:solidFill>
            </a:endParaRPr>
          </a:p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rgbClr val="FFFF00"/>
                </a:solidFill>
              </a:rPr>
              <a:t>friend function</a:t>
            </a:r>
          </a:p>
          <a:p>
            <a:pPr marL="800100" lvl="2" indent="0">
              <a:buSzPct val="100000"/>
              <a:buNone/>
            </a:pPr>
            <a:r>
              <a:rPr lang="en-US" sz="2100" b="1" dirty="0"/>
              <a:t>void f2()</a:t>
            </a:r>
          </a:p>
          <a:p>
            <a:pPr marL="800100" lvl="2" indent="0">
              <a:buSzPct val="100000"/>
              <a:buNone/>
            </a:pPr>
            <a:r>
              <a:rPr lang="en-US" sz="2100" b="1" dirty="0"/>
              <a:t>{</a:t>
            </a:r>
          </a:p>
          <a:p>
            <a:pPr marL="800100" lvl="2" indent="0">
              <a:buSzPct val="100000"/>
              <a:buNone/>
            </a:pPr>
            <a:r>
              <a:rPr lang="en-US" sz="2100" b="1" dirty="0"/>
              <a:t>    //body</a:t>
            </a:r>
          </a:p>
          <a:p>
            <a:pPr marL="800100" lvl="2" indent="0">
              <a:buSzPct val="100000"/>
              <a:buNone/>
            </a:pPr>
            <a:r>
              <a:rPr lang="en-US" sz="2100" b="1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6351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Properties of Friend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</a:rPr>
              <a:t>Whenever we call a </a:t>
            </a:r>
            <a:r>
              <a:rPr lang="en-US" sz="2000" b="1" dirty="0">
                <a:solidFill>
                  <a:srgbClr val="FFFF00"/>
                </a:solidFill>
              </a:rPr>
              <a:t>friend function</a:t>
            </a:r>
            <a:r>
              <a:rPr lang="en-US" sz="2000" b="1" dirty="0">
                <a:solidFill>
                  <a:srgbClr val="002060"/>
                </a:solidFill>
              </a:rPr>
              <a:t>, neither the name of the </a:t>
            </a:r>
            <a:r>
              <a:rPr lang="en-US" sz="2000" b="1" dirty="0">
                <a:solidFill>
                  <a:srgbClr val="7030A0"/>
                </a:solidFill>
              </a:rPr>
              <a:t>object </a:t>
            </a:r>
            <a:r>
              <a:rPr lang="en-US" sz="2000" b="1" dirty="0">
                <a:solidFill>
                  <a:srgbClr val="002060"/>
                </a:solidFill>
              </a:rPr>
              <a:t>nor the </a:t>
            </a:r>
            <a:r>
              <a:rPr lang="en-US" sz="2000" b="1" dirty="0">
                <a:solidFill>
                  <a:srgbClr val="996633"/>
                </a:solidFill>
              </a:rPr>
              <a:t>dot 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996633"/>
                </a:solidFill>
              </a:rPr>
              <a:t>operator</a:t>
            </a:r>
            <a:r>
              <a:rPr lang="en-US" sz="2000" b="1" dirty="0">
                <a:solidFill>
                  <a:srgbClr val="002060"/>
                </a:solidFill>
              </a:rPr>
              <a:t> appears towards its left. It may however accept the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 </a:t>
            </a:r>
            <a:r>
              <a:rPr lang="en-US" sz="2000" b="1" dirty="0">
                <a:solidFill>
                  <a:srgbClr val="002060"/>
                </a:solidFill>
              </a:rPr>
              <a:t>as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whose </a:t>
            </a:r>
            <a:r>
              <a:rPr lang="en-US" sz="2000" b="1" dirty="0">
                <a:solidFill>
                  <a:srgbClr val="08E64D"/>
                </a:solidFill>
              </a:rPr>
              <a:t>data</a:t>
            </a:r>
            <a:r>
              <a:rPr lang="en-US" sz="2000" b="1" dirty="0">
                <a:solidFill>
                  <a:srgbClr val="002060"/>
                </a:solidFill>
              </a:rPr>
              <a:t> it wants to </a:t>
            </a:r>
            <a:r>
              <a:rPr lang="en-US" sz="2000" b="1" dirty="0">
                <a:solidFill>
                  <a:srgbClr val="FFFF00"/>
                </a:solidFill>
              </a:rPr>
              <a:t>access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Example:-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A obj;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obj.f1();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obj.f2();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f2();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pPr lvl="2"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1024px-Green_tick.svg.png">
            <a:extLst>
              <a:ext uri="{FF2B5EF4-FFF2-40B4-BE49-F238E27FC236}">
                <a16:creationId xmlns:a16="http://schemas.microsoft.com/office/drawing/2014/main" id="{4B086278-30BE-4096-8DB5-65D153D0368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283" y="3238546"/>
            <a:ext cx="357190" cy="357190"/>
          </a:xfrm>
          <a:prstGeom prst="rect">
            <a:avLst/>
          </a:prstGeom>
        </p:spPr>
      </p:pic>
      <p:pic>
        <p:nvPicPr>
          <p:cNvPr id="13" name="Picture 12" descr="28028-5-red-cross-clipart.png">
            <a:extLst>
              <a:ext uri="{FF2B5EF4-FFF2-40B4-BE49-F238E27FC236}">
                <a16:creationId xmlns:a16="http://schemas.microsoft.com/office/drawing/2014/main" id="{7F3C9FE9-E11A-4FC3-A310-575AF76017B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5918" y="3506439"/>
            <a:ext cx="586465" cy="5864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976241-8389-4F85-A907-38A1139B34B9}"/>
              </a:ext>
            </a:extLst>
          </p:cNvPr>
          <p:cNvSpPr/>
          <p:nvPr/>
        </p:nvSpPr>
        <p:spPr>
          <a:xfrm>
            <a:off x="2327838" y="3184980"/>
            <a:ext cx="5760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4F15F-BACC-41F9-9468-20E8646BFA77}"/>
              </a:ext>
            </a:extLst>
          </p:cNvPr>
          <p:cNvSpPr/>
          <p:nvPr/>
        </p:nvSpPr>
        <p:spPr>
          <a:xfrm>
            <a:off x="2431279" y="3601768"/>
            <a:ext cx="733331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pic>
        <p:nvPicPr>
          <p:cNvPr id="15" name="Picture 14" descr="1024px-Green_tick.svg.png">
            <a:extLst>
              <a:ext uri="{FF2B5EF4-FFF2-40B4-BE49-F238E27FC236}">
                <a16:creationId xmlns:a16="http://schemas.microsoft.com/office/drawing/2014/main" id="{B18CC5F8-A294-409B-AE02-812204398A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7624" y="3914309"/>
            <a:ext cx="357190" cy="3571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C2F34A-3C4F-40D2-B87C-4D1AE7E4D0FE}"/>
              </a:ext>
            </a:extLst>
          </p:cNvPr>
          <p:cNvSpPr/>
          <p:nvPr/>
        </p:nvSpPr>
        <p:spPr>
          <a:xfrm>
            <a:off x="1927055" y="4003607"/>
            <a:ext cx="5760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4BAC74-5A8F-4C6C-8AA5-147510FBDC0B}"/>
              </a:ext>
            </a:extLst>
          </p:cNvPr>
          <p:cNvSpPr/>
          <p:nvPr/>
        </p:nvSpPr>
        <p:spPr>
          <a:xfrm>
            <a:off x="4430174" y="2067694"/>
            <a:ext cx="4102266" cy="25922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official name of ".“</a:t>
            </a:r>
          </a:p>
          <a:p>
            <a:pPr algn="ctr"/>
            <a:r>
              <a:rPr lang="en-US" dirty="0"/>
              <a:t>(Dot Operator)?</a:t>
            </a:r>
          </a:p>
          <a:p>
            <a:pPr algn="ctr"/>
            <a:r>
              <a:rPr lang="en-US" dirty="0"/>
              <a:t>Member Access Operator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friend function are not member</a:t>
            </a:r>
          </a:p>
          <a:p>
            <a:pPr algn="ctr"/>
            <a:r>
              <a:rPr lang="en-US" dirty="0"/>
              <a:t>functions they are the only friend of</a:t>
            </a:r>
          </a:p>
          <a:p>
            <a:pPr algn="ctr"/>
            <a:r>
              <a:rPr lang="en-US" dirty="0"/>
              <a:t>the class that's why "." (dot operator)</a:t>
            </a:r>
          </a:p>
          <a:p>
            <a:pPr algn="ctr"/>
            <a:r>
              <a:rPr lang="en-US" dirty="0"/>
              <a:t>is not a part of the syntax of calling</a:t>
            </a:r>
          </a:p>
          <a:p>
            <a:pPr algn="ctr"/>
            <a:r>
              <a:rPr lang="en-US" dirty="0"/>
              <a:t>friend function of a class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to call friend function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Then how we will call </a:t>
            </a:r>
            <a:r>
              <a:rPr lang="en-US" sz="2000" b="1" dirty="0">
                <a:solidFill>
                  <a:srgbClr val="00B0F0"/>
                </a:solidFill>
              </a:rPr>
              <a:t>friend function</a:t>
            </a:r>
            <a:r>
              <a:rPr lang="en-US" sz="2000" b="1" dirty="0">
                <a:solidFill>
                  <a:srgbClr val="FFFF00"/>
                </a:solidFill>
              </a:rPr>
              <a:t>?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</a:rPr>
              <a:t>We will </a:t>
            </a:r>
            <a:r>
              <a:rPr lang="en-US" sz="2000" b="1" dirty="0">
                <a:solidFill>
                  <a:srgbClr val="7030A0"/>
                </a:solidFill>
              </a:rPr>
              <a:t>call</a:t>
            </a:r>
            <a:r>
              <a:rPr lang="en-US" sz="2000" b="1" dirty="0">
                <a:solidFill>
                  <a:srgbClr val="FFFF00"/>
                </a:solidFill>
              </a:rPr>
              <a:t> it as we </a:t>
            </a:r>
            <a:r>
              <a:rPr lang="en-US" sz="2000" b="1" dirty="0">
                <a:solidFill>
                  <a:srgbClr val="FFC000"/>
                </a:solidFill>
              </a:rPr>
              <a:t>call</a:t>
            </a:r>
            <a:r>
              <a:rPr lang="en-US" sz="2000" b="1" dirty="0">
                <a:solidFill>
                  <a:srgbClr val="FFFF00"/>
                </a:solidFill>
              </a:rPr>
              <a:t> function of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 language's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printf() </a:t>
            </a:r>
            <a:r>
              <a:rPr lang="en-US" sz="2000" b="1" dirty="0">
                <a:solidFill>
                  <a:srgbClr val="FFFF00"/>
                </a:solidFill>
              </a:rPr>
              <a:t>&amp; </a:t>
            </a:r>
            <a:r>
              <a:rPr lang="en-US" sz="2000" b="1" dirty="0">
                <a:solidFill>
                  <a:srgbClr val="92D050"/>
                </a:solidFill>
              </a:rPr>
              <a:t>scanf()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Now the problem  is that the </a:t>
            </a:r>
            <a:r>
              <a:rPr lang="en-US" sz="2000" b="1" dirty="0">
                <a:solidFill>
                  <a:srgbClr val="08E64D"/>
                </a:solidFill>
              </a:rPr>
              <a:t>object</a:t>
            </a:r>
            <a:r>
              <a:rPr lang="en-US" sz="2000" b="1" dirty="0">
                <a:solidFill>
                  <a:srgbClr val="FFFF00"/>
                </a:solidFill>
              </a:rPr>
              <a:t> is inside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main() function</a:t>
            </a:r>
            <a:r>
              <a:rPr lang="en-US" sz="2000" b="1" dirty="0">
                <a:solidFill>
                  <a:srgbClr val="FFFF00"/>
                </a:solidFill>
              </a:rPr>
              <a:t> and how will the object will be available inside the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friend function</a:t>
            </a:r>
            <a:r>
              <a:rPr lang="en-US" sz="2000" b="1" dirty="0">
                <a:solidFill>
                  <a:srgbClr val="FFFF00"/>
                </a:solidFill>
              </a:rPr>
              <a:t>?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</a:rPr>
              <a:t>We already know </a:t>
            </a:r>
            <a:r>
              <a:rPr lang="en-US" sz="2000" b="1" dirty="0">
                <a:solidFill>
                  <a:srgbClr val="7030A0"/>
                </a:solidFill>
              </a:rPr>
              <a:t>if the variable </a:t>
            </a:r>
            <a:r>
              <a:rPr lang="en-US" sz="2000" b="1" dirty="0">
                <a:solidFill>
                  <a:srgbClr val="FFFF00"/>
                </a:solidFill>
              </a:rPr>
              <a:t>required in a function which is present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in main </a:t>
            </a:r>
            <a:r>
              <a:rPr lang="en-US" sz="2000" b="1" dirty="0">
                <a:solidFill>
                  <a:srgbClr val="FFFF00"/>
                </a:solidFill>
              </a:rPr>
              <a:t>can only be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accessed</a:t>
            </a:r>
            <a:r>
              <a:rPr lang="en-US" sz="2000" b="1" dirty="0">
                <a:solidFill>
                  <a:srgbClr val="FFFF00"/>
                </a:solidFill>
              </a:rPr>
              <a:t> by passing a </a:t>
            </a:r>
            <a:r>
              <a:rPr lang="en-US" sz="2000" b="1" dirty="0">
                <a:solidFill>
                  <a:srgbClr val="FF0066"/>
                </a:solidFill>
              </a:rPr>
              <a:t>variable as an argument </a:t>
            </a:r>
            <a:r>
              <a:rPr lang="en-US" sz="2000" b="1" dirty="0">
                <a:solidFill>
                  <a:srgbClr val="FFFF00"/>
                </a:solidFill>
              </a:rPr>
              <a:t>to it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00"/>
                </a:solidFill>
              </a:rPr>
              <a:t>We can use any of the </a:t>
            </a:r>
            <a:r>
              <a:rPr lang="en-US" sz="2000" b="1" dirty="0">
                <a:solidFill>
                  <a:schemeClr val="tx2"/>
                </a:solidFill>
              </a:rPr>
              <a:t>message passing technique</a:t>
            </a:r>
          </a:p>
          <a:p>
            <a:pPr marL="400050" lvl="1" indent="0">
              <a:buSzPct val="100000"/>
              <a:buNone/>
            </a:pPr>
            <a:r>
              <a:rPr lang="en-US" sz="1600" b="1" dirty="0">
                <a:solidFill>
                  <a:srgbClr val="00B0F0"/>
                </a:solidFill>
              </a:rPr>
              <a:t>1. pass by value</a:t>
            </a:r>
          </a:p>
          <a:p>
            <a:pPr marL="400050" lvl="1" indent="0">
              <a:buSzPct val="100000"/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pass by address</a:t>
            </a:r>
          </a:p>
          <a:p>
            <a:pPr marL="400050" lvl="1" indent="0">
              <a:buSzPct val="100000"/>
              <a:buNone/>
            </a:pPr>
            <a:r>
              <a:rPr lang="en-US" sz="1600" b="1" dirty="0">
                <a:solidFill>
                  <a:srgbClr val="058D2F"/>
                </a:solidFill>
              </a:rPr>
              <a:t>3. pass by reference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00"/>
                </a:solidFill>
              </a:rPr>
              <a:t>And some important changes are also needed to be done</a:t>
            </a:r>
            <a:endParaRPr lang="en-US" sz="2000" b="1" dirty="0">
              <a:solidFill>
                <a:srgbClr val="08E6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to call friend function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06190" cy="374904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Example:-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class A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....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....</a:t>
            </a:r>
          </a:p>
          <a:p>
            <a:r>
              <a:rPr lang="en-US" b="1" dirty="0">
                <a:solidFill>
                  <a:srgbClr val="FFFFFF"/>
                </a:solidFill>
              </a:rPr>
              <a:t>    public: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void f1();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friend void f2(A);</a:t>
            </a:r>
          </a:p>
          <a:p>
            <a:r>
              <a:rPr lang="en-US" b="1" dirty="0">
                <a:solidFill>
                  <a:srgbClr val="FFFFFF"/>
                </a:solidFill>
              </a:rPr>
              <a:t>};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void A::f1()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    //body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}</a:t>
            </a:r>
          </a:p>
          <a:p>
            <a:pPr lvl="1"/>
            <a:endParaRPr lang="en-US" b="1" dirty="0">
              <a:solidFill>
                <a:srgbClr val="FFFFFF"/>
              </a:solidFill>
            </a:endParaRP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void f2(A p)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    //body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}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C0714-1008-4E8D-AA24-0542BE6CA0D8}"/>
              </a:ext>
            </a:extLst>
          </p:cNvPr>
          <p:cNvSpPr/>
          <p:nvPr/>
        </p:nvSpPr>
        <p:spPr>
          <a:xfrm>
            <a:off x="1979956" y="1347255"/>
            <a:ext cx="2232003" cy="144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class name</a:t>
            </a:r>
            <a:r>
              <a:rPr lang="en-US" dirty="0"/>
              <a:t>, indicating that object of a class will be passed as an </a:t>
            </a:r>
          </a:p>
          <a:p>
            <a:pPr algn="ctr"/>
            <a:r>
              <a:rPr lang="en-US" dirty="0"/>
              <a:t>argument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AD675-96A9-4B40-B0B7-1C2B1DB387E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123728" y="2787774"/>
            <a:ext cx="972230" cy="699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Properties of Friend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sz="2000" b="1" dirty="0">
                <a:solidFill>
                  <a:srgbClr val="FFFF00"/>
                </a:solidFill>
              </a:rPr>
              <a:t>It doesn't matter in which </a:t>
            </a:r>
            <a:r>
              <a:rPr lang="en-US" sz="2000" b="1" dirty="0">
                <a:solidFill>
                  <a:srgbClr val="FF0000"/>
                </a:solidFill>
              </a:rPr>
              <a:t>section</a:t>
            </a:r>
            <a:r>
              <a:rPr lang="en-US" sz="2000" b="1" dirty="0">
                <a:solidFill>
                  <a:srgbClr val="FFFF00"/>
                </a:solidFill>
              </a:rPr>
              <a:t> of the class, we have declared a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friend function</a:t>
            </a:r>
            <a:r>
              <a:rPr lang="en-US" sz="2000" b="1" dirty="0">
                <a:solidFill>
                  <a:srgbClr val="FFFF00"/>
                </a:solidFill>
              </a:rPr>
              <a:t> as we can always </a:t>
            </a:r>
            <a:r>
              <a:rPr lang="en-US" sz="2000" b="1" dirty="0">
                <a:solidFill>
                  <a:srgbClr val="7030A0"/>
                </a:solidFill>
              </a:rPr>
              <a:t>access</a:t>
            </a:r>
            <a:r>
              <a:rPr lang="en-US" sz="2000" b="1" dirty="0">
                <a:solidFill>
                  <a:srgbClr val="FFFF00"/>
                </a:solidFill>
              </a:rPr>
              <a:t> it from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anywhere</a:t>
            </a:r>
            <a:r>
              <a:rPr lang="en-US" sz="2000" b="1" dirty="0">
                <a:solidFill>
                  <a:srgbClr val="FFFF00"/>
                </a:solidFill>
              </a:rPr>
              <a:t> in our code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Example:-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class A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{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....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....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	      friend void f2();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public: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void f1();</a:t>
            </a:r>
          </a:p>
          <a:p>
            <a:pPr marL="800100" lvl="2" indent="0">
              <a:buSzPct val="100000"/>
              <a:buNone/>
            </a:pPr>
            <a:r>
              <a:rPr lang="en-US" sz="1600" b="1" dirty="0">
                <a:solidFill>
                  <a:srgbClr val="FFFF00"/>
                </a:solidFill>
              </a:rPr>
              <a:t>};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6E9D0-0BF3-4DF8-84ED-C5799F9DAAA5}"/>
              </a:ext>
            </a:extLst>
          </p:cNvPr>
          <p:cNvSpPr/>
          <p:nvPr/>
        </p:nvSpPr>
        <p:spPr>
          <a:xfrm>
            <a:off x="4067944" y="2355726"/>
            <a:ext cx="2232003" cy="144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declare it in</a:t>
            </a:r>
          </a:p>
          <a:p>
            <a:pPr algn="ctr"/>
            <a:r>
              <a:rPr lang="en-US" dirty="0"/>
              <a:t>private section still</a:t>
            </a:r>
          </a:p>
          <a:p>
            <a:pPr algn="ctr"/>
            <a:r>
              <a:rPr lang="en-US" dirty="0"/>
              <a:t>the code will</a:t>
            </a:r>
          </a:p>
          <a:p>
            <a:pPr algn="ctr"/>
            <a:r>
              <a:rPr lang="en-US" dirty="0"/>
              <a:t>successfully compile &amp; run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3C7A8-29DB-4D8F-B3E9-012CF025CF5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27784" y="3075986"/>
            <a:ext cx="1440160" cy="6237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58017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9723</TotalTime>
  <Words>863</Words>
  <Application>Microsoft Office PowerPoint</Application>
  <PresentationFormat>On-screen Show (16:9)</PresentationFormat>
  <Paragraphs>194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Friend Functions</vt:lpstr>
      <vt:lpstr>Properties of Friend Functions</vt:lpstr>
      <vt:lpstr>Properties of Friend Functions</vt:lpstr>
      <vt:lpstr>Properties of Friend Functions</vt:lpstr>
      <vt:lpstr>How to call friend function</vt:lpstr>
      <vt:lpstr>How to call friend function</vt:lpstr>
      <vt:lpstr>Properties of Friend Functions</vt:lpstr>
      <vt:lpstr>A program to demonstrate How to use a friend function?</vt:lpstr>
      <vt:lpstr> Output of The Previous Code</vt:lpstr>
      <vt:lpstr>Think!!!</vt:lpstr>
      <vt:lpstr>Assignment</vt:lpstr>
      <vt:lpstr>End of Lecture 21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370</cp:revision>
  <dcterms:created xsi:type="dcterms:W3CDTF">2016-12-05T23:26:54Z</dcterms:created>
  <dcterms:modified xsi:type="dcterms:W3CDTF">2021-07-28T13:03:03Z</dcterms:modified>
</cp:coreProperties>
</file>