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674" r:id="rId3"/>
  </p:sldMasterIdLst>
  <p:notesMasterIdLst>
    <p:notesMasterId r:id="rId14"/>
  </p:notesMasterIdLst>
  <p:sldIdLst>
    <p:sldId id="354" r:id="rId4"/>
    <p:sldId id="324" r:id="rId5"/>
    <p:sldId id="433" r:id="rId6"/>
    <p:sldId id="454" r:id="rId7"/>
    <p:sldId id="456" r:id="rId8"/>
    <p:sldId id="458" r:id="rId9"/>
    <p:sldId id="396" r:id="rId10"/>
    <p:sldId id="459" r:id="rId11"/>
    <p:sldId id="460" r:id="rId12"/>
    <p:sldId id="353"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2A40D"/>
    <a:srgbClr val="058D2F"/>
    <a:srgbClr val="002060"/>
    <a:srgbClr val="00FFFF"/>
    <a:srgbClr val="08E64D"/>
    <a:srgbClr val="996633"/>
    <a:srgbClr val="FFFFFF"/>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24" autoAdjust="0"/>
  </p:normalViewPr>
  <p:slideViewPr>
    <p:cSldViewPr>
      <p:cViewPr varScale="1">
        <p:scale>
          <a:sx n="96" d="100"/>
          <a:sy n="96" d="100"/>
        </p:scale>
        <p:origin x="534" y="78"/>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D34EEA-2E45-4BD9-9994-3669A6233E6D}" type="datetimeFigureOut">
              <a:rPr lang="en-US" smtClean="0"/>
              <a:pPr/>
              <a:t>02-Aug-21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B07413-7DA1-48F0-BF82-ADA06B9AF2E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B07413-7DA1-48F0-BF82-ADA06B9AF2E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1"/>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transition>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1"/>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5"/>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10"/>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90"/>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1"/>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4" y="1238202"/>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6"/>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transition>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270C03-0217-422B-9804-1030A8DBF8C0}" type="datetimeFigureOut">
              <a:rPr lang="en-US" smtClean="0"/>
              <a:pPr/>
              <a:t>02-Aug-21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02-Aug-21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1"/>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transition>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270C03-0217-422B-9804-1030A8DBF8C0}" type="datetimeFigureOut">
              <a:rPr lang="en-US" smtClean="0"/>
              <a:pPr/>
              <a:t>02-Aug-21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270C03-0217-422B-9804-1030A8DBF8C0}" type="datetimeFigureOut">
              <a:rPr lang="en-US" smtClean="0"/>
              <a:pPr/>
              <a:t>02-Aug-21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270C03-0217-422B-9804-1030A8DBF8C0}" type="datetimeFigureOut">
              <a:rPr lang="en-US" smtClean="0"/>
              <a:pPr/>
              <a:t>02-Aug-21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270C03-0217-422B-9804-1030A8DBF8C0}" type="datetimeFigureOut">
              <a:rPr lang="en-US" smtClean="0"/>
              <a:pPr/>
              <a:t>02-Aug-21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70C03-0217-422B-9804-1030A8DBF8C0}" type="datetimeFigureOut">
              <a:rPr lang="en-US" smtClean="0"/>
              <a:pPr/>
              <a:t>02-Aug-21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02-Aug-21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02-Aug-21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02-Aug-21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02-Aug-21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3"/>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3"/>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1"/>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2" y="1626258"/>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9"/>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1"/>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5"/>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ransition>
    <p:wipe dir="d"/>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ransition>
    <p:wipe dir="d"/>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C270C03-0217-422B-9804-1030A8DBF8C0}" type="datetimeFigureOut">
              <a:rPr lang="en-US" smtClean="0"/>
              <a:pPr/>
              <a:t>02-Aug-21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AF16C81-40D3-45BB-8D29-CB10E9D5CD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wipe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hyperlink" Target="mailto:scalive4u@gmail.com" TargetMode="Externa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5" Type="http://schemas.openxmlformats.org/officeDocument/2006/relationships/image" Target="../media/image1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extBox 20"/>
          <p:cNvSpPr txBox="1"/>
          <p:nvPr/>
        </p:nvSpPr>
        <p:spPr>
          <a:xfrm>
            <a:off x="3428992" y="121442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p:cNvSpPr txBox="1"/>
          <p:nvPr/>
        </p:nvSpPr>
        <p:spPr>
          <a:xfrm>
            <a:off x="3417482" y="210582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9" name="TextBox 28"/>
          <p:cNvSpPr txBox="1"/>
          <p:nvPr/>
        </p:nvSpPr>
        <p:spPr>
          <a:xfrm>
            <a:off x="3387272" y="378619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3" name="Rectangle 32"/>
          <p:cNvSpPr/>
          <p:nvPr/>
        </p:nvSpPr>
        <p:spPr>
          <a:xfrm>
            <a:off x="2143108" y="2428874"/>
            <a:ext cx="5072098" cy="1754326"/>
          </a:xfrm>
          <a:prstGeom prst="rect">
            <a:avLst/>
          </a:prstGeom>
          <a:noFill/>
        </p:spPr>
        <p:txBody>
          <a:bodyPr wrap="square" lIns="91440" tIns="45720" rIns="91440" bIns="45720">
            <a:spAutoFit/>
          </a:bodyPr>
          <a:lstStyle/>
          <a:p>
            <a:pPr algn="ct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n-US" sz="5400" b="1" cap="all"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Lecture 24</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7" name="Picture 6" descr="cpp-mini-logo.png"/>
          <p:cNvPicPr>
            <a:picLocks noChangeAspect="1"/>
          </p:cNvPicPr>
          <p:nvPr/>
        </p:nvPicPr>
        <p:blipFill>
          <a:blip r:embed="rId2"/>
          <a:stretch>
            <a:fillRect/>
          </a:stretch>
        </p:blipFill>
        <p:spPr>
          <a:xfrm>
            <a:off x="3204741" y="142858"/>
            <a:ext cx="2792090" cy="3000414"/>
          </a:xfrm>
          <a:prstGeom prst="rect">
            <a:avLst/>
          </a:prstGeom>
        </p:spPr>
      </p:pic>
    </p:spTree>
    <p:extLst>
      <p:ext uri="{BB962C8B-B14F-4D97-AF65-F5344CB8AC3E}">
        <p14:creationId xmlns:p14="http://schemas.microsoft.com/office/powerpoint/2010/main" val="3239406661"/>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End of Lecture 24</a:t>
            </a:r>
          </a:p>
        </p:txBody>
      </p:sp>
      <p:pic>
        <p:nvPicPr>
          <p:cNvPr id="41" name="Picture 40" descr="sca.png"/>
          <p:cNvPicPr>
            <a:picLocks noChangeAspect="1"/>
          </p:cNvPicPr>
          <p:nvPr/>
        </p:nvPicPr>
        <p:blipFill>
          <a:blip r:embed="rId3"/>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7" name="Text Placeholder 1"/>
          <p:cNvSpPr txBox="1">
            <a:spLocks/>
          </p:cNvSpPr>
          <p:nvPr/>
        </p:nvSpPr>
        <p:spPr>
          <a:xfrm>
            <a:off x="0" y="3561194"/>
            <a:ext cx="9144000" cy="576063"/>
          </a:xfrm>
          <a:prstGeom prst="rect">
            <a:avLst/>
          </a:prstGeom>
        </p:spPr>
        <p:txBody>
          <a:bodyPr vert="horz" lIns="91440" tIns="45720" rIns="91440" bIns="4572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rPr>
              <a:t>Thank you</a:t>
            </a:r>
            <a:endParaRPr kumimoji="0" lang="ko-KR" altLang="en-US"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endParaRPr>
          </a:p>
        </p:txBody>
      </p:sp>
      <p:grpSp>
        <p:nvGrpSpPr>
          <p:cNvPr id="8" name="Group 13318">
            <a:extLst>
              <a:ext uri="{FF2B5EF4-FFF2-40B4-BE49-F238E27FC236}">
                <a16:creationId xmlns:a16="http://schemas.microsoft.com/office/drawing/2014/main" id="{3176A925-9561-4C3F-8238-DB986AC67B50}"/>
              </a:ext>
            </a:extLst>
          </p:cNvPr>
          <p:cNvGrpSpPr/>
          <p:nvPr/>
        </p:nvGrpSpPr>
        <p:grpSpPr>
          <a:xfrm rot="1682053" flipH="1">
            <a:off x="6024982" y="611301"/>
            <a:ext cx="1665869" cy="3558872"/>
            <a:chOff x="1359132" y="345882"/>
            <a:chExt cx="1966239" cy="4200564"/>
          </a:xfrm>
        </p:grpSpPr>
        <p:grpSp>
          <p:nvGrpSpPr>
            <p:cNvPr id="11" name="Group 23">
              <a:extLst>
                <a:ext uri="{FF2B5EF4-FFF2-40B4-BE49-F238E27FC236}">
                  <a16:creationId xmlns:a16="http://schemas.microsoft.com/office/drawing/2014/main" id="{F1830171-F3BF-4D8C-BBE7-DC399D6D1691}"/>
                </a:ext>
              </a:extLst>
            </p:cNvPr>
            <p:cNvGrpSpPr/>
            <p:nvPr/>
          </p:nvGrpSpPr>
          <p:grpSpPr>
            <a:xfrm>
              <a:off x="2073901" y="2186669"/>
              <a:ext cx="501313" cy="2359777"/>
              <a:chOff x="2810055" y="1677194"/>
              <a:chExt cx="535258" cy="2519562"/>
            </a:xfrm>
          </p:grpSpPr>
          <p:sp>
            <p:nvSpPr>
              <p:cNvPr id="25" name="Rectangle 8">
                <a:extLst>
                  <a:ext uri="{FF2B5EF4-FFF2-40B4-BE49-F238E27FC236}">
                    <a16:creationId xmlns:a16="http://schemas.microsoft.com/office/drawing/2014/main" id="{EA6408B1-590A-4B35-99D9-FD571251018D}"/>
                  </a:ext>
                </a:extLst>
              </p:cNvPr>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8">
                <a:extLst>
                  <a:ext uri="{FF2B5EF4-FFF2-40B4-BE49-F238E27FC236}">
                    <a16:creationId xmlns:a16="http://schemas.microsoft.com/office/drawing/2014/main" id="{9AD44607-A66D-48A0-9FE2-E296E272740A}"/>
                  </a:ext>
                </a:extLst>
              </p:cNvPr>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8">
                <a:extLst>
                  <a:ext uri="{FF2B5EF4-FFF2-40B4-BE49-F238E27FC236}">
                    <a16:creationId xmlns:a16="http://schemas.microsoft.com/office/drawing/2014/main" id="{8281CE4E-D56C-4E49-B3E2-5D78C9EA1732}"/>
                  </a:ext>
                </a:extLst>
              </p:cNvPr>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
                <a:extLst>
                  <a:ext uri="{FF2B5EF4-FFF2-40B4-BE49-F238E27FC236}">
                    <a16:creationId xmlns:a16="http://schemas.microsoft.com/office/drawing/2014/main" id="{3E95295E-B3E7-4F6E-8448-4A4089D20A1A}"/>
                  </a:ext>
                </a:extLst>
              </p:cNvPr>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
                <a:extLst>
                  <a:ext uri="{FF2B5EF4-FFF2-40B4-BE49-F238E27FC236}">
                    <a16:creationId xmlns:a16="http://schemas.microsoft.com/office/drawing/2014/main" id="{BCDA3D7C-208F-4796-9CD0-D2F312817A95}"/>
                  </a:ext>
                </a:extLst>
              </p:cNvPr>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ectangle 2">
                <a:extLst>
                  <a:ext uri="{FF2B5EF4-FFF2-40B4-BE49-F238E27FC236}">
                    <a16:creationId xmlns:a16="http://schemas.microsoft.com/office/drawing/2014/main" id="{5990E51F-BEB5-4B24-98F7-94F4F212A2D3}"/>
                  </a:ext>
                </a:extLst>
              </p:cNvPr>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Isosceles Triangle 4">
                <a:extLst>
                  <a:ext uri="{FF2B5EF4-FFF2-40B4-BE49-F238E27FC236}">
                    <a16:creationId xmlns:a16="http://schemas.microsoft.com/office/drawing/2014/main" id="{0764F1D1-C010-460B-9C7C-2FF50681B51A}"/>
                  </a:ext>
                </a:extLst>
              </p:cNvPr>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26">
              <a:extLst>
                <a:ext uri="{FF2B5EF4-FFF2-40B4-BE49-F238E27FC236}">
                  <a16:creationId xmlns:a16="http://schemas.microsoft.com/office/drawing/2014/main" id="{187C0761-B81E-4279-BA43-015F4789B66D}"/>
                </a:ext>
              </a:extLst>
            </p:cNvPr>
            <p:cNvGrpSpPr/>
            <p:nvPr/>
          </p:nvGrpSpPr>
          <p:grpSpPr>
            <a:xfrm>
              <a:off x="1359132" y="345883"/>
              <a:ext cx="1966239" cy="1811156"/>
              <a:chOff x="1888981" y="1110787"/>
              <a:chExt cx="2254374" cy="2076562"/>
            </a:xfrm>
          </p:grpSpPr>
          <p:sp>
            <p:nvSpPr>
              <p:cNvPr id="13" name="Teardrop 30">
                <a:extLst>
                  <a:ext uri="{FF2B5EF4-FFF2-40B4-BE49-F238E27FC236}">
                    <a16:creationId xmlns:a16="http://schemas.microsoft.com/office/drawing/2014/main" id="{64AC187B-0A2A-489A-A907-3D496D0F402B}"/>
                  </a:ext>
                </a:extLst>
              </p:cNvPr>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rapezoid 24">
                <a:extLst>
                  <a:ext uri="{FF2B5EF4-FFF2-40B4-BE49-F238E27FC236}">
                    <a16:creationId xmlns:a16="http://schemas.microsoft.com/office/drawing/2014/main" id="{7651C308-51DD-43ED-AD7A-2E53A4CDDA81}"/>
                  </a:ext>
                </a:extLst>
              </p:cNvPr>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ounded Rectangle 18">
                <a:extLst>
                  <a:ext uri="{FF2B5EF4-FFF2-40B4-BE49-F238E27FC236}">
                    <a16:creationId xmlns:a16="http://schemas.microsoft.com/office/drawing/2014/main" id="{62930416-EBA5-4143-8370-943F45E8700C}"/>
                  </a:ext>
                </a:extLst>
              </p:cNvPr>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ounded Rectangle 19">
                <a:extLst>
                  <a:ext uri="{FF2B5EF4-FFF2-40B4-BE49-F238E27FC236}">
                    <a16:creationId xmlns:a16="http://schemas.microsoft.com/office/drawing/2014/main" id="{0353A222-C645-4858-A96B-D4B4B9C69293}"/>
                  </a:ext>
                </a:extLst>
              </p:cNvPr>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Rounded Rectangle 20">
                <a:extLst>
                  <a:ext uri="{FF2B5EF4-FFF2-40B4-BE49-F238E27FC236}">
                    <a16:creationId xmlns:a16="http://schemas.microsoft.com/office/drawing/2014/main" id="{AE7A8672-48A3-4738-9AFC-10E91DD06D6B}"/>
                  </a:ext>
                </a:extLst>
              </p:cNvPr>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Rounded Rectangle 21">
                <a:extLst>
                  <a:ext uri="{FF2B5EF4-FFF2-40B4-BE49-F238E27FC236}">
                    <a16:creationId xmlns:a16="http://schemas.microsoft.com/office/drawing/2014/main" id="{971073D8-F5DB-49E0-90B8-CB5EE821BBDF}"/>
                  </a:ext>
                </a:extLst>
              </p:cNvPr>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22">
                <a:extLst>
                  <a:ext uri="{FF2B5EF4-FFF2-40B4-BE49-F238E27FC236}">
                    <a16:creationId xmlns:a16="http://schemas.microsoft.com/office/drawing/2014/main" id="{84868AB7-B7FC-41AD-8F70-C0362E013604}"/>
                  </a:ext>
                </a:extLst>
              </p:cNvPr>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5">
                <a:extLst>
                  <a:ext uri="{FF2B5EF4-FFF2-40B4-BE49-F238E27FC236}">
                    <a16:creationId xmlns:a16="http://schemas.microsoft.com/office/drawing/2014/main" id="{D3DAEEE6-E3DD-4070-AFC9-DF5EF5A20C44}"/>
                  </a:ext>
                </a:extLst>
              </p:cNvPr>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Rounded Rectangle 27">
                <a:extLst>
                  <a:ext uri="{FF2B5EF4-FFF2-40B4-BE49-F238E27FC236}">
                    <a16:creationId xmlns:a16="http://schemas.microsoft.com/office/drawing/2014/main" id="{577B8435-1E8C-4F57-B74D-B56C83326D65}"/>
                  </a:ext>
                </a:extLst>
              </p:cNvPr>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ounded Rectangle 28">
                <a:extLst>
                  <a:ext uri="{FF2B5EF4-FFF2-40B4-BE49-F238E27FC236}">
                    <a16:creationId xmlns:a16="http://schemas.microsoft.com/office/drawing/2014/main" id="{B0241759-7E69-42F7-8D33-266DE9417147}"/>
                  </a:ext>
                </a:extLst>
              </p:cNvPr>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ounded Rectangle 29">
                <a:extLst>
                  <a:ext uri="{FF2B5EF4-FFF2-40B4-BE49-F238E27FC236}">
                    <a16:creationId xmlns:a16="http://schemas.microsoft.com/office/drawing/2014/main" id="{DD2DBE1F-0326-42C7-B5F3-A1B7E8B47779}"/>
                  </a:ext>
                </a:extLst>
              </p:cNvPr>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33" name="Freeform 13312">
            <a:extLst>
              <a:ext uri="{FF2B5EF4-FFF2-40B4-BE49-F238E27FC236}">
                <a16:creationId xmlns:a16="http://schemas.microsoft.com/office/drawing/2014/main" id="{36A901D8-68F0-4EDC-8133-6AF6E902A151}"/>
              </a:ext>
            </a:extLst>
          </p:cNvPr>
          <p:cNvSpPr/>
          <p:nvPr/>
        </p:nvSpPr>
        <p:spPr>
          <a:xfrm flipH="1">
            <a:off x="6052352" y="1859326"/>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TextBox 33"/>
          <p:cNvSpPr txBox="1"/>
          <p:nvPr/>
        </p:nvSpPr>
        <p:spPr>
          <a:xfrm>
            <a:off x="0" y="1000114"/>
            <a:ext cx="6000760" cy="707886"/>
          </a:xfrm>
          <a:prstGeom prst="rect">
            <a:avLst/>
          </a:prstGeom>
          <a:noFill/>
          <a:ln>
            <a:noFill/>
          </a:ln>
        </p:spPr>
        <p:txBody>
          <a:bodyPr wrap="square" rtlCol="0">
            <a:spAutoFit/>
          </a:bodyPr>
          <a:lstStyle/>
          <a:p>
            <a:r>
              <a:rPr lang="en-US" sz="2000" b="1" dirty="0">
                <a:solidFill>
                  <a:srgbClr val="FF0000"/>
                </a:solidFill>
              </a:rPr>
              <a:t>For any queries mail us @: </a:t>
            </a:r>
            <a:r>
              <a:rPr lang="en-US" sz="2000" b="1" dirty="0">
                <a:solidFill>
                  <a:srgbClr val="FF0000"/>
                </a:solidFill>
                <a:hlinkClick r:id="rId5"/>
              </a:rPr>
              <a:t>scalive4u@gmail.com</a:t>
            </a:r>
            <a:endParaRPr lang="en-US" sz="2000" b="1" dirty="0">
              <a:solidFill>
                <a:srgbClr val="FF0000"/>
              </a:solidFill>
            </a:endParaRPr>
          </a:p>
          <a:p>
            <a:r>
              <a:rPr lang="en-US" sz="2000" b="1" dirty="0">
                <a:solidFill>
                  <a:srgbClr val="FF0000"/>
                </a:solidFill>
              </a:rPr>
              <a:t>Call us @ : </a:t>
            </a:r>
            <a:r>
              <a:rPr lang="en-US" sz="2000" b="1" dirty="0">
                <a:solidFill>
                  <a:srgbClr val="0070C0"/>
                </a:solidFill>
              </a:rPr>
              <a:t>0755-4271659, 7879165533</a:t>
            </a:r>
          </a:p>
        </p:txBody>
      </p:sp>
      <p:pic>
        <p:nvPicPr>
          <p:cNvPr id="36" name="Picture 35" descr="cpp-mini-logo.png"/>
          <p:cNvPicPr>
            <a:picLocks noChangeAspect="1"/>
          </p:cNvPicPr>
          <p:nvPr/>
        </p:nvPicPr>
        <p:blipFill>
          <a:blip r:embed="rId6"/>
          <a:stretch>
            <a:fillRect/>
          </a:stretch>
        </p:blipFill>
        <p:spPr>
          <a:xfrm>
            <a:off x="3643306" y="1714495"/>
            <a:ext cx="1861398" cy="1928826"/>
          </a:xfrm>
          <a:prstGeom prst="rect">
            <a:avLst/>
          </a:prstGeom>
        </p:spPr>
      </p:pic>
      <p:pic>
        <p:nvPicPr>
          <p:cNvPr id="37" name="Picture 36" descr="webcodeft-c.png"/>
          <p:cNvPicPr>
            <a:picLocks noChangeAspect="1"/>
          </p:cNvPicPr>
          <p:nvPr/>
        </p:nvPicPr>
        <p:blipFill>
          <a:blip r:embed="rId7"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3239406661"/>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Today’s Agenda</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grpSp>
        <p:nvGrpSpPr>
          <p:cNvPr id="12" name="Group 11"/>
          <p:cNvGrpSpPr/>
          <p:nvPr/>
        </p:nvGrpSpPr>
        <p:grpSpPr>
          <a:xfrm>
            <a:off x="3428992" y="1214428"/>
            <a:ext cx="5214974" cy="428628"/>
            <a:chOff x="3131840" y="1491630"/>
            <a:chExt cx="5256584" cy="576064"/>
          </a:xfrm>
        </p:grpSpPr>
        <p:sp>
          <p:nvSpPr>
            <p:cNvPr id="13" name="Rectangle 12"/>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ight Triangle 13"/>
            <p:cNvSpPr/>
            <p:nvPr/>
          </p:nvSpPr>
          <p:spPr>
            <a:xfrm rot="5400000">
              <a:off x="3203840" y="1419630"/>
              <a:ext cx="576000" cy="720000"/>
            </a:xfrm>
            <a:prstGeom prst="rtTriangle">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18" name="Group 17"/>
          <p:cNvGrpSpPr/>
          <p:nvPr/>
        </p:nvGrpSpPr>
        <p:grpSpPr>
          <a:xfrm>
            <a:off x="3428992" y="2357436"/>
            <a:ext cx="5214974" cy="428628"/>
            <a:chOff x="3131840" y="1491630"/>
            <a:chExt cx="5256584" cy="576064"/>
          </a:xfrm>
        </p:grpSpPr>
        <p:sp>
          <p:nvSpPr>
            <p:cNvPr id="19" name="Rectangle 18"/>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Right Triangle 19"/>
            <p:cNvSpPr/>
            <p:nvPr/>
          </p:nvSpPr>
          <p:spPr>
            <a:xfrm rot="5400000">
              <a:off x="3203840" y="1419630"/>
              <a:ext cx="576000" cy="720000"/>
            </a:xfrm>
            <a:prstGeom prst="rtTriangle">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3" name="TextBox 22"/>
          <p:cNvSpPr txBox="1"/>
          <p:nvPr/>
        </p:nvSpPr>
        <p:spPr>
          <a:xfrm>
            <a:off x="3428992" y="228599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32" name="TextBox 31"/>
          <p:cNvSpPr txBox="1"/>
          <p:nvPr/>
        </p:nvSpPr>
        <p:spPr>
          <a:xfrm>
            <a:off x="3948936" y="2357428"/>
            <a:ext cx="4837906" cy="328680"/>
          </a:xfrm>
          <a:prstGeom prst="rect">
            <a:avLst/>
          </a:prstGeom>
          <a:noFill/>
        </p:spPr>
        <p:txBody>
          <a:bodyPr wrap="square" rtlCol="0">
            <a:spAutoFit/>
          </a:bodyPr>
          <a:lstStyle/>
          <a:p>
            <a:pPr marL="190500">
              <a:lnSpc>
                <a:spcPct val="95825"/>
              </a:lnSpc>
              <a:spcBef>
                <a:spcPts val="11048"/>
              </a:spcBef>
            </a:pPr>
            <a:r>
              <a:rPr lang="en-US" sz="1600" b="1" dirty="0">
                <a:solidFill>
                  <a:srgbClr val="C00000"/>
                </a:solidFill>
                <a:latin typeface="+mj-lt"/>
                <a:cs typeface="Georgia"/>
              </a:rPr>
              <a:t>Techniques of Overloading Operators</a:t>
            </a:r>
            <a:endParaRPr lang="en-IN" sz="2000" b="1" dirty="0">
              <a:solidFill>
                <a:srgbClr val="C00000"/>
              </a:solidFill>
              <a:latin typeface="+mj-lt"/>
              <a:cs typeface="Georgia"/>
            </a:endParaRPr>
          </a:p>
        </p:txBody>
      </p:sp>
      <p:pic>
        <p:nvPicPr>
          <p:cNvPr id="33" name="Picture 32" descr="webcodeft-c.png"/>
          <p:cNvPicPr>
            <a:picLocks noChangeAspect="1"/>
          </p:cNvPicPr>
          <p:nvPr/>
        </p:nvPicPr>
        <p:blipFill>
          <a:blip r:embed="rId3" cstate="print"/>
          <a:stretch>
            <a:fillRect/>
          </a:stretch>
        </p:blipFill>
        <p:spPr>
          <a:xfrm>
            <a:off x="7786710" y="0"/>
            <a:ext cx="1357290" cy="857238"/>
          </a:xfrm>
          <a:prstGeom prst="rect">
            <a:avLst/>
          </a:prstGeom>
        </p:spPr>
      </p:pic>
      <p:pic>
        <p:nvPicPr>
          <p:cNvPr id="37" name="Picture 36" descr="cpp-mini-logo.png"/>
          <p:cNvPicPr>
            <a:picLocks noChangeAspect="1"/>
          </p:cNvPicPr>
          <p:nvPr/>
        </p:nvPicPr>
        <p:blipFill>
          <a:blip r:embed="rId4"/>
          <a:stretch>
            <a:fillRect/>
          </a:stretch>
        </p:blipFill>
        <p:spPr>
          <a:xfrm>
            <a:off x="357158" y="1285866"/>
            <a:ext cx="2925029" cy="3143272"/>
          </a:xfrm>
          <a:prstGeom prst="rect">
            <a:avLst/>
          </a:prstGeom>
        </p:spPr>
      </p:pic>
      <p:sp>
        <p:nvSpPr>
          <p:cNvPr id="39" name="TextBox 38"/>
          <p:cNvSpPr txBox="1"/>
          <p:nvPr/>
        </p:nvSpPr>
        <p:spPr>
          <a:xfrm>
            <a:off x="4143293" y="1275984"/>
            <a:ext cx="3159802" cy="338554"/>
          </a:xfrm>
          <a:prstGeom prst="rect">
            <a:avLst/>
          </a:prstGeom>
          <a:noFill/>
        </p:spPr>
        <p:txBody>
          <a:bodyPr wrap="square" rtlCol="0">
            <a:spAutoFit/>
          </a:bodyPr>
          <a:lstStyle/>
          <a:p>
            <a:pPr marL="331470" indent="-514350">
              <a:buClr>
                <a:schemeClr val="accent1"/>
              </a:buClr>
              <a:buSzPct val="120000"/>
            </a:pPr>
            <a:r>
              <a:rPr lang="en-US" sz="1600" b="1" dirty="0">
                <a:solidFill>
                  <a:srgbClr val="0070C0"/>
                </a:solidFill>
                <a:latin typeface="+mj-lt"/>
                <a:cs typeface="Georgia"/>
              </a:rPr>
              <a:t>Operator Overloading</a:t>
            </a:r>
            <a:endParaRPr lang="en-US" sz="1600" b="1" dirty="0">
              <a:solidFill>
                <a:schemeClr val="accent6">
                  <a:lumMod val="75000"/>
                </a:schemeClr>
              </a:solidFill>
            </a:endParaRPr>
          </a:p>
        </p:txBody>
      </p:sp>
      <p:sp>
        <p:nvSpPr>
          <p:cNvPr id="51" name="TextBox 50"/>
          <p:cNvSpPr txBox="1"/>
          <p:nvPr/>
        </p:nvSpPr>
        <p:spPr>
          <a:xfrm>
            <a:off x="3428992" y="3643320"/>
            <a:ext cx="418704" cy="369332"/>
          </a:xfrm>
          <a:prstGeom prst="rect">
            <a:avLst/>
          </a:prstGeom>
          <a:noFill/>
        </p:spPr>
        <p:txBody>
          <a:bodyPr wrap="none" rtlCol="0">
            <a:spAutoFit/>
          </a:bodyPr>
          <a:lstStyle/>
          <a:p>
            <a:r>
              <a:rPr lang="en-US" b="1" dirty="0">
                <a:solidFill>
                  <a:srgbClr val="FFFFFF"/>
                </a:solidFill>
              </a:rPr>
              <a:t>05</a:t>
            </a:r>
          </a:p>
        </p:txBody>
      </p:sp>
      <p:sp>
        <p:nvSpPr>
          <p:cNvPr id="28" name="TextBox 27"/>
          <p:cNvSpPr txBox="1"/>
          <p:nvPr/>
        </p:nvSpPr>
        <p:spPr>
          <a:xfrm>
            <a:off x="3929058" y="3571882"/>
            <a:ext cx="4929222" cy="387798"/>
          </a:xfrm>
          <a:prstGeom prst="rect">
            <a:avLst/>
          </a:prstGeom>
          <a:noFill/>
        </p:spPr>
        <p:txBody>
          <a:bodyPr wrap="square" rtlCol="0">
            <a:spAutoFit/>
          </a:bodyPr>
          <a:lstStyle/>
          <a:p>
            <a:pPr marL="190500">
              <a:lnSpc>
                <a:spcPct val="95825"/>
              </a:lnSpc>
              <a:spcBef>
                <a:spcPts val="11048"/>
              </a:spcBef>
            </a:pPr>
            <a:r>
              <a:rPr lang="en-IN" sz="2000" b="1" dirty="0">
                <a:solidFill>
                  <a:srgbClr val="C00000"/>
                </a:solidFill>
                <a:latin typeface="+mj-lt"/>
                <a:cs typeface="Georgia"/>
              </a:rPr>
              <a:t>    </a:t>
            </a:r>
          </a:p>
        </p:txBody>
      </p:sp>
      <p:grpSp>
        <p:nvGrpSpPr>
          <p:cNvPr id="22" name="Group 21"/>
          <p:cNvGrpSpPr/>
          <p:nvPr/>
        </p:nvGrpSpPr>
        <p:grpSpPr>
          <a:xfrm>
            <a:off x="3428992" y="1785932"/>
            <a:ext cx="5214974" cy="428628"/>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5" name="Right Triangle 24"/>
            <p:cNvSpPr/>
            <p:nvPr/>
          </p:nvSpPr>
          <p:spPr>
            <a:xfrm rot="5400000">
              <a:off x="3203840" y="1419630"/>
              <a:ext cx="576000" cy="720000"/>
            </a:xfrm>
            <a:prstGeom prst="rtTriangle">
              <a:avLst/>
            </a:prstGeom>
            <a:solidFill>
              <a:srgbClr val="F2A40D"/>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4143292" y="1795250"/>
            <a:ext cx="4500673" cy="338554"/>
          </a:xfrm>
          <a:prstGeom prst="rect">
            <a:avLst/>
          </a:prstGeom>
          <a:noFill/>
        </p:spPr>
        <p:txBody>
          <a:bodyPr wrap="square" rtlCol="0">
            <a:spAutoFit/>
          </a:bodyPr>
          <a:lstStyle/>
          <a:p>
            <a:pPr marL="331470" indent="-514350">
              <a:buClr>
                <a:schemeClr val="accent1"/>
              </a:buClr>
              <a:buSzPct val="120000"/>
            </a:pPr>
            <a:r>
              <a:rPr lang="en-US" sz="1600" b="1" dirty="0">
                <a:solidFill>
                  <a:srgbClr val="FFFF00"/>
                </a:solidFill>
                <a:latin typeface="+mj-lt"/>
                <a:cs typeface="Georgia"/>
              </a:rPr>
              <a:t>What is Operator Overloading?</a:t>
            </a:r>
            <a:endParaRPr lang="en-US" sz="1600" b="1" dirty="0">
              <a:solidFill>
                <a:srgbClr val="FFFF00"/>
              </a:solidFill>
            </a:endParaRPr>
          </a:p>
        </p:txBody>
      </p:sp>
      <p:sp>
        <p:nvSpPr>
          <p:cNvPr id="35" name="TextBox 34"/>
          <p:cNvSpPr txBox="1"/>
          <p:nvPr/>
        </p:nvSpPr>
        <p:spPr>
          <a:xfrm>
            <a:off x="3357554" y="171449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6" name="TextBox 35"/>
          <p:cNvSpPr txBox="1"/>
          <p:nvPr/>
        </p:nvSpPr>
        <p:spPr>
          <a:xfrm>
            <a:off x="3357554" y="121442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44" name="TextBox 43"/>
          <p:cNvSpPr txBox="1"/>
          <p:nvPr/>
        </p:nvSpPr>
        <p:spPr>
          <a:xfrm>
            <a:off x="3428992" y="414338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grpSp>
        <p:nvGrpSpPr>
          <p:cNvPr id="38" name="Group 37"/>
          <p:cNvGrpSpPr/>
          <p:nvPr/>
        </p:nvGrpSpPr>
        <p:grpSpPr>
          <a:xfrm>
            <a:off x="3428992" y="3000378"/>
            <a:ext cx="5214974" cy="428628"/>
            <a:chOff x="2978224" y="1958883"/>
            <a:chExt cx="5256584" cy="576064"/>
          </a:xfrm>
        </p:grpSpPr>
        <p:sp>
          <p:nvSpPr>
            <p:cNvPr id="40" name="Rectangle 39"/>
            <p:cNvSpPr/>
            <p:nvPr/>
          </p:nvSpPr>
          <p:spPr>
            <a:xfrm>
              <a:off x="2978224" y="1958883"/>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2" name="Right Triangle 41"/>
            <p:cNvSpPr/>
            <p:nvPr/>
          </p:nvSpPr>
          <p:spPr>
            <a:xfrm rot="5400000">
              <a:off x="3050224" y="1886883"/>
              <a:ext cx="575999" cy="720000"/>
            </a:xfrm>
            <a:prstGeom prst="rtTriangle">
              <a:avLst/>
            </a:prstGeom>
            <a:solidFill>
              <a:srgbClr val="058D2F"/>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grpSp>
        <p:nvGrpSpPr>
          <p:cNvPr id="43" name="Group 42"/>
          <p:cNvGrpSpPr/>
          <p:nvPr/>
        </p:nvGrpSpPr>
        <p:grpSpPr>
          <a:xfrm>
            <a:off x="3428992" y="3643320"/>
            <a:ext cx="5214974" cy="428628"/>
            <a:chOff x="3131840" y="1491630"/>
            <a:chExt cx="5256584" cy="576064"/>
          </a:xfrm>
        </p:grpSpPr>
        <p:sp>
          <p:nvSpPr>
            <p:cNvPr id="45" name="Rectangle 44"/>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ight Triangle 45"/>
            <p:cNvSpPr/>
            <p:nvPr/>
          </p:nvSpPr>
          <p:spPr>
            <a:xfrm rot="5400000">
              <a:off x="3203840" y="1419630"/>
              <a:ext cx="575999" cy="720000"/>
            </a:xfrm>
            <a:prstGeom prst="rtTriangle">
              <a:avLst/>
            </a:prstGeom>
            <a:solidFill>
              <a:srgbClr val="FF0066"/>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50" name="TextBox 49"/>
          <p:cNvSpPr txBox="1"/>
          <p:nvPr/>
        </p:nvSpPr>
        <p:spPr>
          <a:xfrm>
            <a:off x="3874615" y="2945935"/>
            <a:ext cx="4521522" cy="565026"/>
          </a:xfrm>
          <a:prstGeom prst="rect">
            <a:avLst/>
          </a:prstGeom>
          <a:noFill/>
        </p:spPr>
        <p:txBody>
          <a:bodyPr wrap="square" rtlCol="0">
            <a:spAutoFit/>
          </a:bodyPr>
          <a:lstStyle/>
          <a:p>
            <a:pPr marL="190500">
              <a:lnSpc>
                <a:spcPct val="95825"/>
              </a:lnSpc>
              <a:spcBef>
                <a:spcPts val="11048"/>
              </a:spcBef>
            </a:pPr>
            <a:r>
              <a:rPr lang="en-US" sz="1600" b="1" dirty="0">
                <a:solidFill>
                  <a:srgbClr val="00B050"/>
                </a:solidFill>
                <a:latin typeface="+mj-lt"/>
                <a:cs typeface="Georgia"/>
              </a:rPr>
              <a:t>A program to overload unary operator ++              (pre increment) as member function</a:t>
            </a:r>
            <a:endParaRPr lang="en-IN" sz="1600" b="1" dirty="0">
              <a:solidFill>
                <a:srgbClr val="00B050"/>
              </a:solidFill>
              <a:latin typeface="+mj-lt"/>
              <a:cs typeface="Georgia"/>
            </a:endParaRPr>
          </a:p>
        </p:txBody>
      </p:sp>
      <p:sp>
        <p:nvSpPr>
          <p:cNvPr id="52" name="TextBox 51"/>
          <p:cNvSpPr txBox="1"/>
          <p:nvPr/>
        </p:nvSpPr>
        <p:spPr>
          <a:xfrm>
            <a:off x="3880965" y="3580748"/>
            <a:ext cx="4801341" cy="328680"/>
          </a:xfrm>
          <a:prstGeom prst="rect">
            <a:avLst/>
          </a:prstGeom>
          <a:noFill/>
        </p:spPr>
        <p:txBody>
          <a:bodyPr wrap="square" rtlCol="0">
            <a:spAutoFit/>
          </a:bodyPr>
          <a:lstStyle/>
          <a:p>
            <a:pPr marL="190500">
              <a:lnSpc>
                <a:spcPct val="95825"/>
              </a:lnSpc>
              <a:spcBef>
                <a:spcPts val="11048"/>
              </a:spcBef>
            </a:pPr>
            <a:r>
              <a:rPr lang="en-US" sz="1600" b="1" dirty="0">
                <a:solidFill>
                  <a:srgbClr val="FF0066"/>
                </a:solidFill>
                <a:latin typeface="+mj-lt"/>
                <a:cs typeface="Georgia"/>
              </a:rPr>
              <a:t>Predict the output/behavior of the given code</a:t>
            </a:r>
            <a:endParaRPr lang="en-IN" sz="1600" b="1" dirty="0">
              <a:solidFill>
                <a:srgbClr val="FF0066"/>
              </a:solidFill>
              <a:latin typeface="+mj-lt"/>
              <a:cs typeface="Georgia"/>
            </a:endParaRPr>
          </a:p>
        </p:txBody>
      </p:sp>
      <p:sp>
        <p:nvSpPr>
          <p:cNvPr id="54" name="TextBox 53"/>
          <p:cNvSpPr txBox="1"/>
          <p:nvPr/>
        </p:nvSpPr>
        <p:spPr>
          <a:xfrm>
            <a:off x="3357554" y="300037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55" name="TextBox 54"/>
          <p:cNvSpPr txBox="1"/>
          <p:nvPr/>
        </p:nvSpPr>
        <p:spPr>
          <a:xfrm>
            <a:off x="3357554" y="3571882"/>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linds(horizontal)">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blinds(horizontal)">
                                      <p:cBhvr>
                                        <p:cTn id="26" dur="500"/>
                                        <p:tgtEl>
                                          <p:spTgt spid="3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linds(horizontal)">
                                      <p:cBhvr>
                                        <p:cTn id="31" dur="500"/>
                                        <p:tgtEl>
                                          <p:spTgt spid="3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blinds(horizontal)">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blinds(horizontal)">
                                      <p:cBhvr>
                                        <p:cTn id="39" dur="500"/>
                                        <p:tgtEl>
                                          <p:spTgt spid="4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blinds(horizontal)">
                                      <p:cBhvr>
                                        <p:cTn id="4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9" grpId="0"/>
      <p:bldP spid="26" grpId="0"/>
      <p:bldP spid="50"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3947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r>
              <a:rPr lang="en-US" sz="1600" dirty="0">
                <a:solidFill>
                  <a:schemeClr val="bg1"/>
                </a:solidFill>
              </a:rPr>
              <a:t>In the previous class, we discuss the </a:t>
            </a:r>
            <a:r>
              <a:rPr lang="en-US" sz="1600" dirty="0">
                <a:solidFill>
                  <a:schemeClr val="tx1">
                    <a:lumMod val="85000"/>
                    <a:lumOff val="15000"/>
                  </a:schemeClr>
                </a:solidFill>
              </a:rPr>
              <a:t>4 ways</a:t>
            </a:r>
            <a:r>
              <a:rPr lang="en-US" sz="1600" dirty="0">
                <a:solidFill>
                  <a:schemeClr val="bg1"/>
                </a:solidFill>
              </a:rPr>
              <a:t> of </a:t>
            </a:r>
            <a:r>
              <a:rPr lang="en-US" sz="1600" dirty="0">
                <a:solidFill>
                  <a:schemeClr val="accent6">
                    <a:lumMod val="75000"/>
                  </a:schemeClr>
                </a:solidFill>
              </a:rPr>
              <a:t>adding </a:t>
            </a:r>
            <a:r>
              <a:rPr lang="en-US" sz="1600" dirty="0">
                <a:solidFill>
                  <a:srgbClr val="FF0066"/>
                </a:solidFill>
              </a:rPr>
              <a:t>two different objects </a:t>
            </a:r>
            <a:r>
              <a:rPr lang="en-US" sz="1600" dirty="0">
                <a:solidFill>
                  <a:schemeClr val="bg1"/>
                </a:solidFill>
              </a:rPr>
              <a:t>of the </a:t>
            </a:r>
            <a:r>
              <a:rPr lang="en-US" sz="1600" dirty="0">
                <a:solidFill>
                  <a:srgbClr val="FFC000"/>
                </a:solidFill>
              </a:rPr>
              <a:t>same class </a:t>
            </a:r>
            <a:r>
              <a:rPr lang="en-US" sz="1600" dirty="0">
                <a:solidFill>
                  <a:schemeClr val="bg1"/>
                </a:solidFill>
              </a:rPr>
              <a:t>and the              following are the </a:t>
            </a:r>
            <a:r>
              <a:rPr lang="en-US" sz="1600" dirty="0">
                <a:solidFill>
                  <a:srgbClr val="7030A0"/>
                </a:solidFill>
              </a:rPr>
              <a:t>calls of the methods</a:t>
            </a: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r>
              <a:rPr lang="en-US" sz="1600" dirty="0">
                <a:solidFill>
                  <a:schemeClr val="bg1"/>
                </a:solidFill>
              </a:rPr>
              <a:t>In all the above </a:t>
            </a:r>
            <a:r>
              <a:rPr lang="en-US" sz="1600" dirty="0">
                <a:solidFill>
                  <a:srgbClr val="08E64D"/>
                </a:solidFill>
              </a:rPr>
              <a:t>4 ways </a:t>
            </a:r>
            <a:r>
              <a:rPr lang="en-US" sz="1600" dirty="0">
                <a:solidFill>
                  <a:schemeClr val="bg1"/>
                </a:solidFill>
              </a:rPr>
              <a:t>we added </a:t>
            </a:r>
            <a:r>
              <a:rPr lang="en-US" sz="1600" dirty="0">
                <a:solidFill>
                  <a:srgbClr val="F2A40D"/>
                </a:solidFill>
              </a:rPr>
              <a:t>two objects</a:t>
            </a:r>
          </a:p>
          <a:p>
            <a:r>
              <a:rPr lang="en-US" sz="1600" dirty="0">
                <a:solidFill>
                  <a:schemeClr val="bg1"/>
                </a:solidFill>
              </a:rPr>
              <a:t>and </a:t>
            </a:r>
            <a:r>
              <a:rPr lang="en-US" sz="1600" dirty="0">
                <a:solidFill>
                  <a:schemeClr val="tx2">
                    <a:lumMod val="75000"/>
                  </a:schemeClr>
                </a:solidFill>
              </a:rPr>
              <a:t>store there result </a:t>
            </a:r>
            <a:r>
              <a:rPr lang="en-US" sz="1600" dirty="0">
                <a:solidFill>
                  <a:schemeClr val="bg1"/>
                </a:solidFill>
              </a:rPr>
              <a:t>in the </a:t>
            </a:r>
            <a:r>
              <a:rPr lang="en-US" sz="1600" dirty="0">
                <a:solidFill>
                  <a:srgbClr val="FF0000"/>
                </a:solidFill>
              </a:rPr>
              <a:t>third one</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Operator Overloading</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19" name="TextBox 18"/>
          <p:cNvSpPr txBox="1"/>
          <p:nvPr/>
        </p:nvSpPr>
        <p:spPr>
          <a:xfrm>
            <a:off x="1785918" y="3143254"/>
            <a:ext cx="184731" cy="369332"/>
          </a:xfrm>
          <a:prstGeom prst="rect">
            <a:avLst/>
          </a:prstGeom>
          <a:noFill/>
        </p:spPr>
        <p:txBody>
          <a:bodyPr wrap="none" rtlCol="0">
            <a:spAutoFit/>
          </a:bodyPr>
          <a:lstStyle/>
          <a:p>
            <a:endParaRPr lang="en-US" dirty="0"/>
          </a:p>
        </p:txBody>
      </p:sp>
      <p:sp>
        <p:nvSpPr>
          <p:cNvPr id="2" name="Rectangle 1">
            <a:extLst>
              <a:ext uri="{FF2B5EF4-FFF2-40B4-BE49-F238E27FC236}">
                <a16:creationId xmlns:a16="http://schemas.microsoft.com/office/drawing/2014/main" id="{43F4FAA2-5E13-4DA8-8BFE-B888B31CAB91}"/>
              </a:ext>
            </a:extLst>
          </p:cNvPr>
          <p:cNvSpPr/>
          <p:nvPr/>
        </p:nvSpPr>
        <p:spPr>
          <a:xfrm>
            <a:off x="142844" y="2088472"/>
            <a:ext cx="2183113" cy="12241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dirty="0"/>
              <a:t>D3.add(D1, D2);</a:t>
            </a:r>
          </a:p>
          <a:p>
            <a:pPr marL="342900" indent="-342900">
              <a:buFont typeface="+mj-lt"/>
              <a:buAutoNum type="arabicPeriod"/>
            </a:pPr>
            <a:r>
              <a:rPr lang="en-US" dirty="0"/>
              <a:t>D3 = D1.add(D2);</a:t>
            </a:r>
          </a:p>
          <a:p>
            <a:pPr marL="342900" indent="-342900">
              <a:buFont typeface="+mj-lt"/>
              <a:buAutoNum type="arabicPeriod"/>
            </a:pPr>
            <a:r>
              <a:rPr lang="en-US" dirty="0"/>
              <a:t>D3 = add(D1, D2);</a:t>
            </a:r>
          </a:p>
          <a:p>
            <a:pPr marL="342900" indent="-342900">
              <a:buFont typeface="+mj-lt"/>
              <a:buAutoNum type="arabicPeriod"/>
            </a:pPr>
            <a:r>
              <a:rPr lang="en-US" dirty="0"/>
              <a:t>add(D1, D2, D3);</a:t>
            </a:r>
          </a:p>
        </p:txBody>
      </p:sp>
      <p:sp>
        <p:nvSpPr>
          <p:cNvPr id="13" name="Speech Bubble: Oval 12">
            <a:extLst>
              <a:ext uri="{FF2B5EF4-FFF2-40B4-BE49-F238E27FC236}">
                <a16:creationId xmlns:a16="http://schemas.microsoft.com/office/drawing/2014/main" id="{933F83D3-79A6-459D-9C31-8B1AC6BB0145}"/>
              </a:ext>
            </a:extLst>
          </p:cNvPr>
          <p:cNvSpPr/>
          <p:nvPr/>
        </p:nvSpPr>
        <p:spPr>
          <a:xfrm>
            <a:off x="2445755" y="1472285"/>
            <a:ext cx="2282023" cy="1368152"/>
          </a:xfrm>
          <a:prstGeom prst="wedgeEllipseCallout">
            <a:avLst>
              <a:gd name="adj1" fmla="val -61152"/>
              <a:gd name="adj2" fmla="val 40418"/>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t>What if we do the same thing in a new way</a:t>
            </a:r>
          </a:p>
        </p:txBody>
      </p:sp>
      <p:sp>
        <p:nvSpPr>
          <p:cNvPr id="14" name="Rectangle 13">
            <a:extLst>
              <a:ext uri="{FF2B5EF4-FFF2-40B4-BE49-F238E27FC236}">
                <a16:creationId xmlns:a16="http://schemas.microsoft.com/office/drawing/2014/main" id="{27B64268-573C-4DA7-806E-38AD182E9A38}"/>
              </a:ext>
            </a:extLst>
          </p:cNvPr>
          <p:cNvSpPr/>
          <p:nvPr/>
        </p:nvSpPr>
        <p:spPr>
          <a:xfrm>
            <a:off x="6228184" y="1666793"/>
            <a:ext cx="1728189" cy="5040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D3 = D1 + D2;</a:t>
            </a:r>
          </a:p>
        </p:txBody>
      </p:sp>
      <p:sp>
        <p:nvSpPr>
          <p:cNvPr id="15" name="Callout: Up Arrow 14">
            <a:extLst>
              <a:ext uri="{FF2B5EF4-FFF2-40B4-BE49-F238E27FC236}">
                <a16:creationId xmlns:a16="http://schemas.microsoft.com/office/drawing/2014/main" id="{2852B3E8-901C-4575-A82E-40C99BD55BB0}"/>
              </a:ext>
            </a:extLst>
          </p:cNvPr>
          <p:cNvSpPr/>
          <p:nvPr/>
        </p:nvSpPr>
        <p:spPr>
          <a:xfrm>
            <a:off x="6516217" y="2301721"/>
            <a:ext cx="2232247" cy="2160239"/>
          </a:xfrm>
          <a:prstGeom prst="upArrowCallout">
            <a:avLst>
              <a:gd name="adj1" fmla="val 15798"/>
              <a:gd name="adj2" fmla="val 17178"/>
              <a:gd name="adj3" fmla="val 15798"/>
              <a:gd name="adj4" fmla="val 74639"/>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This the most suitable syntax in context of   understanding,          writing and as well as reading</a:t>
            </a:r>
          </a:p>
        </p:txBody>
      </p:sp>
      <p:sp>
        <p:nvSpPr>
          <p:cNvPr id="20" name="Arrow: Right 19">
            <a:extLst>
              <a:ext uri="{FF2B5EF4-FFF2-40B4-BE49-F238E27FC236}">
                <a16:creationId xmlns:a16="http://schemas.microsoft.com/office/drawing/2014/main" id="{176270DD-236A-42C9-B768-D16CE4130AEF}"/>
              </a:ext>
            </a:extLst>
          </p:cNvPr>
          <p:cNvSpPr/>
          <p:nvPr/>
        </p:nvSpPr>
        <p:spPr>
          <a:xfrm>
            <a:off x="4847576" y="1563638"/>
            <a:ext cx="978408" cy="710369"/>
          </a:xfrm>
          <a:prstGeom prst="rightArrow">
            <a:avLst>
              <a:gd name="adj1" fmla="val 50000"/>
              <a:gd name="adj2" fmla="val 3181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Let say</a:t>
            </a:r>
          </a:p>
        </p:txBody>
      </p:sp>
      <p:sp>
        <p:nvSpPr>
          <p:cNvPr id="46" name="Rectangle 45">
            <a:extLst>
              <a:ext uri="{FF2B5EF4-FFF2-40B4-BE49-F238E27FC236}">
                <a16:creationId xmlns:a16="http://schemas.microsoft.com/office/drawing/2014/main" id="{47B5C900-0F3B-4A92-B315-DF27E8B22378}"/>
              </a:ext>
            </a:extLst>
          </p:cNvPr>
          <p:cNvSpPr/>
          <p:nvPr/>
        </p:nvSpPr>
        <p:spPr>
          <a:xfrm>
            <a:off x="3915546" y="2932874"/>
            <a:ext cx="2282023" cy="1750445"/>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By default "+" cannot add Distances, but if we want to do this      then C++ suggests us  to apply OPERATOR   OVERLOADING</a:t>
            </a:r>
          </a:p>
        </p:txBody>
      </p:sp>
      <p:cxnSp>
        <p:nvCxnSpPr>
          <p:cNvPr id="4" name="Straight Arrow Connector 3">
            <a:extLst>
              <a:ext uri="{FF2B5EF4-FFF2-40B4-BE49-F238E27FC236}">
                <a16:creationId xmlns:a16="http://schemas.microsoft.com/office/drawing/2014/main" id="{6B8F6E1C-268A-42EB-8FA2-7EDB9EC484F8}"/>
              </a:ext>
            </a:extLst>
          </p:cNvPr>
          <p:cNvCxnSpPr>
            <a:cxnSpLocks/>
          </p:cNvCxnSpPr>
          <p:nvPr/>
        </p:nvCxnSpPr>
        <p:spPr>
          <a:xfrm flipV="1">
            <a:off x="6197569" y="2037026"/>
            <a:ext cx="1073495" cy="903660"/>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406661"/>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3947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r>
              <a:rPr lang="en-US" sz="1600" dirty="0">
                <a:solidFill>
                  <a:srgbClr val="FF0000"/>
                </a:solidFill>
              </a:rPr>
              <a:t>Operator Overloading</a:t>
            </a:r>
            <a:r>
              <a:rPr lang="en-US" sz="1600" dirty="0">
                <a:solidFill>
                  <a:schemeClr val="bg1"/>
                </a:solidFill>
              </a:rPr>
              <a:t> in </a:t>
            </a:r>
            <a:r>
              <a:rPr lang="en-US" sz="1600" dirty="0">
                <a:solidFill>
                  <a:schemeClr val="accent2">
                    <a:lumMod val="75000"/>
                  </a:schemeClr>
                </a:solidFill>
              </a:rPr>
              <a:t>C++ </a:t>
            </a:r>
            <a:r>
              <a:rPr lang="en-US" sz="1600" dirty="0">
                <a:solidFill>
                  <a:schemeClr val="bg1"/>
                </a:solidFill>
              </a:rPr>
              <a:t>is a </a:t>
            </a:r>
            <a:r>
              <a:rPr lang="en-US" sz="1600" dirty="0">
                <a:solidFill>
                  <a:srgbClr val="FFFF00"/>
                </a:solidFill>
              </a:rPr>
              <a:t>mechanism </a:t>
            </a:r>
            <a:r>
              <a:rPr lang="en-US" sz="1600" dirty="0">
                <a:solidFill>
                  <a:schemeClr val="bg1"/>
                </a:solidFill>
              </a:rPr>
              <a:t>using which a </a:t>
            </a:r>
            <a:r>
              <a:rPr lang="en-US" sz="1600" dirty="0">
                <a:solidFill>
                  <a:srgbClr val="7030A0"/>
                </a:solidFill>
              </a:rPr>
              <a:t>programmer </a:t>
            </a:r>
            <a:r>
              <a:rPr lang="en-US" sz="1600" dirty="0">
                <a:solidFill>
                  <a:schemeClr val="bg1"/>
                </a:solidFill>
              </a:rPr>
              <a:t>can </a:t>
            </a:r>
            <a:r>
              <a:rPr lang="en-US" sz="1600" dirty="0">
                <a:solidFill>
                  <a:schemeClr val="tx2">
                    <a:lumMod val="50000"/>
                  </a:schemeClr>
                </a:solidFill>
              </a:rPr>
              <a:t>redefine </a:t>
            </a:r>
            <a:r>
              <a:rPr lang="en-US" sz="1600" dirty="0">
                <a:solidFill>
                  <a:schemeClr val="bg1"/>
                </a:solidFill>
              </a:rPr>
              <a:t>the </a:t>
            </a:r>
            <a:r>
              <a:rPr lang="en-US" sz="1600" dirty="0">
                <a:solidFill>
                  <a:schemeClr val="accent6">
                    <a:lumMod val="75000"/>
                  </a:schemeClr>
                </a:solidFill>
              </a:rPr>
              <a:t>built-in operators  </a:t>
            </a:r>
            <a:r>
              <a:rPr lang="en-US" sz="1600" dirty="0">
                <a:solidFill>
                  <a:schemeClr val="bg1"/>
                </a:solidFill>
              </a:rPr>
              <a:t>of </a:t>
            </a:r>
            <a:r>
              <a:rPr lang="en-US" sz="1600" dirty="0">
                <a:solidFill>
                  <a:schemeClr val="bg1">
                    <a:lumMod val="65000"/>
                  </a:schemeClr>
                </a:solidFill>
              </a:rPr>
              <a:t>C++ language </a:t>
            </a:r>
            <a:r>
              <a:rPr lang="en-US" sz="1600" dirty="0">
                <a:solidFill>
                  <a:schemeClr val="bg1"/>
                </a:solidFill>
              </a:rPr>
              <a:t>in such a way that </a:t>
            </a:r>
            <a:r>
              <a:rPr lang="en-US" sz="1600" dirty="0">
                <a:solidFill>
                  <a:srgbClr val="00FFFF"/>
                </a:solidFill>
              </a:rPr>
              <a:t>these operators </a:t>
            </a:r>
            <a:r>
              <a:rPr lang="en-US" sz="1600" dirty="0">
                <a:solidFill>
                  <a:schemeClr val="bg1"/>
                </a:solidFill>
              </a:rPr>
              <a:t>can now work upon </a:t>
            </a:r>
            <a:r>
              <a:rPr lang="en-US" sz="1600" dirty="0">
                <a:solidFill>
                  <a:srgbClr val="FF0066"/>
                </a:solidFill>
              </a:rPr>
              <a:t>objects of programmer-defined         classes </a:t>
            </a:r>
            <a:r>
              <a:rPr lang="en-US" sz="1600" dirty="0">
                <a:solidFill>
                  <a:schemeClr val="bg1"/>
                </a:solidFill>
              </a:rPr>
              <a:t>much in the same way they work upon </a:t>
            </a:r>
            <a:r>
              <a:rPr lang="en-US" sz="1600" dirty="0">
                <a:solidFill>
                  <a:schemeClr val="accent2"/>
                </a:solidFill>
              </a:rPr>
              <a:t>variables of primitives data types</a:t>
            </a:r>
            <a:r>
              <a:rPr lang="en-US" sz="1600" dirty="0">
                <a:solidFill>
                  <a:schemeClr val="bg1"/>
                </a:solidFill>
              </a:rPr>
              <a:t>.</a:t>
            </a:r>
          </a:p>
          <a:p>
            <a:endParaRPr lang="en-US" sz="1600" dirty="0">
              <a:solidFill>
                <a:schemeClr val="bg1"/>
              </a:solidFill>
            </a:endParaRPr>
          </a:p>
          <a:p>
            <a:r>
              <a:rPr lang="en-US" sz="1600" dirty="0">
                <a:solidFill>
                  <a:schemeClr val="bg1"/>
                </a:solidFill>
              </a:rPr>
              <a:t>In other words, we can say that </a:t>
            </a:r>
            <a:r>
              <a:rPr lang="en-US" sz="1600" dirty="0">
                <a:solidFill>
                  <a:srgbClr val="08E64D"/>
                </a:solidFill>
              </a:rPr>
              <a:t>Operator Overloading </a:t>
            </a:r>
            <a:r>
              <a:rPr lang="en-US" sz="1600" dirty="0">
                <a:solidFill>
                  <a:schemeClr val="bg1"/>
                </a:solidFill>
              </a:rPr>
              <a:t>increases </a:t>
            </a:r>
            <a:r>
              <a:rPr lang="en-US" sz="1600" dirty="0">
                <a:solidFill>
                  <a:srgbClr val="002060"/>
                </a:solidFill>
              </a:rPr>
              <a:t>the domain of operators </a:t>
            </a:r>
            <a:r>
              <a:rPr lang="en-US" sz="1600" dirty="0">
                <a:solidFill>
                  <a:schemeClr val="bg1"/>
                </a:solidFill>
              </a:rPr>
              <a:t>from </a:t>
            </a:r>
            <a:r>
              <a:rPr lang="en-US" sz="1600" dirty="0">
                <a:solidFill>
                  <a:schemeClr val="accent4">
                    <a:lumMod val="75000"/>
                  </a:schemeClr>
                </a:solidFill>
              </a:rPr>
              <a:t>variables</a:t>
            </a:r>
            <a:r>
              <a:rPr lang="en-US" sz="1600" dirty="0">
                <a:solidFill>
                  <a:schemeClr val="bg1"/>
                </a:solidFill>
              </a:rPr>
              <a:t> to   </a:t>
            </a:r>
            <a:r>
              <a:rPr lang="en-US" sz="1600" dirty="0">
                <a:solidFill>
                  <a:srgbClr val="F2A40D"/>
                </a:solidFill>
              </a:rPr>
              <a:t>objects</a:t>
            </a:r>
            <a:r>
              <a:rPr lang="en-US" sz="1600" dirty="0">
                <a:solidFill>
                  <a:schemeClr val="bg1"/>
                </a:solidFill>
              </a:rPr>
              <a:t>.</a:t>
            </a:r>
          </a:p>
          <a:p>
            <a:endParaRPr lang="en-US" sz="1600" dirty="0">
              <a:solidFill>
                <a:schemeClr val="bg1"/>
              </a:solidFill>
            </a:endParaRPr>
          </a:p>
          <a:p>
            <a:r>
              <a:rPr lang="en-US" sz="1600" dirty="0">
                <a:solidFill>
                  <a:schemeClr val="bg1"/>
                </a:solidFill>
              </a:rPr>
              <a:t>The most </a:t>
            </a:r>
            <a:r>
              <a:rPr lang="en-US" sz="1600" dirty="0">
                <a:solidFill>
                  <a:srgbClr val="002060"/>
                </a:solidFill>
              </a:rPr>
              <a:t>important</a:t>
            </a:r>
            <a:r>
              <a:rPr lang="en-US" sz="1600" dirty="0">
                <a:solidFill>
                  <a:schemeClr val="bg1"/>
                </a:solidFill>
              </a:rPr>
              <a:t> benefit of </a:t>
            </a:r>
            <a:r>
              <a:rPr lang="en-US" sz="1600" dirty="0">
                <a:solidFill>
                  <a:schemeClr val="accent2">
                    <a:lumMod val="75000"/>
                  </a:schemeClr>
                </a:solidFill>
              </a:rPr>
              <a:t>Operator Overloading </a:t>
            </a:r>
            <a:r>
              <a:rPr lang="en-US" sz="1600" dirty="0">
                <a:solidFill>
                  <a:schemeClr val="bg1"/>
                </a:solidFill>
              </a:rPr>
              <a:t>is </a:t>
            </a:r>
            <a:r>
              <a:rPr lang="en-US" sz="1600" dirty="0">
                <a:solidFill>
                  <a:schemeClr val="tx1"/>
                </a:solidFill>
              </a:rPr>
              <a:t>simplicity</a:t>
            </a:r>
            <a:r>
              <a:rPr lang="en-US" sz="1600" dirty="0">
                <a:solidFill>
                  <a:schemeClr val="bg1"/>
                </a:solidFill>
              </a:rPr>
              <a:t> in the </a:t>
            </a:r>
            <a:r>
              <a:rPr lang="en-US" sz="1600" dirty="0">
                <a:solidFill>
                  <a:schemeClr val="accent6">
                    <a:lumMod val="75000"/>
                  </a:schemeClr>
                </a:solidFill>
              </a:rPr>
              <a:t>readability of the call</a:t>
            </a:r>
            <a:r>
              <a:rPr lang="en-US" sz="1600" dirty="0">
                <a:solidFill>
                  <a:schemeClr val="bg1"/>
                </a:solidFill>
              </a:rPr>
              <a:t>. That is,             </a:t>
            </a:r>
            <a:r>
              <a:rPr lang="en-US" sz="1600" dirty="0">
                <a:solidFill>
                  <a:srgbClr val="7030A0"/>
                </a:solidFill>
              </a:rPr>
              <a:t>function calls </a:t>
            </a:r>
            <a:r>
              <a:rPr lang="en-US" sz="1600" dirty="0">
                <a:solidFill>
                  <a:schemeClr val="bg1"/>
                </a:solidFill>
              </a:rPr>
              <a:t>which are given </a:t>
            </a:r>
            <a:r>
              <a:rPr lang="en-US" sz="1600" dirty="0">
                <a:solidFill>
                  <a:srgbClr val="FF0066"/>
                </a:solidFill>
              </a:rPr>
              <a:t>using Operator Overloading </a:t>
            </a:r>
            <a:r>
              <a:rPr lang="en-US" sz="1600" dirty="0">
                <a:solidFill>
                  <a:schemeClr val="bg1"/>
                </a:solidFill>
              </a:rPr>
              <a:t>are much easier to </a:t>
            </a:r>
            <a:r>
              <a:rPr lang="en-US" sz="1600" dirty="0">
                <a:solidFill>
                  <a:srgbClr val="92D050"/>
                </a:solidFill>
              </a:rPr>
              <a:t>understand</a:t>
            </a:r>
            <a:r>
              <a:rPr lang="en-US" sz="1600" dirty="0">
                <a:solidFill>
                  <a:schemeClr val="bg1"/>
                </a:solidFill>
              </a:rPr>
              <a:t> and </a:t>
            </a:r>
            <a:r>
              <a:rPr lang="en-US" sz="1600" dirty="0">
                <a:solidFill>
                  <a:srgbClr val="00FFFF"/>
                </a:solidFill>
              </a:rPr>
              <a:t>write</a:t>
            </a:r>
            <a:r>
              <a:rPr lang="en-US" sz="1600" dirty="0">
                <a:solidFill>
                  <a:schemeClr val="bg1"/>
                </a:solidFill>
              </a:rPr>
              <a:t> as           compared to the </a:t>
            </a:r>
            <a:r>
              <a:rPr lang="en-US" sz="1600" dirty="0">
                <a:solidFill>
                  <a:schemeClr val="accent4">
                    <a:lumMod val="75000"/>
                  </a:schemeClr>
                </a:solidFill>
              </a:rPr>
              <a:t>conventional way </a:t>
            </a:r>
            <a:r>
              <a:rPr lang="en-US" sz="1600" dirty="0">
                <a:solidFill>
                  <a:schemeClr val="bg1"/>
                </a:solidFill>
              </a:rPr>
              <a:t>of </a:t>
            </a:r>
            <a:r>
              <a:rPr lang="en-US" sz="1600" dirty="0">
                <a:solidFill>
                  <a:srgbClr val="FFFF00"/>
                </a:solidFill>
              </a:rPr>
              <a:t>giving function calls</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What is Operator Overloading?</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19" name="TextBox 18"/>
          <p:cNvSpPr txBox="1"/>
          <p:nvPr/>
        </p:nvSpPr>
        <p:spPr>
          <a:xfrm>
            <a:off x="1785918" y="314325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56905063"/>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45720" y="928658"/>
            <a:ext cx="905256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r>
              <a:rPr lang="en-US" sz="1600" dirty="0">
                <a:solidFill>
                  <a:schemeClr val="bg1"/>
                </a:solidFill>
              </a:rPr>
              <a:t>What will happen if this line will execute</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Techniques of Overloading Operators</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19" name="TextBox 18"/>
          <p:cNvSpPr txBox="1"/>
          <p:nvPr/>
        </p:nvSpPr>
        <p:spPr>
          <a:xfrm>
            <a:off x="1785918" y="3143254"/>
            <a:ext cx="184731" cy="369332"/>
          </a:xfrm>
          <a:prstGeom prst="rect">
            <a:avLst/>
          </a:prstGeom>
          <a:noFill/>
        </p:spPr>
        <p:txBody>
          <a:bodyPr wrap="none" rtlCol="0">
            <a:spAutoFit/>
          </a:bodyPr>
          <a:lstStyle/>
          <a:p>
            <a:endParaRPr lang="en-US" dirty="0"/>
          </a:p>
        </p:txBody>
      </p:sp>
      <p:cxnSp>
        <p:nvCxnSpPr>
          <p:cNvPr id="25" name="Straight Connector 24">
            <a:extLst>
              <a:ext uri="{FF2B5EF4-FFF2-40B4-BE49-F238E27FC236}">
                <a16:creationId xmlns:a16="http://schemas.microsoft.com/office/drawing/2014/main" id="{FAC1FA29-A7E1-4FD2-94CC-A00D70F1C8ED}"/>
              </a:ext>
            </a:extLst>
          </p:cNvPr>
          <p:cNvCxnSpPr>
            <a:cxnSpLocks/>
          </p:cNvCxnSpPr>
          <p:nvPr/>
        </p:nvCxnSpPr>
        <p:spPr>
          <a:xfrm>
            <a:off x="3441576" y="2074064"/>
            <a:ext cx="914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F14B981-A7D9-4439-BBEA-7DBCEBFC7868}"/>
              </a:ext>
            </a:extLst>
          </p:cNvPr>
          <p:cNvSpPr/>
          <p:nvPr/>
        </p:nvSpPr>
        <p:spPr>
          <a:xfrm>
            <a:off x="349125" y="1707826"/>
            <a:ext cx="1584176" cy="6416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D3 = D1 + D2</a:t>
            </a:r>
          </a:p>
        </p:txBody>
      </p:sp>
      <p:sp>
        <p:nvSpPr>
          <p:cNvPr id="3" name="Callout: Up Arrow 2">
            <a:extLst>
              <a:ext uri="{FF2B5EF4-FFF2-40B4-BE49-F238E27FC236}">
                <a16:creationId xmlns:a16="http://schemas.microsoft.com/office/drawing/2014/main" id="{9E404BE7-CA7E-48F9-B491-95C7656824FE}"/>
              </a:ext>
            </a:extLst>
          </p:cNvPr>
          <p:cNvSpPr/>
          <p:nvPr/>
        </p:nvSpPr>
        <p:spPr>
          <a:xfrm>
            <a:off x="423372" y="2139995"/>
            <a:ext cx="1872208" cy="1296144"/>
          </a:xfrm>
          <a:prstGeom prst="upArrowCallout">
            <a:avLst>
              <a:gd name="adj1" fmla="val 12026"/>
              <a:gd name="adj2" fmla="val 11215"/>
              <a:gd name="adj3" fmla="val 10404"/>
              <a:gd name="adj4" fmla="val 6497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What will be the operator + will do</a:t>
            </a:r>
          </a:p>
        </p:txBody>
      </p:sp>
      <p:sp>
        <p:nvSpPr>
          <p:cNvPr id="5" name="Speech Bubble: Oval 4">
            <a:extLst>
              <a:ext uri="{FF2B5EF4-FFF2-40B4-BE49-F238E27FC236}">
                <a16:creationId xmlns:a16="http://schemas.microsoft.com/office/drawing/2014/main" id="{152EC602-9A37-4DE7-9B7D-386ACFFCF780}"/>
              </a:ext>
            </a:extLst>
          </p:cNvPr>
          <p:cNvSpPr/>
          <p:nvPr/>
        </p:nvSpPr>
        <p:spPr>
          <a:xfrm>
            <a:off x="2987824" y="1059582"/>
            <a:ext cx="2932948" cy="1620758"/>
          </a:xfrm>
          <a:prstGeom prst="wedgeEllipseCallout">
            <a:avLst>
              <a:gd name="adj1" fmla="val -80320"/>
              <a:gd name="adj2" fmla="val 5666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It will add the data members of the      objects D1 and D2   </a:t>
            </a:r>
            <a:r>
              <a:rPr lang="en-US" sz="1600" dirty="0"/>
              <a:t>(feet and inches of D1 and D2)</a:t>
            </a:r>
          </a:p>
        </p:txBody>
      </p:sp>
      <p:sp>
        <p:nvSpPr>
          <p:cNvPr id="8" name="Rectangle: Rounded Corners 7">
            <a:extLst>
              <a:ext uri="{FF2B5EF4-FFF2-40B4-BE49-F238E27FC236}">
                <a16:creationId xmlns:a16="http://schemas.microsoft.com/office/drawing/2014/main" id="{833AE607-F425-4212-9FB3-F8889316FAEA}"/>
              </a:ext>
            </a:extLst>
          </p:cNvPr>
          <p:cNvSpPr/>
          <p:nvPr/>
        </p:nvSpPr>
        <p:spPr>
          <a:xfrm>
            <a:off x="423372" y="3656365"/>
            <a:ext cx="8469108" cy="1296144"/>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And we know that the private data members can only be accessed by the member         functions or by the friend functions of the class</a:t>
            </a:r>
          </a:p>
        </p:txBody>
      </p:sp>
    </p:spTree>
    <p:extLst>
      <p:ext uri="{BB962C8B-B14F-4D97-AF65-F5344CB8AC3E}">
        <p14:creationId xmlns:p14="http://schemas.microsoft.com/office/powerpoint/2010/main" val="2131111605"/>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3947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pPr lvl="1"/>
            <a:r>
              <a:rPr lang="en-US" sz="1600" dirty="0">
                <a:solidFill>
                  <a:schemeClr val="accent6"/>
                </a:solidFill>
              </a:rPr>
              <a:t>Syntax</a:t>
            </a:r>
            <a:r>
              <a:rPr lang="en-US" sz="1600" dirty="0">
                <a:solidFill>
                  <a:schemeClr val="bg1"/>
                </a:solidFill>
              </a:rPr>
              <a:t> of </a:t>
            </a:r>
            <a:r>
              <a:rPr lang="en-US" sz="1600" dirty="0">
                <a:solidFill>
                  <a:schemeClr val="tx1">
                    <a:lumMod val="95000"/>
                    <a:lumOff val="5000"/>
                  </a:schemeClr>
                </a:solidFill>
              </a:rPr>
              <a:t>Overloading</a:t>
            </a:r>
            <a:r>
              <a:rPr lang="en-US" sz="1600" dirty="0">
                <a:solidFill>
                  <a:schemeClr val="bg1"/>
                </a:solidFill>
              </a:rPr>
              <a:t> </a:t>
            </a:r>
            <a:r>
              <a:rPr lang="en-US" sz="1600" dirty="0">
                <a:solidFill>
                  <a:schemeClr val="accent2"/>
                </a:solidFill>
              </a:rPr>
              <a:t>Operators</a:t>
            </a:r>
            <a:r>
              <a:rPr lang="en-US" sz="1600" dirty="0">
                <a:solidFill>
                  <a:schemeClr val="bg1"/>
                </a:solidFill>
              </a:rPr>
              <a:t>:</a:t>
            </a:r>
          </a:p>
          <a:p>
            <a:endParaRPr lang="en-US" sz="1600" dirty="0">
              <a:solidFill>
                <a:schemeClr val="bg1"/>
              </a:solidFill>
            </a:endParaRPr>
          </a:p>
          <a:p>
            <a:pPr lvl="2"/>
            <a:r>
              <a:rPr lang="en-US" sz="1600" dirty="0">
                <a:solidFill>
                  <a:schemeClr val="accent4">
                    <a:lumMod val="50000"/>
                  </a:schemeClr>
                </a:solidFill>
              </a:rPr>
              <a:t>1. As members functions:</a:t>
            </a:r>
          </a:p>
          <a:p>
            <a:pPr lvl="2"/>
            <a:endParaRPr lang="en-US" sz="1600" dirty="0">
              <a:solidFill>
                <a:schemeClr val="bg1"/>
              </a:solidFill>
            </a:endParaRPr>
          </a:p>
          <a:p>
            <a:pPr lvl="3"/>
            <a:r>
              <a:rPr lang="en-US" sz="1600" dirty="0">
                <a:solidFill>
                  <a:schemeClr val="accent6">
                    <a:lumMod val="75000"/>
                  </a:schemeClr>
                </a:solidFill>
              </a:rPr>
              <a:t>&lt;return_type&gt; </a:t>
            </a:r>
            <a:r>
              <a:rPr lang="en-US" sz="1600" dirty="0">
                <a:solidFill>
                  <a:srgbClr val="FF0066"/>
                </a:solidFill>
              </a:rPr>
              <a:t>operator </a:t>
            </a:r>
            <a:r>
              <a:rPr lang="en-US" sz="1600" dirty="0">
                <a:solidFill>
                  <a:srgbClr val="00FFFF"/>
                </a:solidFill>
              </a:rPr>
              <a:t>&lt;</a:t>
            </a:r>
            <a:r>
              <a:rPr lang="en-US" sz="1600" dirty="0" err="1">
                <a:solidFill>
                  <a:srgbClr val="00FFFF"/>
                </a:solidFill>
              </a:rPr>
              <a:t>operator_symbol</a:t>
            </a:r>
            <a:r>
              <a:rPr lang="en-US" sz="1600" dirty="0">
                <a:solidFill>
                  <a:srgbClr val="00FFFF"/>
                </a:solidFill>
              </a:rPr>
              <a:t>&gt;</a:t>
            </a:r>
            <a:r>
              <a:rPr lang="en-US" sz="1600" dirty="0">
                <a:solidFill>
                  <a:schemeClr val="bg1"/>
                </a:solidFill>
              </a:rPr>
              <a:t> </a:t>
            </a:r>
            <a:r>
              <a:rPr lang="en-US" sz="1600" dirty="0">
                <a:solidFill>
                  <a:schemeClr val="accent2">
                    <a:lumMod val="75000"/>
                  </a:schemeClr>
                </a:solidFill>
              </a:rPr>
              <a:t>(&lt;argument&gt;);</a:t>
            </a:r>
          </a:p>
          <a:p>
            <a:pPr lvl="2"/>
            <a:endParaRPr lang="en-US" sz="1600" dirty="0">
              <a:solidFill>
                <a:schemeClr val="bg1"/>
              </a:solidFill>
            </a:endParaRPr>
          </a:p>
          <a:p>
            <a:pPr lvl="2"/>
            <a:r>
              <a:rPr lang="en-US" sz="1600" dirty="0">
                <a:solidFill>
                  <a:schemeClr val="bg1"/>
                </a:solidFill>
              </a:rPr>
              <a:t>2. As friend functions:</a:t>
            </a:r>
          </a:p>
          <a:p>
            <a:pPr lvl="2"/>
            <a:endParaRPr lang="en-US" sz="1600" dirty="0">
              <a:solidFill>
                <a:schemeClr val="bg1"/>
              </a:solidFill>
            </a:endParaRPr>
          </a:p>
          <a:p>
            <a:pPr lvl="3"/>
            <a:r>
              <a:rPr lang="en-US" sz="1600" dirty="0">
                <a:solidFill>
                  <a:srgbClr val="002060"/>
                </a:solidFill>
              </a:rPr>
              <a:t>friend </a:t>
            </a:r>
            <a:r>
              <a:rPr lang="en-US" sz="1600" dirty="0">
                <a:solidFill>
                  <a:srgbClr val="F2A40D"/>
                </a:solidFill>
              </a:rPr>
              <a:t>&lt;return_type&gt;</a:t>
            </a:r>
            <a:r>
              <a:rPr lang="en-US" sz="1600" dirty="0">
                <a:solidFill>
                  <a:schemeClr val="bg1"/>
                </a:solidFill>
              </a:rPr>
              <a:t> </a:t>
            </a:r>
            <a:r>
              <a:rPr lang="en-US" sz="1600" dirty="0">
                <a:solidFill>
                  <a:srgbClr val="FF0066"/>
                </a:solidFill>
              </a:rPr>
              <a:t>operator</a:t>
            </a:r>
            <a:r>
              <a:rPr lang="en-US" sz="1600" dirty="0">
                <a:solidFill>
                  <a:schemeClr val="bg1"/>
                </a:solidFill>
              </a:rPr>
              <a:t> </a:t>
            </a:r>
            <a:r>
              <a:rPr lang="en-US" sz="1600" dirty="0">
                <a:solidFill>
                  <a:schemeClr val="tx1">
                    <a:lumMod val="75000"/>
                    <a:lumOff val="25000"/>
                  </a:schemeClr>
                </a:solidFill>
              </a:rPr>
              <a:t>&lt;</a:t>
            </a:r>
            <a:r>
              <a:rPr lang="en-US" sz="1600" dirty="0" err="1">
                <a:solidFill>
                  <a:schemeClr val="tx1">
                    <a:lumMod val="75000"/>
                    <a:lumOff val="25000"/>
                  </a:schemeClr>
                </a:solidFill>
              </a:rPr>
              <a:t>operator_symbol</a:t>
            </a:r>
            <a:r>
              <a:rPr lang="en-US" sz="1600" dirty="0">
                <a:solidFill>
                  <a:schemeClr val="tx1">
                    <a:lumMod val="75000"/>
                    <a:lumOff val="25000"/>
                  </a:schemeClr>
                </a:solidFill>
              </a:rPr>
              <a:t>&gt;</a:t>
            </a:r>
            <a:r>
              <a:rPr lang="en-US" sz="1600" dirty="0">
                <a:solidFill>
                  <a:schemeClr val="bg1"/>
                </a:solidFill>
              </a:rPr>
              <a:t> </a:t>
            </a:r>
            <a:r>
              <a:rPr lang="en-US" sz="1600" dirty="0">
                <a:solidFill>
                  <a:srgbClr val="C00000"/>
                </a:solidFill>
              </a:rPr>
              <a:t>(&lt;argument&gt;);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Operator Overloading</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19" name="TextBox 18"/>
          <p:cNvSpPr txBox="1"/>
          <p:nvPr/>
        </p:nvSpPr>
        <p:spPr>
          <a:xfrm>
            <a:off x="1785918" y="3143254"/>
            <a:ext cx="184731" cy="369332"/>
          </a:xfrm>
          <a:prstGeom prst="rect">
            <a:avLst/>
          </a:prstGeom>
          <a:noFill/>
        </p:spPr>
        <p:txBody>
          <a:bodyPr wrap="none" rtlCol="0">
            <a:spAutoFit/>
          </a:bodyPr>
          <a:lstStyle/>
          <a:p>
            <a:endParaRPr lang="en-US" dirty="0"/>
          </a:p>
        </p:txBody>
      </p:sp>
      <p:cxnSp>
        <p:nvCxnSpPr>
          <p:cNvPr id="31" name="Straight Connector 30">
            <a:extLst>
              <a:ext uri="{FF2B5EF4-FFF2-40B4-BE49-F238E27FC236}">
                <a16:creationId xmlns:a16="http://schemas.microsoft.com/office/drawing/2014/main" id="{32AAF65E-7078-42A1-AFC2-592802976E8A}"/>
              </a:ext>
            </a:extLst>
          </p:cNvPr>
          <p:cNvCxnSpPr>
            <a:cxnSpLocks/>
          </p:cNvCxnSpPr>
          <p:nvPr/>
        </p:nvCxnSpPr>
        <p:spPr>
          <a:xfrm>
            <a:off x="7402016" y="2834630"/>
            <a:ext cx="914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62B9912A-2D33-4D39-851B-7EC6BEE0094A}"/>
              </a:ext>
            </a:extLst>
          </p:cNvPr>
          <p:cNvSpPr/>
          <p:nvPr/>
        </p:nvSpPr>
        <p:spPr>
          <a:xfrm>
            <a:off x="142844" y="1203598"/>
            <a:ext cx="8749636" cy="117534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Since operators will have to access the private data members of the class while working on objects, so either these operators have to make MEMBER FUNCTIONS or they have to be</a:t>
            </a:r>
          </a:p>
          <a:p>
            <a:pPr algn="ctr"/>
            <a:r>
              <a:rPr lang="en-US" dirty="0"/>
              <a:t>made FRIEND FUNCTIONS</a:t>
            </a:r>
          </a:p>
        </p:txBody>
      </p:sp>
    </p:spTree>
    <p:extLst>
      <p:ext uri="{BB962C8B-B14F-4D97-AF65-F5344CB8AC3E}">
        <p14:creationId xmlns:p14="http://schemas.microsoft.com/office/powerpoint/2010/main" val="2756145249"/>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r>
              <a:rPr lang="en-US" sz="1300" dirty="0">
                <a:solidFill>
                  <a:schemeClr val="tx1"/>
                </a:solidFill>
              </a:rPr>
              <a:t>class Counter</a:t>
            </a:r>
          </a:p>
          <a:p>
            <a:r>
              <a:rPr lang="en-US" sz="1300" dirty="0">
                <a:solidFill>
                  <a:schemeClr val="tx1"/>
                </a:solidFill>
              </a:rPr>
              <a:t>{</a:t>
            </a:r>
          </a:p>
          <a:p>
            <a:r>
              <a:rPr lang="en-US" sz="1300" dirty="0">
                <a:solidFill>
                  <a:schemeClr val="tx1"/>
                </a:solidFill>
              </a:rPr>
              <a:t>    private:</a:t>
            </a:r>
          </a:p>
          <a:p>
            <a:r>
              <a:rPr lang="en-US" sz="1300" dirty="0">
                <a:solidFill>
                  <a:schemeClr val="tx1"/>
                </a:solidFill>
              </a:rPr>
              <a:t>        int count;</a:t>
            </a:r>
          </a:p>
          <a:p>
            <a:r>
              <a:rPr lang="en-US" sz="1300" dirty="0">
                <a:solidFill>
                  <a:schemeClr val="tx1"/>
                </a:solidFill>
              </a:rPr>
              <a:t>    public:</a:t>
            </a:r>
          </a:p>
          <a:p>
            <a:r>
              <a:rPr lang="en-US" sz="1300" dirty="0">
                <a:solidFill>
                  <a:schemeClr val="tx1"/>
                </a:solidFill>
              </a:rPr>
              <a:t>        Counter()</a:t>
            </a:r>
          </a:p>
          <a:p>
            <a:r>
              <a:rPr lang="en-US" sz="1300" dirty="0">
                <a:solidFill>
                  <a:schemeClr val="tx1"/>
                </a:solidFill>
              </a:rPr>
              <a:t>        {</a:t>
            </a:r>
          </a:p>
          <a:p>
            <a:r>
              <a:rPr lang="en-US" sz="1300" dirty="0">
                <a:solidFill>
                  <a:schemeClr val="tx1"/>
                </a:solidFill>
              </a:rPr>
              <a:t>            count = 0;</a:t>
            </a:r>
          </a:p>
          <a:p>
            <a:r>
              <a:rPr lang="en-US" sz="1300" dirty="0">
                <a:solidFill>
                  <a:schemeClr val="tx1"/>
                </a:solidFill>
              </a:rPr>
              <a:t>        }</a:t>
            </a:r>
          </a:p>
          <a:p>
            <a:r>
              <a:rPr lang="en-US" sz="1300" dirty="0">
                <a:solidFill>
                  <a:schemeClr val="tx1"/>
                </a:solidFill>
              </a:rPr>
              <a:t>        Counter(int c)</a:t>
            </a:r>
          </a:p>
          <a:p>
            <a:r>
              <a:rPr lang="en-US" sz="1300" dirty="0">
                <a:solidFill>
                  <a:schemeClr val="tx1"/>
                </a:solidFill>
              </a:rPr>
              <a:t>        {</a:t>
            </a:r>
          </a:p>
          <a:p>
            <a:r>
              <a:rPr lang="en-US" sz="1300" dirty="0">
                <a:solidFill>
                  <a:schemeClr val="tx1"/>
                </a:solidFill>
              </a:rPr>
              <a:t>            count = c;</a:t>
            </a:r>
          </a:p>
          <a:p>
            <a:r>
              <a:rPr lang="en-US" sz="1300" dirty="0">
                <a:solidFill>
                  <a:schemeClr val="tx1"/>
                </a:solidFill>
              </a:rPr>
              <a:t>        }</a:t>
            </a:r>
          </a:p>
          <a:p>
            <a:r>
              <a:rPr lang="en-US" sz="1300" dirty="0">
                <a:solidFill>
                  <a:schemeClr val="tx1"/>
                </a:solidFill>
              </a:rPr>
              <a:t>        void show()</a:t>
            </a:r>
          </a:p>
          <a:p>
            <a:r>
              <a:rPr lang="en-US" sz="1300" dirty="0">
                <a:solidFill>
                  <a:schemeClr val="tx1"/>
                </a:solidFill>
              </a:rPr>
              <a:t>        {</a:t>
            </a:r>
          </a:p>
          <a:p>
            <a:r>
              <a:rPr lang="en-US" sz="1300" dirty="0">
                <a:solidFill>
                  <a:schemeClr val="tx1"/>
                </a:solidFill>
              </a:rPr>
              <a:t>            </a:t>
            </a:r>
            <a:r>
              <a:rPr lang="en-US" sz="1300" dirty="0" err="1">
                <a:solidFill>
                  <a:schemeClr val="tx1"/>
                </a:solidFill>
              </a:rPr>
              <a:t>cout</a:t>
            </a:r>
            <a:r>
              <a:rPr lang="en-US" sz="1300" dirty="0">
                <a:solidFill>
                  <a:schemeClr val="tx1"/>
                </a:solidFill>
              </a:rPr>
              <a:t>&lt;&lt;count&lt;&lt;</a:t>
            </a:r>
            <a:r>
              <a:rPr lang="en-US" sz="1300" dirty="0" err="1">
                <a:solidFill>
                  <a:schemeClr val="tx1"/>
                </a:solidFill>
              </a:rPr>
              <a:t>endl</a:t>
            </a:r>
            <a:r>
              <a:rPr lang="en-US" sz="1300" dirty="0">
                <a:solidFill>
                  <a:schemeClr val="tx1"/>
                </a:solidFill>
              </a:rPr>
              <a:t>;</a:t>
            </a:r>
          </a:p>
          <a:p>
            <a:r>
              <a:rPr lang="en-US" sz="1300" dirty="0">
                <a:solidFill>
                  <a:schemeClr val="tx1"/>
                </a:solidFill>
              </a:rPr>
              <a:t>        }</a:t>
            </a:r>
          </a:p>
          <a:p>
            <a:r>
              <a:rPr lang="en-US" sz="1300" dirty="0">
                <a:solidFill>
                  <a:schemeClr val="tx1"/>
                </a:solidFill>
              </a:rPr>
              <a:t>        void operator++();</a:t>
            </a:r>
          </a:p>
          <a:p>
            <a:r>
              <a:rPr lang="en-US" sz="1300" dirty="0">
                <a:solidFill>
                  <a:schemeClr val="tx1"/>
                </a:solidFill>
              </a:rPr>
              <a:t>};</a:t>
            </a:r>
          </a:p>
          <a:p>
            <a:endParaRPr lang="en-US" sz="1300" dirty="0">
              <a:solidFill>
                <a:schemeClr val="tx1"/>
              </a:solidFill>
            </a:endParaRPr>
          </a:p>
          <a:p>
            <a:r>
              <a:rPr lang="en-US" sz="1300" dirty="0">
                <a:solidFill>
                  <a:schemeClr val="tx1"/>
                </a:solidFill>
              </a:rPr>
              <a:t>void Counter::operator++()</a:t>
            </a:r>
          </a:p>
          <a:p>
            <a:r>
              <a:rPr lang="en-US" sz="1300" dirty="0">
                <a:solidFill>
                  <a:schemeClr val="tx1"/>
                </a:solidFill>
              </a:rPr>
              <a:t>{</a:t>
            </a:r>
          </a:p>
          <a:p>
            <a:r>
              <a:rPr lang="en-US" sz="1300" dirty="0">
                <a:solidFill>
                  <a:schemeClr val="tx1"/>
                </a:solidFill>
              </a:rPr>
              <a:t>    ++count;</a:t>
            </a:r>
          </a:p>
          <a:p>
            <a:r>
              <a:rPr lang="en-US" sz="1300" dirty="0">
                <a:solidFill>
                  <a:schemeClr val="tx1"/>
                </a:solidFill>
              </a:rPr>
              <a:t>}</a:t>
            </a:r>
          </a:p>
          <a:p>
            <a:endParaRPr lang="en-US" sz="1300" dirty="0">
              <a:solidFill>
                <a:schemeClr val="tx1"/>
              </a:solidFill>
            </a:endParaRPr>
          </a:p>
          <a:p>
            <a:r>
              <a:rPr lang="en-US" sz="1300" dirty="0">
                <a:solidFill>
                  <a:schemeClr val="tx1"/>
                </a:solidFill>
              </a:rPr>
              <a:t>int main()</a:t>
            </a:r>
          </a:p>
          <a:p>
            <a:r>
              <a:rPr lang="en-US" sz="1300" dirty="0">
                <a:solidFill>
                  <a:schemeClr val="tx1"/>
                </a:solidFill>
              </a:rPr>
              <a:t>{</a:t>
            </a:r>
          </a:p>
          <a:p>
            <a:r>
              <a:rPr lang="en-US" sz="1300" dirty="0">
                <a:solidFill>
                  <a:schemeClr val="tx1"/>
                </a:solidFill>
              </a:rPr>
              <a:t>    Counter C1(10);</a:t>
            </a:r>
          </a:p>
          <a:p>
            <a:r>
              <a:rPr lang="en-US" sz="1300" dirty="0">
                <a:solidFill>
                  <a:schemeClr val="tx1"/>
                </a:solidFill>
              </a:rPr>
              <a:t>    C1.show();// =&gt; 10</a:t>
            </a:r>
          </a:p>
          <a:p>
            <a:r>
              <a:rPr lang="en-US" sz="1300" dirty="0">
                <a:solidFill>
                  <a:schemeClr val="tx1"/>
                </a:solidFill>
              </a:rPr>
              <a:t>    ++C1;//C1.operator++();//This will be converted into this form by the compiler during generation of machine code</a:t>
            </a:r>
          </a:p>
          <a:p>
            <a:r>
              <a:rPr lang="en-US" sz="1300" dirty="0">
                <a:solidFill>
                  <a:schemeClr val="tx1"/>
                </a:solidFill>
              </a:rPr>
              <a:t>    C1.show();// =&gt; 11</a:t>
            </a:r>
          </a:p>
          <a:p>
            <a:r>
              <a:rPr lang="en-US" sz="1300" dirty="0">
                <a:solidFill>
                  <a:schemeClr val="tx1"/>
                </a:solidFill>
              </a:rPr>
              <a:t>    return 0;</a:t>
            </a:r>
          </a:p>
          <a:p>
            <a:r>
              <a:rPr lang="en-US" sz="1300" dirty="0">
                <a:solidFill>
                  <a:schemeClr val="tx1"/>
                </a:solid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 program to overload unary operator ++ (pre-increment)</a:t>
            </a:r>
            <a:b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as member function</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3239406661"/>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Output of The Previous Code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11" name="Content Placeholder 2"/>
          <p:cNvSpPr>
            <a:spLocks noGrp="1"/>
          </p:cNvSpPr>
          <p:nvPr>
            <p:ph sz="quarter" idx="1"/>
          </p:nvPr>
        </p:nvSpPr>
        <p:spPr>
          <a:xfrm>
            <a:off x="0" y="1000114"/>
            <a:ext cx="9144000" cy="4143386"/>
          </a:xfrm>
        </p:spPr>
        <p:txBody>
          <a:bodyPr>
            <a:normAutofit/>
          </a:bodyPr>
          <a:lstStyle/>
          <a:p>
            <a:pPr>
              <a:buSzPct val="100000"/>
              <a:buNone/>
            </a:pPr>
            <a:endParaRPr lang="en-US" sz="2000" b="1" dirty="0">
              <a:solidFill>
                <a:srgbClr val="FFFFFF"/>
              </a:solidFill>
            </a:endParaRPr>
          </a:p>
          <a:p>
            <a:pPr>
              <a:buSzPct val="100000"/>
              <a:buNone/>
            </a:pPr>
            <a:endParaRPr lang="en-US" sz="2000" b="1" dirty="0">
              <a:solidFill>
                <a:srgbClr val="FFFFFF"/>
              </a:solidFill>
            </a:endParaRPr>
          </a:p>
        </p:txBody>
      </p:sp>
      <p:sp>
        <p:nvSpPr>
          <p:cNvPr id="19" name="TextBox 18"/>
          <p:cNvSpPr txBox="1"/>
          <p:nvPr/>
        </p:nvSpPr>
        <p:spPr>
          <a:xfrm>
            <a:off x="1785918" y="3143254"/>
            <a:ext cx="184731" cy="369332"/>
          </a:xfrm>
          <a:prstGeom prst="rect">
            <a:avLst/>
          </a:prstGeom>
          <a:noFill/>
        </p:spPr>
        <p:txBody>
          <a:bodyPr wrap="none" rtlCol="0">
            <a:spAutoFit/>
          </a:bodyPr>
          <a:lstStyle/>
          <a:p>
            <a:endParaRPr lang="en-US" dirty="0"/>
          </a:p>
        </p:txBody>
      </p:sp>
      <p:sp>
        <p:nvSpPr>
          <p:cNvPr id="29" name="TextBox 28"/>
          <p:cNvSpPr txBox="1"/>
          <p:nvPr/>
        </p:nvSpPr>
        <p:spPr>
          <a:xfrm>
            <a:off x="142844" y="1071552"/>
            <a:ext cx="4429156" cy="584775"/>
          </a:xfrm>
          <a:prstGeom prst="rect">
            <a:avLst/>
          </a:prstGeom>
          <a:noFill/>
        </p:spPr>
        <p:txBody>
          <a:bodyPr wrap="square" rtlCol="0">
            <a:spAutoFit/>
          </a:bodyPr>
          <a:lstStyle/>
          <a:p>
            <a:pPr marL="342900" indent="-342900"/>
            <a:endParaRPr lang="en-US" sz="1600" b="1" dirty="0">
              <a:solidFill>
                <a:srgbClr val="FFFFFF"/>
              </a:solidFill>
            </a:endParaRPr>
          </a:p>
          <a:p>
            <a:pPr marL="342900" indent="-342900">
              <a:buAutoNum type="arabicPeriod"/>
            </a:pPr>
            <a:endParaRPr lang="en-US" sz="1600" b="1" dirty="0">
              <a:solidFill>
                <a:srgbClr val="FFFFFF"/>
              </a:solidFill>
            </a:endParaRPr>
          </a:p>
        </p:txBody>
      </p:sp>
      <p:sp>
        <p:nvSpPr>
          <p:cNvPr id="15" name="TextBox 14"/>
          <p:cNvSpPr txBox="1"/>
          <p:nvPr/>
        </p:nvSpPr>
        <p:spPr>
          <a:xfrm>
            <a:off x="214282" y="1142990"/>
            <a:ext cx="8678198" cy="203132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b="1" dirty="0">
                <a:solidFill>
                  <a:srgbClr val="FFFFFF"/>
                </a:solidFill>
              </a:rPr>
              <a:t>Output</a:t>
            </a:r>
          </a:p>
          <a:p>
            <a:endParaRPr lang="en-US" b="1" dirty="0">
              <a:solidFill>
                <a:srgbClr val="FFFFFF"/>
              </a:solidFill>
            </a:endParaRPr>
          </a:p>
          <a:p>
            <a:r>
              <a:rPr lang="en-US" b="1" dirty="0">
                <a:solidFill>
                  <a:srgbClr val="FFFFFF"/>
                </a:solidFill>
              </a:rPr>
              <a:t>10</a:t>
            </a:r>
          </a:p>
          <a:p>
            <a:r>
              <a:rPr lang="en-US" b="1" dirty="0">
                <a:solidFill>
                  <a:srgbClr val="FFFFFF"/>
                </a:solidFill>
              </a:rPr>
              <a:t>11</a:t>
            </a:r>
          </a:p>
          <a:p>
            <a:endParaRPr lang="en-US" b="1" dirty="0">
              <a:solidFill>
                <a:srgbClr val="FFFFFF"/>
              </a:solidFill>
            </a:endParaRPr>
          </a:p>
          <a:p>
            <a:r>
              <a:rPr lang="en-US" b="1" dirty="0">
                <a:solidFill>
                  <a:srgbClr val="FFFFFF"/>
                </a:solidFill>
              </a:rPr>
              <a:t>Process returned 0 (0x0)   execution time : 0.250 s</a:t>
            </a:r>
          </a:p>
          <a:p>
            <a:r>
              <a:rPr lang="en-US" b="1" dirty="0">
                <a:solidFill>
                  <a:srgbClr val="FFFFFF"/>
                </a:solidFill>
              </a:rPr>
              <a:t>Press any key to continue.</a:t>
            </a:r>
            <a:endParaRPr lang="en-US" sz="2000" b="1" dirty="0">
              <a:solidFill>
                <a:srgbClr val="FFFFFF"/>
              </a:solidFill>
            </a:endParaRPr>
          </a:p>
        </p:txBody>
      </p:sp>
    </p:spTree>
    <p:extLst>
      <p:ext uri="{BB962C8B-B14F-4D97-AF65-F5344CB8AC3E}">
        <p14:creationId xmlns:p14="http://schemas.microsoft.com/office/powerpoint/2010/main" val="425587026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00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r>
              <a:rPr lang="en-US" sz="1300" dirty="0">
                <a:solidFill>
                  <a:schemeClr val="tx1"/>
                </a:solidFill>
              </a:rPr>
              <a:t>class Counter</a:t>
            </a:r>
          </a:p>
          <a:p>
            <a:r>
              <a:rPr lang="en-US" sz="1300" dirty="0">
                <a:solidFill>
                  <a:schemeClr val="tx1"/>
                </a:solidFill>
              </a:rPr>
              <a:t>{</a:t>
            </a:r>
          </a:p>
          <a:p>
            <a:r>
              <a:rPr lang="en-US" sz="1300" dirty="0">
                <a:solidFill>
                  <a:schemeClr val="tx1"/>
                </a:solidFill>
              </a:rPr>
              <a:t>    private:</a:t>
            </a:r>
          </a:p>
          <a:p>
            <a:r>
              <a:rPr lang="en-US" sz="1300" dirty="0">
                <a:solidFill>
                  <a:schemeClr val="tx1"/>
                </a:solidFill>
              </a:rPr>
              <a:t>        int count;</a:t>
            </a:r>
          </a:p>
          <a:p>
            <a:r>
              <a:rPr lang="en-US" sz="1300" dirty="0">
                <a:solidFill>
                  <a:schemeClr val="tx1"/>
                </a:solidFill>
              </a:rPr>
              <a:t>    public:</a:t>
            </a:r>
          </a:p>
          <a:p>
            <a:r>
              <a:rPr lang="en-US" sz="1300" dirty="0">
                <a:solidFill>
                  <a:schemeClr val="tx1"/>
                </a:solidFill>
              </a:rPr>
              <a:t>        Counter()</a:t>
            </a:r>
          </a:p>
          <a:p>
            <a:r>
              <a:rPr lang="en-US" sz="1300" dirty="0">
                <a:solidFill>
                  <a:schemeClr val="tx1"/>
                </a:solidFill>
              </a:rPr>
              <a:t>        {</a:t>
            </a:r>
          </a:p>
          <a:p>
            <a:r>
              <a:rPr lang="en-US" sz="1300" dirty="0">
                <a:solidFill>
                  <a:schemeClr val="tx1"/>
                </a:solidFill>
              </a:rPr>
              <a:t>            count = 0;</a:t>
            </a:r>
          </a:p>
          <a:p>
            <a:r>
              <a:rPr lang="en-US" sz="1300" dirty="0">
                <a:solidFill>
                  <a:schemeClr val="tx1"/>
                </a:solidFill>
              </a:rPr>
              <a:t>        }</a:t>
            </a:r>
          </a:p>
          <a:p>
            <a:r>
              <a:rPr lang="en-US" sz="1300" dirty="0">
                <a:solidFill>
                  <a:schemeClr val="tx1"/>
                </a:solidFill>
              </a:rPr>
              <a:t>        Counter(int c)</a:t>
            </a:r>
          </a:p>
          <a:p>
            <a:r>
              <a:rPr lang="en-US" sz="1300" dirty="0">
                <a:solidFill>
                  <a:schemeClr val="tx1"/>
                </a:solidFill>
              </a:rPr>
              <a:t>        {</a:t>
            </a:r>
          </a:p>
          <a:p>
            <a:r>
              <a:rPr lang="en-US" sz="1300" dirty="0">
                <a:solidFill>
                  <a:schemeClr val="tx1"/>
                </a:solidFill>
              </a:rPr>
              <a:t>            count = c;</a:t>
            </a:r>
          </a:p>
          <a:p>
            <a:r>
              <a:rPr lang="en-US" sz="1300" dirty="0">
                <a:solidFill>
                  <a:schemeClr val="tx1"/>
                </a:solidFill>
              </a:rPr>
              <a:t>        }</a:t>
            </a:r>
          </a:p>
          <a:p>
            <a:r>
              <a:rPr lang="en-US" sz="1300" dirty="0">
                <a:solidFill>
                  <a:schemeClr val="tx1"/>
                </a:solidFill>
              </a:rPr>
              <a:t>        void show()</a:t>
            </a:r>
          </a:p>
          <a:p>
            <a:r>
              <a:rPr lang="en-US" sz="1300" dirty="0">
                <a:solidFill>
                  <a:schemeClr val="tx1"/>
                </a:solidFill>
              </a:rPr>
              <a:t>        {</a:t>
            </a:r>
          </a:p>
          <a:p>
            <a:r>
              <a:rPr lang="en-US" sz="1300" dirty="0">
                <a:solidFill>
                  <a:schemeClr val="tx1"/>
                </a:solidFill>
              </a:rPr>
              <a:t>            </a:t>
            </a:r>
            <a:r>
              <a:rPr lang="en-US" sz="1300" dirty="0" err="1">
                <a:solidFill>
                  <a:schemeClr val="tx1"/>
                </a:solidFill>
              </a:rPr>
              <a:t>cout</a:t>
            </a:r>
            <a:r>
              <a:rPr lang="en-US" sz="1300" dirty="0">
                <a:solidFill>
                  <a:schemeClr val="tx1"/>
                </a:solidFill>
              </a:rPr>
              <a:t>&lt;&lt;count&lt;&lt;</a:t>
            </a:r>
            <a:r>
              <a:rPr lang="en-US" sz="1300" dirty="0" err="1">
                <a:solidFill>
                  <a:schemeClr val="tx1"/>
                </a:solidFill>
              </a:rPr>
              <a:t>endl</a:t>
            </a:r>
            <a:r>
              <a:rPr lang="en-US" sz="1300" dirty="0">
                <a:solidFill>
                  <a:schemeClr val="tx1"/>
                </a:solidFill>
              </a:rPr>
              <a:t>;</a:t>
            </a:r>
          </a:p>
          <a:p>
            <a:r>
              <a:rPr lang="en-US" sz="1300" dirty="0">
                <a:solidFill>
                  <a:schemeClr val="tx1"/>
                </a:solidFill>
              </a:rPr>
              <a:t>        }</a:t>
            </a:r>
          </a:p>
          <a:p>
            <a:r>
              <a:rPr lang="en-US" sz="1300" dirty="0">
                <a:solidFill>
                  <a:schemeClr val="tx1"/>
                </a:solidFill>
              </a:rPr>
              <a:t>        void operator++();</a:t>
            </a:r>
          </a:p>
          <a:p>
            <a:r>
              <a:rPr lang="en-US" sz="1300" dirty="0">
                <a:solidFill>
                  <a:schemeClr val="tx1"/>
                </a:solidFill>
              </a:rPr>
              <a:t>};</a:t>
            </a:r>
          </a:p>
          <a:p>
            <a:endParaRPr lang="en-US" sz="1300" dirty="0">
              <a:solidFill>
                <a:schemeClr val="tx1"/>
              </a:solidFill>
            </a:endParaRPr>
          </a:p>
          <a:p>
            <a:r>
              <a:rPr lang="en-US" sz="1300" dirty="0">
                <a:solidFill>
                  <a:schemeClr val="tx1"/>
                </a:solidFill>
              </a:rPr>
              <a:t>void Counter::operator++()</a:t>
            </a:r>
          </a:p>
          <a:p>
            <a:r>
              <a:rPr lang="en-US" sz="1300" dirty="0">
                <a:solidFill>
                  <a:schemeClr val="tx1"/>
                </a:solidFill>
              </a:rPr>
              <a:t>{</a:t>
            </a:r>
          </a:p>
          <a:p>
            <a:r>
              <a:rPr lang="en-US" sz="1300" dirty="0">
                <a:solidFill>
                  <a:schemeClr val="tx1"/>
                </a:solidFill>
              </a:rPr>
              <a:t>    ++count;</a:t>
            </a:r>
          </a:p>
          <a:p>
            <a:r>
              <a:rPr lang="en-US" sz="1300" dirty="0">
                <a:solidFill>
                  <a:schemeClr val="tx1"/>
                </a:solidFill>
              </a:rPr>
              <a:t>}</a:t>
            </a:r>
          </a:p>
          <a:p>
            <a:endParaRPr lang="en-US" sz="1300" dirty="0">
              <a:solidFill>
                <a:schemeClr val="tx1"/>
              </a:solidFill>
            </a:endParaRPr>
          </a:p>
          <a:p>
            <a:r>
              <a:rPr lang="en-US" sz="1300" dirty="0">
                <a:solidFill>
                  <a:schemeClr val="tx1"/>
                </a:solidFill>
              </a:rPr>
              <a:t>int main()</a:t>
            </a:r>
          </a:p>
          <a:p>
            <a:r>
              <a:rPr lang="en-US" sz="1300" dirty="0">
                <a:solidFill>
                  <a:schemeClr val="tx1"/>
                </a:solidFill>
              </a:rPr>
              <a:t>{</a:t>
            </a:r>
          </a:p>
          <a:p>
            <a:r>
              <a:rPr lang="en-US" sz="1300" dirty="0">
                <a:solidFill>
                  <a:schemeClr val="tx1"/>
                </a:solidFill>
              </a:rPr>
              <a:t>    Counter C1(10);</a:t>
            </a:r>
          </a:p>
          <a:p>
            <a:r>
              <a:rPr lang="en-US" sz="1300" dirty="0">
                <a:solidFill>
                  <a:schemeClr val="tx1"/>
                </a:solidFill>
              </a:rPr>
              <a:t>    Counter C2;</a:t>
            </a:r>
          </a:p>
          <a:p>
            <a:r>
              <a:rPr lang="en-US" sz="1300" dirty="0">
                <a:solidFill>
                  <a:schemeClr val="tx1"/>
                </a:solidFill>
              </a:rPr>
              <a:t>    C1.show();</a:t>
            </a:r>
          </a:p>
          <a:p>
            <a:r>
              <a:rPr lang="en-US" sz="1300" dirty="0">
                <a:solidFill>
                  <a:schemeClr val="tx1"/>
                </a:solidFill>
              </a:rPr>
              <a:t>    C2.show();</a:t>
            </a:r>
          </a:p>
          <a:p>
            <a:r>
              <a:rPr lang="en-US" sz="1300" dirty="0">
                <a:solidFill>
                  <a:schemeClr val="tx1"/>
                </a:solidFill>
              </a:rPr>
              <a:t>    C2 = ++C1;</a:t>
            </a:r>
          </a:p>
          <a:p>
            <a:r>
              <a:rPr lang="en-US" sz="1300" dirty="0">
                <a:solidFill>
                  <a:schemeClr val="tx1"/>
                </a:solidFill>
              </a:rPr>
              <a:t>    C1.show();</a:t>
            </a:r>
          </a:p>
          <a:p>
            <a:r>
              <a:rPr lang="en-US" sz="1300" dirty="0">
                <a:solidFill>
                  <a:schemeClr val="tx1"/>
                </a:solidFill>
              </a:rPr>
              <a:t>    C2.show();</a:t>
            </a:r>
          </a:p>
          <a:p>
            <a:r>
              <a:rPr lang="en-US" sz="1300" dirty="0">
                <a:solidFill>
                  <a:schemeClr val="tx1"/>
                </a:solidFill>
              </a:rPr>
              <a:t>    return 0;</a:t>
            </a:r>
          </a:p>
          <a:p>
            <a:r>
              <a:rPr lang="en-US" sz="1300" dirty="0">
                <a:solidFill>
                  <a:schemeClr val="tx1"/>
                </a:solid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Guess The Output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58F8D4BD-0410-4D3A-8C8D-414542E2DA98}"/>
              </a:ext>
            </a:extLst>
          </p:cNvPr>
          <p:cNvSpPr/>
          <p:nvPr/>
        </p:nvSpPr>
        <p:spPr>
          <a:xfrm>
            <a:off x="6660232" y="1131590"/>
            <a:ext cx="2381690" cy="17784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What should be the     output?</a:t>
            </a:r>
          </a:p>
          <a:p>
            <a:pPr algn="ctr"/>
            <a:endParaRPr lang="en-US" dirty="0"/>
          </a:p>
          <a:p>
            <a:pPr algn="ctr"/>
            <a:r>
              <a:rPr lang="en-US" dirty="0"/>
              <a:t>If everything is OK,        then the output should be 11 and 11</a:t>
            </a:r>
          </a:p>
        </p:txBody>
      </p:sp>
      <p:sp>
        <p:nvSpPr>
          <p:cNvPr id="3" name="Arrow: Right 2">
            <a:extLst>
              <a:ext uri="{FF2B5EF4-FFF2-40B4-BE49-F238E27FC236}">
                <a16:creationId xmlns:a16="http://schemas.microsoft.com/office/drawing/2014/main" id="{DED7D026-36DB-4DC0-BE56-18DD7B459C7F}"/>
              </a:ext>
            </a:extLst>
          </p:cNvPr>
          <p:cNvSpPr/>
          <p:nvPr/>
        </p:nvSpPr>
        <p:spPr>
          <a:xfrm>
            <a:off x="5508104" y="3435846"/>
            <a:ext cx="432048" cy="216024"/>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4714905-D6B2-40B7-9684-516A465C434D}"/>
              </a:ext>
            </a:extLst>
          </p:cNvPr>
          <p:cNvSpPr/>
          <p:nvPr/>
        </p:nvSpPr>
        <p:spPr>
          <a:xfrm>
            <a:off x="6083665" y="3363838"/>
            <a:ext cx="2381690" cy="36004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C2 = C1.operator++();</a:t>
            </a:r>
          </a:p>
        </p:txBody>
      </p:sp>
      <p:sp>
        <p:nvSpPr>
          <p:cNvPr id="5" name="Arrow: Down 4">
            <a:extLst>
              <a:ext uri="{FF2B5EF4-FFF2-40B4-BE49-F238E27FC236}">
                <a16:creationId xmlns:a16="http://schemas.microsoft.com/office/drawing/2014/main" id="{DA731562-89EE-4208-9D07-40BA8EB94965}"/>
              </a:ext>
            </a:extLst>
          </p:cNvPr>
          <p:cNvSpPr/>
          <p:nvPr/>
        </p:nvSpPr>
        <p:spPr>
          <a:xfrm>
            <a:off x="7164288" y="3853304"/>
            <a:ext cx="288032" cy="360040"/>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1419F349-70DF-4E1C-8626-E6AC83233B6F}"/>
              </a:ext>
            </a:extLst>
          </p:cNvPr>
          <p:cNvSpPr/>
          <p:nvPr/>
        </p:nvSpPr>
        <p:spPr>
          <a:xfrm>
            <a:off x="6837539" y="4356208"/>
            <a:ext cx="1013538" cy="36004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C2 = _;</a:t>
            </a:r>
          </a:p>
        </p:txBody>
      </p:sp>
      <p:sp>
        <p:nvSpPr>
          <p:cNvPr id="12" name="Rectangle 11">
            <a:extLst>
              <a:ext uri="{FF2B5EF4-FFF2-40B4-BE49-F238E27FC236}">
                <a16:creationId xmlns:a16="http://schemas.microsoft.com/office/drawing/2014/main" id="{7A5566E6-2B4C-491C-92B0-69654CDA51C7}"/>
              </a:ext>
            </a:extLst>
          </p:cNvPr>
          <p:cNvSpPr/>
          <p:nvPr/>
        </p:nvSpPr>
        <p:spPr>
          <a:xfrm>
            <a:off x="1691680" y="2020838"/>
            <a:ext cx="2741730" cy="9864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What will be the output?</a:t>
            </a:r>
          </a:p>
          <a:p>
            <a:pPr algn="ctr"/>
            <a:endParaRPr lang="en-US" dirty="0">
              <a:solidFill>
                <a:schemeClr val="tx1"/>
              </a:solidFill>
            </a:endParaRPr>
          </a:p>
          <a:p>
            <a:pPr algn="ctr"/>
            <a:r>
              <a:rPr lang="en-US" dirty="0">
                <a:solidFill>
                  <a:schemeClr val="bg1"/>
                </a:solidFill>
              </a:rPr>
              <a:t>Syntax Error</a:t>
            </a:r>
          </a:p>
        </p:txBody>
      </p:sp>
      <p:sp>
        <p:nvSpPr>
          <p:cNvPr id="6" name="Arrow: Bent-Up 5">
            <a:extLst>
              <a:ext uri="{FF2B5EF4-FFF2-40B4-BE49-F238E27FC236}">
                <a16:creationId xmlns:a16="http://schemas.microsoft.com/office/drawing/2014/main" id="{EC65097A-305F-4658-9DF6-6A4E10ABD76D}"/>
              </a:ext>
            </a:extLst>
          </p:cNvPr>
          <p:cNvSpPr/>
          <p:nvPr/>
        </p:nvSpPr>
        <p:spPr>
          <a:xfrm rot="5400000">
            <a:off x="3301260" y="2669162"/>
            <a:ext cx="813792" cy="1295640"/>
          </a:xfrm>
          <a:prstGeom prst="bentUpArrow">
            <a:avLst>
              <a:gd name="adj1" fmla="val 2500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12EF88E5-7E5E-43E7-812A-D7C293752EED}"/>
              </a:ext>
            </a:extLst>
          </p:cNvPr>
          <p:cNvCxnSpPr>
            <a:cxnSpLocks/>
          </p:cNvCxnSpPr>
          <p:nvPr/>
        </p:nvCxnSpPr>
        <p:spPr>
          <a:xfrm>
            <a:off x="2483769" y="2910086"/>
            <a:ext cx="1152127" cy="0"/>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19" name="Picture 18" descr="28028-5-red-cross-clipart.png">
            <a:extLst>
              <a:ext uri="{FF2B5EF4-FFF2-40B4-BE49-F238E27FC236}">
                <a16:creationId xmlns:a16="http://schemas.microsoft.com/office/drawing/2014/main" id="{6573D850-74E1-42F9-840E-8928842D4542}"/>
              </a:ext>
            </a:extLst>
          </p:cNvPr>
          <p:cNvPicPr>
            <a:picLocks noChangeAspect="1"/>
          </p:cNvPicPr>
          <p:nvPr/>
        </p:nvPicPr>
        <p:blipFill>
          <a:blip r:embed="rId5" cstate="print"/>
          <a:stretch>
            <a:fillRect/>
          </a:stretch>
        </p:blipFill>
        <p:spPr>
          <a:xfrm>
            <a:off x="4162305" y="3174197"/>
            <a:ext cx="730481" cy="730481"/>
          </a:xfrm>
          <a:prstGeom prst="rect">
            <a:avLst/>
          </a:prstGeom>
        </p:spPr>
      </p:pic>
    </p:spTree>
    <p:extLst>
      <p:ext uri="{BB962C8B-B14F-4D97-AF65-F5344CB8AC3E}">
        <p14:creationId xmlns:p14="http://schemas.microsoft.com/office/powerpoint/2010/main" val="2784550796"/>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10104</TotalTime>
  <Words>798</Words>
  <Application>Microsoft Office PowerPoint</Application>
  <PresentationFormat>On-screen Show (16:9)</PresentationFormat>
  <Paragraphs>163</Paragraphs>
  <Slides>10</Slides>
  <Notes>1</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10</vt:i4>
      </vt:variant>
    </vt:vector>
  </HeadingPairs>
  <TitlesOfParts>
    <vt:vector size="15" baseType="lpstr">
      <vt:lpstr>Arial</vt:lpstr>
      <vt:lpstr>Calibri</vt:lpstr>
      <vt:lpstr>Contents Slide Master</vt:lpstr>
      <vt:lpstr>Section Break Slide Master</vt:lpstr>
      <vt:lpstr>Office Theme</vt:lpstr>
      <vt:lpstr>PowerPoint Presentation</vt:lpstr>
      <vt:lpstr>Today’s Agenda</vt:lpstr>
      <vt:lpstr>Operator Overloading</vt:lpstr>
      <vt:lpstr>What is Operator Overloading?</vt:lpstr>
      <vt:lpstr>Techniques of Overloading Operators</vt:lpstr>
      <vt:lpstr>Operator Overloading</vt:lpstr>
      <vt:lpstr>A program to overload unary operator ++ (pre-increment) as member function</vt:lpstr>
      <vt:lpstr> Output of The Previous Code</vt:lpstr>
      <vt:lpstr>Guess The Output</vt:lpstr>
      <vt:lpstr>End of Lecture 24</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Shubham Sonkar</cp:lastModifiedBy>
  <cp:revision>376</cp:revision>
  <dcterms:created xsi:type="dcterms:W3CDTF">2016-12-05T23:26:54Z</dcterms:created>
  <dcterms:modified xsi:type="dcterms:W3CDTF">2021-08-02T16:07:47Z</dcterms:modified>
</cp:coreProperties>
</file>