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2"/>
  </p:notesMasterIdLst>
  <p:sldIdLst>
    <p:sldId id="354" r:id="rId4"/>
    <p:sldId id="324" r:id="rId5"/>
    <p:sldId id="460" r:id="rId6"/>
    <p:sldId id="396" r:id="rId7"/>
    <p:sldId id="459" r:id="rId8"/>
    <p:sldId id="461" r:id="rId9"/>
    <p:sldId id="462" r:id="rId10"/>
    <p:sldId id="463" r:id="rId11"/>
    <p:sldId id="454" r:id="rId12"/>
    <p:sldId id="465" r:id="rId13"/>
    <p:sldId id="466" r:id="rId14"/>
    <p:sldId id="464" r:id="rId15"/>
    <p:sldId id="467" r:id="rId16"/>
    <p:sldId id="468" r:id="rId17"/>
    <p:sldId id="469" r:id="rId18"/>
    <p:sldId id="470" r:id="rId19"/>
    <p:sldId id="451" r:id="rId20"/>
    <p:sldId id="35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85D8A"/>
    <a:srgbClr val="08E64D"/>
    <a:srgbClr val="002060"/>
    <a:srgbClr val="F2A40D"/>
    <a:srgbClr val="058D2F"/>
    <a:srgbClr val="00FFFF"/>
    <a:srgbClr val="996633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4" autoAdjust="0"/>
  </p:normalViewPr>
  <p:slideViewPr>
    <p:cSldViewPr>
      <p:cViewPr varScale="1">
        <p:scale>
          <a:sx n="96" d="100"/>
          <a:sy n="96" d="100"/>
        </p:scale>
        <p:origin x="534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25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394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4. Now to tell the compiler that we are overloading post increment version of ++, we need to pass a special  argument to the operator ++() function.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5. This argument is int and we declare the function as: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Important points about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F602C8-B25C-4743-92DF-2E4D78B14F76}"/>
              </a:ext>
            </a:extLst>
          </p:cNvPr>
          <p:cNvSpPr/>
          <p:nvPr/>
        </p:nvSpPr>
        <p:spPr>
          <a:xfrm>
            <a:off x="857224" y="2787774"/>
            <a:ext cx="4218832" cy="14904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UcPeriod"/>
            </a:pPr>
            <a:r>
              <a:rPr lang="en-US" dirty="0"/>
              <a:t>void operator ++(int);</a:t>
            </a:r>
          </a:p>
          <a:p>
            <a:pPr marL="400050" indent="-400050" algn="ctr">
              <a:buFont typeface="+mj-lt"/>
              <a:buAutoNum type="romanUcPeriod"/>
            </a:pPr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400050" indent="-400050" algn="ctr">
              <a:buFont typeface="+mj-lt"/>
              <a:buAutoNum type="romanUcPeriod" startAt="2"/>
            </a:pPr>
            <a:r>
              <a:rPr lang="en-US" dirty="0"/>
              <a:t>Counter operator ++(int);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BBC998-50E7-4E29-8584-E4DAC524C475}"/>
              </a:ext>
            </a:extLst>
          </p:cNvPr>
          <p:cNvSpPr/>
          <p:nvPr/>
        </p:nvSpPr>
        <p:spPr>
          <a:xfrm>
            <a:off x="5611550" y="3183248"/>
            <a:ext cx="2062582" cy="699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 Argument</a:t>
            </a:r>
          </a:p>
        </p:txBody>
      </p:sp>
      <p:sp>
        <p:nvSpPr>
          <p:cNvPr id="8" name="Arrow: Left-Right-Up 7">
            <a:extLst>
              <a:ext uri="{FF2B5EF4-FFF2-40B4-BE49-F238E27FC236}">
                <a16:creationId xmlns:a16="http://schemas.microsoft.com/office/drawing/2014/main" id="{ADE079B8-57DD-4400-81E7-F227A105F543}"/>
              </a:ext>
            </a:extLst>
          </p:cNvPr>
          <p:cNvSpPr/>
          <p:nvPr/>
        </p:nvSpPr>
        <p:spPr>
          <a:xfrm rot="5400000">
            <a:off x="4301411" y="2647472"/>
            <a:ext cx="849210" cy="177106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203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662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300" dirty="0">
                <a:solidFill>
                  <a:schemeClr val="tx1"/>
                </a:solidFill>
              </a:rPr>
              <a:t>class Counter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int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Counter(int c)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c;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cout</a:t>
            </a:r>
            <a:r>
              <a:rPr lang="en-US" sz="1300" dirty="0">
                <a:solidFill>
                  <a:schemeClr val="tx1"/>
                </a:solidFill>
              </a:rPr>
              <a:t>&lt;&lt;count&lt;&lt;</a:t>
            </a:r>
            <a:r>
              <a:rPr lang="en-US" sz="1300" dirty="0" err="1">
                <a:solidFill>
                  <a:schemeClr val="tx1"/>
                </a:solidFill>
              </a:rPr>
              <a:t>endl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 operator++(int);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};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Counter Counter::operator++(int)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Temp;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</a:t>
            </a:r>
            <a:r>
              <a:rPr lang="en-US" sz="1300" dirty="0" err="1">
                <a:solidFill>
                  <a:schemeClr val="tx1"/>
                </a:solidFill>
              </a:rPr>
              <a:t>Temp.count</a:t>
            </a:r>
            <a:r>
              <a:rPr lang="en-US" sz="1300" dirty="0">
                <a:solidFill>
                  <a:schemeClr val="tx1"/>
                </a:solidFill>
              </a:rPr>
              <a:t> =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count++;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Temp;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C1(10);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C2;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 = C1++;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Previous Code With required changes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D96DFD-96D9-41CE-B9B1-189527B39CCA}"/>
              </a:ext>
            </a:extLst>
          </p:cNvPr>
          <p:cNvSpPr/>
          <p:nvPr/>
        </p:nvSpPr>
        <p:spPr>
          <a:xfrm>
            <a:off x="4644008" y="3867234"/>
            <a:ext cx="914400" cy="216024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B08EB7-1F01-4B48-9449-DEB572D67B36}"/>
              </a:ext>
            </a:extLst>
          </p:cNvPr>
          <p:cNvSpPr/>
          <p:nvPr/>
        </p:nvSpPr>
        <p:spPr>
          <a:xfrm>
            <a:off x="5647197" y="3867894"/>
            <a:ext cx="43204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6822F-FC9D-44A0-835B-D1DB9C520928}"/>
              </a:ext>
            </a:extLst>
          </p:cNvPr>
          <p:cNvSpPr/>
          <p:nvPr/>
        </p:nvSpPr>
        <p:spPr>
          <a:xfrm>
            <a:off x="6222758" y="3795886"/>
            <a:ext cx="223767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= C1.operator++();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4E3204-FB12-45F4-9B26-EB243F293A09}"/>
              </a:ext>
            </a:extLst>
          </p:cNvPr>
          <p:cNvSpPr/>
          <p:nvPr/>
        </p:nvSpPr>
        <p:spPr>
          <a:xfrm>
            <a:off x="7978080" y="1356906"/>
            <a:ext cx="914400" cy="5044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8C756-4413-45BD-B224-FE9A078B6D73}"/>
              </a:ext>
            </a:extLst>
          </p:cNvPr>
          <p:cNvSpPr txBox="1"/>
          <p:nvPr/>
        </p:nvSpPr>
        <p:spPr>
          <a:xfrm>
            <a:off x="8219754" y="9875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769B0-A1D7-49E3-B9EA-39D94C6BE242}"/>
              </a:ext>
            </a:extLst>
          </p:cNvPr>
          <p:cNvSpPr txBox="1"/>
          <p:nvPr/>
        </p:nvSpPr>
        <p:spPr>
          <a:xfrm>
            <a:off x="7210884" y="1410330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71012-1658-45A7-9443-A74893E8BFDF}"/>
              </a:ext>
            </a:extLst>
          </p:cNvPr>
          <p:cNvSpPr txBox="1"/>
          <p:nvPr/>
        </p:nvSpPr>
        <p:spPr>
          <a:xfrm>
            <a:off x="8074980" y="18423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A60207-D6F3-4B86-96DA-56C2A95F6BE1}"/>
              </a:ext>
            </a:extLst>
          </p:cNvPr>
          <p:cNvSpPr/>
          <p:nvPr/>
        </p:nvSpPr>
        <p:spPr>
          <a:xfrm>
            <a:off x="8003492" y="2543078"/>
            <a:ext cx="914400" cy="532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D6885B-278E-4858-A4CC-1BD45968599E}"/>
              </a:ext>
            </a:extLst>
          </p:cNvPr>
          <p:cNvSpPr txBox="1"/>
          <p:nvPr/>
        </p:nvSpPr>
        <p:spPr>
          <a:xfrm>
            <a:off x="8232849" y="22304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8186A-677D-411E-ADD1-D18B05534673}"/>
              </a:ext>
            </a:extLst>
          </p:cNvPr>
          <p:cNvSpPr txBox="1"/>
          <p:nvPr/>
        </p:nvSpPr>
        <p:spPr>
          <a:xfrm>
            <a:off x="7236296" y="2634466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315FF9-27F1-4693-8603-F3B36382B49C}"/>
              </a:ext>
            </a:extLst>
          </p:cNvPr>
          <p:cNvSpPr txBox="1"/>
          <p:nvPr/>
        </p:nvSpPr>
        <p:spPr>
          <a:xfrm>
            <a:off x="8100392" y="30665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2BD4A0-8030-4F47-AEDE-ABC9BABF9D17}"/>
              </a:ext>
            </a:extLst>
          </p:cNvPr>
          <p:cNvSpPr txBox="1"/>
          <p:nvPr/>
        </p:nvSpPr>
        <p:spPr>
          <a:xfrm>
            <a:off x="8099634" y="1410330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10 11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0FDE19-2804-4A9C-90C6-108C29F0628F}"/>
              </a:ext>
            </a:extLst>
          </p:cNvPr>
          <p:cNvCxnSpPr>
            <a:cxnSpLocks/>
          </p:cNvCxnSpPr>
          <p:nvPr/>
        </p:nvCxnSpPr>
        <p:spPr>
          <a:xfrm flipV="1">
            <a:off x="5724128" y="1609133"/>
            <a:ext cx="2253952" cy="1537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C93B7C-94EC-43AA-8231-B20332438DB5}"/>
              </a:ext>
            </a:extLst>
          </p:cNvPr>
          <p:cNvCxnSpPr>
            <a:cxnSpLocks/>
          </p:cNvCxnSpPr>
          <p:nvPr/>
        </p:nvCxnSpPr>
        <p:spPr>
          <a:xfrm flipV="1">
            <a:off x="5498020" y="3066514"/>
            <a:ext cx="2928744" cy="27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3FA86AE-B100-432B-A925-D2B7DCFF6D45}"/>
              </a:ext>
            </a:extLst>
          </p:cNvPr>
          <p:cNvSpPr/>
          <p:nvPr/>
        </p:nvSpPr>
        <p:spPr>
          <a:xfrm>
            <a:off x="3009528" y="1428914"/>
            <a:ext cx="914400" cy="5044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6B3A31-3485-43BD-8032-7BBF0C0B5E96}"/>
              </a:ext>
            </a:extLst>
          </p:cNvPr>
          <p:cNvSpPr txBox="1"/>
          <p:nvPr/>
        </p:nvSpPr>
        <p:spPr>
          <a:xfrm>
            <a:off x="3251202" y="1059582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FF2BA0-A761-4DA2-8C29-D4ED90647DD4}"/>
              </a:ext>
            </a:extLst>
          </p:cNvPr>
          <p:cNvSpPr txBox="1"/>
          <p:nvPr/>
        </p:nvSpPr>
        <p:spPr>
          <a:xfrm>
            <a:off x="3250444" y="1482338"/>
            <a:ext cx="5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47F3D-D6B2-41E0-BA21-347BB4C9524D}"/>
              </a:ext>
            </a:extLst>
          </p:cNvPr>
          <p:cNvSpPr txBox="1"/>
          <p:nvPr/>
        </p:nvSpPr>
        <p:spPr>
          <a:xfrm>
            <a:off x="2242332" y="1482338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E602C-B119-4585-865B-5C9DC5A47E22}"/>
              </a:ext>
            </a:extLst>
          </p:cNvPr>
          <p:cNvSpPr txBox="1"/>
          <p:nvPr/>
        </p:nvSpPr>
        <p:spPr>
          <a:xfrm>
            <a:off x="3106428" y="19143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7CF89F-91FB-48F6-A5E1-96A527792655}"/>
              </a:ext>
            </a:extLst>
          </p:cNvPr>
          <p:cNvCxnSpPr>
            <a:cxnSpLocks/>
          </p:cNvCxnSpPr>
          <p:nvPr/>
        </p:nvCxnSpPr>
        <p:spPr>
          <a:xfrm>
            <a:off x="8134439" y="1469176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845D8E-60FC-4573-AC5A-BC9893C8330D}"/>
              </a:ext>
            </a:extLst>
          </p:cNvPr>
          <p:cNvSpPr txBox="1"/>
          <p:nvPr/>
        </p:nvSpPr>
        <p:spPr>
          <a:xfrm>
            <a:off x="8099634" y="2634466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65A475-CBF1-4AAE-892B-BE43B67763A2}"/>
              </a:ext>
            </a:extLst>
          </p:cNvPr>
          <p:cNvCxnSpPr>
            <a:cxnSpLocks/>
          </p:cNvCxnSpPr>
          <p:nvPr/>
        </p:nvCxnSpPr>
        <p:spPr>
          <a:xfrm>
            <a:off x="8171642" y="2693312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E02A12-1537-4FF3-ABC3-8BD1A8BE706F}"/>
              </a:ext>
            </a:extLst>
          </p:cNvPr>
          <p:cNvSpPr txBox="1"/>
          <p:nvPr/>
        </p:nvSpPr>
        <p:spPr>
          <a:xfrm>
            <a:off x="6012160" y="4587974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A204C81-2660-4BAA-82D0-35FB90DC82CD}"/>
              </a:ext>
            </a:extLst>
          </p:cNvPr>
          <p:cNvSpPr/>
          <p:nvPr/>
        </p:nvSpPr>
        <p:spPr>
          <a:xfrm rot="466231">
            <a:off x="5479812" y="4173814"/>
            <a:ext cx="64903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1AE5BC-3EDB-4B7D-8D70-9B8C9B98300F}"/>
              </a:ext>
            </a:extLst>
          </p:cNvPr>
          <p:cNvSpPr txBox="1"/>
          <p:nvPr/>
        </p:nvSpPr>
        <p:spPr>
          <a:xfrm>
            <a:off x="6181528" y="4150939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F5BE04A-1E1F-44CF-AEE9-E3F6AE7BDEA8}"/>
              </a:ext>
            </a:extLst>
          </p:cNvPr>
          <p:cNvSpPr/>
          <p:nvPr/>
        </p:nvSpPr>
        <p:spPr>
          <a:xfrm rot="1762422">
            <a:off x="5442372" y="4511623"/>
            <a:ext cx="585039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3211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10</a:t>
            </a:r>
          </a:p>
          <a:p>
            <a:r>
              <a:rPr lang="en-US" b="1" dirty="0">
                <a:solidFill>
                  <a:srgbClr val="FFFFFF"/>
                </a:solidFill>
              </a:rPr>
              <a:t>0</a:t>
            </a:r>
          </a:p>
          <a:p>
            <a:r>
              <a:rPr lang="en-US" b="1" dirty="0">
                <a:solidFill>
                  <a:srgbClr val="FFFFFF"/>
                </a:solidFill>
              </a:rPr>
              <a:t>11</a:t>
            </a:r>
          </a:p>
          <a:p>
            <a:r>
              <a:rPr lang="en-US" b="1" dirty="0">
                <a:solidFill>
                  <a:srgbClr val="FFFFFF"/>
                </a:solidFill>
              </a:rPr>
              <a:t>10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0.115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791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10662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300" dirty="0">
                <a:solidFill>
                  <a:schemeClr val="tx1"/>
                </a:solidFill>
              </a:rPr>
              <a:t>class Counter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int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Counter(int c)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c;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cout</a:t>
            </a:r>
            <a:r>
              <a:rPr lang="en-US" sz="1300" dirty="0">
                <a:solidFill>
                  <a:schemeClr val="tx1"/>
                </a:solidFill>
              </a:rPr>
              <a:t>&lt;&lt;count&lt;&lt;</a:t>
            </a:r>
            <a:r>
              <a:rPr lang="en-US" sz="1300" dirty="0" err="1">
                <a:solidFill>
                  <a:schemeClr val="tx1"/>
                </a:solidFill>
              </a:rPr>
              <a:t>endl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friend void operator++(Counter &amp;);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};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void operator++(Counter &amp; P)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++</a:t>
            </a:r>
            <a:r>
              <a:rPr lang="en-US" sz="1300" dirty="0" err="1">
                <a:solidFill>
                  <a:schemeClr val="tx1"/>
                </a:solidFill>
              </a:rPr>
              <a:t>P.count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C1(10);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++C1;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Overloading Operator++(Pre Increment) as Friend Function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D96DFD-96D9-41CE-B9B1-189527B39CCA}"/>
              </a:ext>
            </a:extLst>
          </p:cNvPr>
          <p:cNvSpPr/>
          <p:nvPr/>
        </p:nvSpPr>
        <p:spPr>
          <a:xfrm>
            <a:off x="4661041" y="2883354"/>
            <a:ext cx="914400" cy="216024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B08EB7-1F01-4B48-9449-DEB572D67B36}"/>
              </a:ext>
            </a:extLst>
          </p:cNvPr>
          <p:cNvSpPr/>
          <p:nvPr/>
        </p:nvSpPr>
        <p:spPr>
          <a:xfrm>
            <a:off x="5647197" y="2859782"/>
            <a:ext cx="43204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6822F-FC9D-44A0-835B-D1DB9C520928}"/>
              </a:ext>
            </a:extLst>
          </p:cNvPr>
          <p:cNvSpPr/>
          <p:nvPr/>
        </p:nvSpPr>
        <p:spPr>
          <a:xfrm>
            <a:off x="6160259" y="2787774"/>
            <a:ext cx="1779459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operator++(C1);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4E3204-FB12-45F4-9B26-EB243F293A09}"/>
              </a:ext>
            </a:extLst>
          </p:cNvPr>
          <p:cNvSpPr/>
          <p:nvPr/>
        </p:nvSpPr>
        <p:spPr>
          <a:xfrm>
            <a:off x="7834064" y="1572930"/>
            <a:ext cx="914400" cy="5044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8C756-4413-45BD-B224-FE9A078B6D73}"/>
              </a:ext>
            </a:extLst>
          </p:cNvPr>
          <p:cNvSpPr txBox="1"/>
          <p:nvPr/>
        </p:nvSpPr>
        <p:spPr>
          <a:xfrm>
            <a:off x="8075738" y="120359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C1, </a:t>
            </a:r>
            <a:r>
              <a:rPr lang="en-US" dirty="0">
                <a:solidFill>
                  <a:srgbClr val="FF0066"/>
                </a:solidFill>
              </a:rPr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769B0-A1D7-49E3-B9EA-39D94C6BE242}"/>
              </a:ext>
            </a:extLst>
          </p:cNvPr>
          <p:cNvSpPr txBox="1"/>
          <p:nvPr/>
        </p:nvSpPr>
        <p:spPr>
          <a:xfrm>
            <a:off x="7066868" y="1626354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71012-1658-45A7-9443-A74893E8BFDF}"/>
              </a:ext>
            </a:extLst>
          </p:cNvPr>
          <p:cNvSpPr txBox="1"/>
          <p:nvPr/>
        </p:nvSpPr>
        <p:spPr>
          <a:xfrm>
            <a:off x="7930964" y="2058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2BD4A0-8030-4F47-AEDE-ABC9BABF9D17}"/>
              </a:ext>
            </a:extLst>
          </p:cNvPr>
          <p:cNvSpPr txBox="1"/>
          <p:nvPr/>
        </p:nvSpPr>
        <p:spPr>
          <a:xfrm>
            <a:off x="7955618" y="1626354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10 11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7CF89F-91FB-48F6-A5E1-96A527792655}"/>
              </a:ext>
            </a:extLst>
          </p:cNvPr>
          <p:cNvCxnSpPr>
            <a:cxnSpLocks/>
          </p:cNvCxnSpPr>
          <p:nvPr/>
        </p:nvCxnSpPr>
        <p:spPr>
          <a:xfrm>
            <a:off x="7990423" y="1685200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E02A12-1537-4FF3-ABC3-8BD1A8BE706F}"/>
              </a:ext>
            </a:extLst>
          </p:cNvPr>
          <p:cNvSpPr txBox="1"/>
          <p:nvPr/>
        </p:nvSpPr>
        <p:spPr>
          <a:xfrm>
            <a:off x="6097512" y="3219822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A204C81-2660-4BAA-82D0-35FB90DC82CD}"/>
              </a:ext>
            </a:extLst>
          </p:cNvPr>
          <p:cNvSpPr/>
          <p:nvPr/>
        </p:nvSpPr>
        <p:spPr>
          <a:xfrm rot="20954575">
            <a:off x="5447145" y="2598808"/>
            <a:ext cx="64903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1AE5BC-3EDB-4B7D-8D70-9B8C9B98300F}"/>
              </a:ext>
            </a:extLst>
          </p:cNvPr>
          <p:cNvSpPr txBox="1"/>
          <p:nvPr/>
        </p:nvSpPr>
        <p:spPr>
          <a:xfrm>
            <a:off x="6113355" y="2346434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F5BE04A-1E1F-44CF-AEE9-E3F6AE7BDEA8}"/>
              </a:ext>
            </a:extLst>
          </p:cNvPr>
          <p:cNvSpPr/>
          <p:nvPr/>
        </p:nvSpPr>
        <p:spPr>
          <a:xfrm rot="450408">
            <a:off x="5489957" y="3131522"/>
            <a:ext cx="585039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41532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10</a:t>
            </a:r>
          </a:p>
          <a:p>
            <a:r>
              <a:rPr lang="en-US" b="1" dirty="0">
                <a:solidFill>
                  <a:srgbClr val="FFFFFF"/>
                </a:solidFill>
              </a:rPr>
              <a:t>11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0.684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689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512" y="10662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300" dirty="0">
                <a:solidFill>
                  <a:schemeClr val="tx1"/>
                </a:solidFill>
              </a:rPr>
              <a:t>class Counter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int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Counter(int c)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c;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cout</a:t>
            </a:r>
            <a:r>
              <a:rPr lang="en-US" sz="1300" dirty="0">
                <a:solidFill>
                  <a:schemeClr val="tx1"/>
                </a:solidFill>
              </a:rPr>
              <a:t>&lt;&lt;count&lt;&lt;</a:t>
            </a:r>
            <a:r>
              <a:rPr lang="en-US" sz="1300" dirty="0" err="1">
                <a:solidFill>
                  <a:schemeClr val="tx1"/>
                </a:solidFill>
              </a:rPr>
              <a:t>endl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friend Counter operator++(Counter &amp;);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};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Counter operator++(Counter &amp; P)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++</a:t>
            </a:r>
            <a:r>
              <a:rPr lang="en-US" sz="1300" dirty="0" err="1">
                <a:solidFill>
                  <a:schemeClr val="tx1"/>
                </a:solidFill>
              </a:rPr>
              <a:t>P.count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P;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C1(10);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C2;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 = ++C1;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Overloading Operator++(Pre Increment) as Friend Function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D96DFD-96D9-41CE-B9B1-189527B39CCA}"/>
              </a:ext>
            </a:extLst>
          </p:cNvPr>
          <p:cNvSpPr/>
          <p:nvPr/>
        </p:nvSpPr>
        <p:spPr>
          <a:xfrm>
            <a:off x="4661041" y="3666150"/>
            <a:ext cx="914400" cy="216024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B08EB7-1F01-4B48-9449-DEB572D67B36}"/>
              </a:ext>
            </a:extLst>
          </p:cNvPr>
          <p:cNvSpPr/>
          <p:nvPr/>
        </p:nvSpPr>
        <p:spPr>
          <a:xfrm>
            <a:off x="5647197" y="3642578"/>
            <a:ext cx="43204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6822F-FC9D-44A0-835B-D1DB9C520928}"/>
              </a:ext>
            </a:extLst>
          </p:cNvPr>
          <p:cNvSpPr/>
          <p:nvPr/>
        </p:nvSpPr>
        <p:spPr>
          <a:xfrm>
            <a:off x="6151001" y="3608064"/>
            <a:ext cx="2228165" cy="3194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= operator++(C1);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4E3204-FB12-45F4-9B26-EB243F293A09}"/>
              </a:ext>
            </a:extLst>
          </p:cNvPr>
          <p:cNvSpPr/>
          <p:nvPr/>
        </p:nvSpPr>
        <p:spPr>
          <a:xfrm>
            <a:off x="2649488" y="1491232"/>
            <a:ext cx="914400" cy="5044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8C756-4413-45BD-B224-FE9A078B6D73}"/>
              </a:ext>
            </a:extLst>
          </p:cNvPr>
          <p:cNvSpPr txBox="1"/>
          <p:nvPr/>
        </p:nvSpPr>
        <p:spPr>
          <a:xfrm>
            <a:off x="2891162" y="113159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C1, </a:t>
            </a:r>
            <a:r>
              <a:rPr lang="en-US" dirty="0">
                <a:solidFill>
                  <a:srgbClr val="FF0066"/>
                </a:solidFill>
              </a:rPr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769B0-A1D7-49E3-B9EA-39D94C6BE242}"/>
              </a:ext>
            </a:extLst>
          </p:cNvPr>
          <p:cNvSpPr txBox="1"/>
          <p:nvPr/>
        </p:nvSpPr>
        <p:spPr>
          <a:xfrm>
            <a:off x="1882292" y="1554346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71012-1658-45A7-9443-A74893E8BFDF}"/>
              </a:ext>
            </a:extLst>
          </p:cNvPr>
          <p:cNvSpPr txBox="1"/>
          <p:nvPr/>
        </p:nvSpPr>
        <p:spPr>
          <a:xfrm>
            <a:off x="2746388" y="19863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2BD4A0-8030-4F47-AEDE-ABC9BABF9D17}"/>
              </a:ext>
            </a:extLst>
          </p:cNvPr>
          <p:cNvSpPr txBox="1"/>
          <p:nvPr/>
        </p:nvSpPr>
        <p:spPr>
          <a:xfrm>
            <a:off x="2771042" y="1554346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10 11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7CF89F-91FB-48F6-A5E1-96A527792655}"/>
              </a:ext>
            </a:extLst>
          </p:cNvPr>
          <p:cNvCxnSpPr>
            <a:cxnSpLocks/>
          </p:cNvCxnSpPr>
          <p:nvPr/>
        </p:nvCxnSpPr>
        <p:spPr>
          <a:xfrm>
            <a:off x="2803915" y="1575253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E02A12-1537-4FF3-ABC3-8BD1A8BE706F}"/>
              </a:ext>
            </a:extLst>
          </p:cNvPr>
          <p:cNvSpPr txBox="1"/>
          <p:nvPr/>
        </p:nvSpPr>
        <p:spPr>
          <a:xfrm>
            <a:off x="6097512" y="4002618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A204C81-2660-4BAA-82D0-35FB90DC82CD}"/>
              </a:ext>
            </a:extLst>
          </p:cNvPr>
          <p:cNvSpPr/>
          <p:nvPr/>
        </p:nvSpPr>
        <p:spPr>
          <a:xfrm rot="20954575">
            <a:off x="5447145" y="3381604"/>
            <a:ext cx="64903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1AE5BC-3EDB-4B7D-8D70-9B8C9B98300F}"/>
              </a:ext>
            </a:extLst>
          </p:cNvPr>
          <p:cNvSpPr txBox="1"/>
          <p:nvPr/>
        </p:nvSpPr>
        <p:spPr>
          <a:xfrm>
            <a:off x="6113355" y="3129230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F5BE04A-1E1F-44CF-AEE9-E3F6AE7BDEA8}"/>
              </a:ext>
            </a:extLst>
          </p:cNvPr>
          <p:cNvSpPr/>
          <p:nvPr/>
        </p:nvSpPr>
        <p:spPr>
          <a:xfrm rot="450408">
            <a:off x="5489957" y="3914318"/>
            <a:ext cx="585039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7DD48C-BA2C-4E43-9F62-65FD1D6E0008}"/>
              </a:ext>
            </a:extLst>
          </p:cNvPr>
          <p:cNvSpPr/>
          <p:nvPr/>
        </p:nvSpPr>
        <p:spPr>
          <a:xfrm>
            <a:off x="2649488" y="2687094"/>
            <a:ext cx="914400" cy="532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65D306-4FDE-4E58-9D55-2112C0C761EB}"/>
              </a:ext>
            </a:extLst>
          </p:cNvPr>
          <p:cNvSpPr txBox="1"/>
          <p:nvPr/>
        </p:nvSpPr>
        <p:spPr>
          <a:xfrm>
            <a:off x="2878845" y="23744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CDBE9-0844-4075-8AE9-8C20EF826E85}"/>
              </a:ext>
            </a:extLst>
          </p:cNvPr>
          <p:cNvSpPr txBox="1"/>
          <p:nvPr/>
        </p:nvSpPr>
        <p:spPr>
          <a:xfrm>
            <a:off x="1882292" y="2778482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11D6F-206F-4EAB-B653-291DA2B7831C}"/>
              </a:ext>
            </a:extLst>
          </p:cNvPr>
          <p:cNvSpPr txBox="1"/>
          <p:nvPr/>
        </p:nvSpPr>
        <p:spPr>
          <a:xfrm>
            <a:off x="2746388" y="32105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F15E9A-76D1-4D1E-AE02-2115F4362A60}"/>
              </a:ext>
            </a:extLst>
          </p:cNvPr>
          <p:cNvSpPr txBox="1"/>
          <p:nvPr/>
        </p:nvSpPr>
        <p:spPr>
          <a:xfrm>
            <a:off x="2745630" y="2778482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633CD5-6DFC-4B7E-B7C9-0AFC0B2DDCDD}"/>
              </a:ext>
            </a:extLst>
          </p:cNvPr>
          <p:cNvCxnSpPr>
            <a:cxnSpLocks/>
          </p:cNvCxnSpPr>
          <p:nvPr/>
        </p:nvCxnSpPr>
        <p:spPr>
          <a:xfrm>
            <a:off x="2817638" y="2837328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2416E7B-32E5-4AFB-91F3-2765077206CC}"/>
              </a:ext>
            </a:extLst>
          </p:cNvPr>
          <p:cNvSpPr/>
          <p:nvPr/>
        </p:nvSpPr>
        <p:spPr>
          <a:xfrm>
            <a:off x="5334795" y="1878382"/>
            <a:ext cx="43204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974839-3A00-4F57-999C-7556CE2BFB67}"/>
              </a:ext>
            </a:extLst>
          </p:cNvPr>
          <p:cNvSpPr/>
          <p:nvPr/>
        </p:nvSpPr>
        <p:spPr>
          <a:xfrm>
            <a:off x="5800219" y="1851670"/>
            <a:ext cx="2783488" cy="3194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equivalent to return C1</a:t>
            </a:r>
          </a:p>
        </p:txBody>
      </p:sp>
    </p:spTree>
    <p:extLst>
      <p:ext uri="{BB962C8B-B14F-4D97-AF65-F5344CB8AC3E}">
        <p14:creationId xmlns:p14="http://schemas.microsoft.com/office/powerpoint/2010/main" val="1975337554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10</a:t>
            </a:r>
          </a:p>
          <a:p>
            <a:r>
              <a:rPr lang="en-US" b="1" dirty="0">
                <a:solidFill>
                  <a:srgbClr val="FFFFFF"/>
                </a:solidFill>
              </a:rPr>
              <a:t>0</a:t>
            </a:r>
          </a:p>
          <a:p>
            <a:r>
              <a:rPr lang="en-US" b="1" dirty="0">
                <a:solidFill>
                  <a:srgbClr val="FFFFFF"/>
                </a:solidFill>
              </a:rPr>
              <a:t>11</a:t>
            </a:r>
          </a:p>
          <a:p>
            <a:r>
              <a:rPr lang="en-US" b="1" dirty="0">
                <a:solidFill>
                  <a:srgbClr val="FFFFFF"/>
                </a:solidFill>
              </a:rPr>
              <a:t>11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0.115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615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66"/>
                </a:solidFill>
              </a:rPr>
              <a:t>Write a program to overload Post increment operator as Friend Function. That is you have to write the class and function define for the following  call</a:t>
            </a:r>
          </a:p>
          <a:p>
            <a:pPr algn="ctr"/>
            <a:endParaRPr lang="en-US" dirty="0">
              <a:solidFill>
                <a:srgbClr val="FF0066"/>
              </a:solidFill>
            </a:endParaRPr>
          </a:p>
          <a:p>
            <a:pPr algn="ctr"/>
            <a:r>
              <a:rPr lang="en-US" dirty="0">
                <a:solidFill>
                  <a:srgbClr val="FF0066"/>
                </a:solidFill>
              </a:rPr>
              <a:t>C2 = C1++;</a:t>
            </a:r>
          </a:p>
        </p:txBody>
      </p:sp>
    </p:spTree>
    <p:extLst>
      <p:ext uri="{BB962C8B-B14F-4D97-AF65-F5344CB8AC3E}">
        <p14:creationId xmlns:p14="http://schemas.microsoft.com/office/powerpoint/2010/main" val="3530354985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25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8936" y="2357428"/>
            <a:ext cx="4837906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C00000"/>
                </a:solidFill>
                <a:latin typeface="+mj-lt"/>
                <a:cs typeface="Georgia"/>
              </a:rPr>
              <a:t>Important Points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2" y="1275984"/>
            <a:ext cx="388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  <a:cs typeface="Georgia"/>
              </a:rPr>
              <a:t>Previous Class Assignment &amp; it’s Solution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Overloading Post Increment Operator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874615" y="2945935"/>
            <a:ext cx="4521522" cy="56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00B050"/>
                </a:solidFill>
                <a:latin typeface="+mj-lt"/>
                <a:cs typeface="Georgia"/>
              </a:rPr>
              <a:t>Overloading operator++(Pre-Increment) as           Friend Function</a:t>
            </a:r>
            <a:endParaRPr lang="en-IN" sz="16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80965" y="3580748"/>
            <a:ext cx="4801341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Assignment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300" dirty="0">
                <a:solidFill>
                  <a:schemeClr val="tx1"/>
                </a:solidFill>
              </a:rPr>
              <a:t>class Counter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int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Counter(int c)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c;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cout</a:t>
            </a:r>
            <a:r>
              <a:rPr lang="en-US" sz="1300" dirty="0">
                <a:solidFill>
                  <a:schemeClr val="tx1"/>
                </a:solidFill>
              </a:rPr>
              <a:t>&lt;&lt;count&lt;&lt;</a:t>
            </a:r>
            <a:r>
              <a:rPr lang="en-US" sz="1300" dirty="0" err="1">
                <a:solidFill>
                  <a:schemeClr val="tx1"/>
                </a:solidFill>
              </a:rPr>
              <a:t>endl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void operator++();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};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void Counter::operator++()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++count;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C1(10);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C2;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 = ++C1;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Previous Class 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F8D4BD-0410-4D3A-8C8D-414542E2DA98}"/>
              </a:ext>
            </a:extLst>
          </p:cNvPr>
          <p:cNvSpPr/>
          <p:nvPr/>
        </p:nvSpPr>
        <p:spPr>
          <a:xfrm>
            <a:off x="6660232" y="1131590"/>
            <a:ext cx="2381690" cy="17784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be the     output?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everything is OK,        then the output should be 11 and 11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D7D026-36DB-4DC0-BE56-18DD7B459C7F}"/>
              </a:ext>
            </a:extLst>
          </p:cNvPr>
          <p:cNvSpPr/>
          <p:nvPr/>
        </p:nvSpPr>
        <p:spPr>
          <a:xfrm>
            <a:off x="5508104" y="3435846"/>
            <a:ext cx="432048" cy="21602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714905-D6B2-40B7-9684-516A465C434D}"/>
              </a:ext>
            </a:extLst>
          </p:cNvPr>
          <p:cNvSpPr/>
          <p:nvPr/>
        </p:nvSpPr>
        <p:spPr>
          <a:xfrm>
            <a:off x="6083665" y="3363838"/>
            <a:ext cx="2381690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= C1.operator++();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A731562-89EE-4208-9D07-40BA8EB94965}"/>
              </a:ext>
            </a:extLst>
          </p:cNvPr>
          <p:cNvSpPr/>
          <p:nvPr/>
        </p:nvSpPr>
        <p:spPr>
          <a:xfrm>
            <a:off x="7164288" y="3853304"/>
            <a:ext cx="288032" cy="36004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19F349-70DF-4E1C-8626-E6AC83233B6F}"/>
              </a:ext>
            </a:extLst>
          </p:cNvPr>
          <p:cNvSpPr/>
          <p:nvPr/>
        </p:nvSpPr>
        <p:spPr>
          <a:xfrm>
            <a:off x="6837539" y="4356208"/>
            <a:ext cx="101353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 = _;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566E6-2B4C-491C-92B0-69654CDA51C7}"/>
              </a:ext>
            </a:extLst>
          </p:cNvPr>
          <p:cNvSpPr/>
          <p:nvPr/>
        </p:nvSpPr>
        <p:spPr>
          <a:xfrm>
            <a:off x="1691680" y="2020838"/>
            <a:ext cx="2741730" cy="986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be the output?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Syntax Error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C65097A-305F-4658-9DF6-6A4E10ABD76D}"/>
              </a:ext>
            </a:extLst>
          </p:cNvPr>
          <p:cNvSpPr/>
          <p:nvPr/>
        </p:nvSpPr>
        <p:spPr>
          <a:xfrm rot="5400000">
            <a:off x="3301260" y="2669162"/>
            <a:ext cx="813792" cy="1295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EF88E5-7E5E-43E7-812A-D7C293752EED}"/>
              </a:ext>
            </a:extLst>
          </p:cNvPr>
          <p:cNvCxnSpPr>
            <a:cxnSpLocks/>
          </p:cNvCxnSpPr>
          <p:nvPr/>
        </p:nvCxnSpPr>
        <p:spPr>
          <a:xfrm>
            <a:off x="2483769" y="2910086"/>
            <a:ext cx="115212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 descr="28028-5-red-cross-clipart.png">
            <a:extLst>
              <a:ext uri="{FF2B5EF4-FFF2-40B4-BE49-F238E27FC236}">
                <a16:creationId xmlns:a16="http://schemas.microsoft.com/office/drawing/2014/main" id="{6573D850-74E1-42F9-840E-8928842D45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2305" y="3174197"/>
            <a:ext cx="730481" cy="7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507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662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300" dirty="0">
                <a:solidFill>
                  <a:schemeClr val="tx1"/>
                </a:solidFill>
              </a:rPr>
              <a:t>class Counter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int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Counter(int c)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c;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cout</a:t>
            </a:r>
            <a:r>
              <a:rPr lang="en-US" sz="1300" dirty="0">
                <a:solidFill>
                  <a:schemeClr val="tx1"/>
                </a:solidFill>
              </a:rPr>
              <a:t>&lt;&lt;count&lt;&lt;</a:t>
            </a:r>
            <a:r>
              <a:rPr lang="en-US" sz="1300" dirty="0" err="1">
                <a:solidFill>
                  <a:schemeClr val="tx1"/>
                </a:solidFill>
              </a:rPr>
              <a:t>endl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 operator++();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};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Counter Counter::operator++()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Temp;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++count;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</a:t>
            </a:r>
            <a:r>
              <a:rPr lang="en-US" sz="1300" dirty="0" err="1">
                <a:solidFill>
                  <a:schemeClr val="tx1"/>
                </a:solidFill>
              </a:rPr>
              <a:t>Temp.count</a:t>
            </a:r>
            <a:r>
              <a:rPr lang="en-US" sz="1300" dirty="0">
                <a:solidFill>
                  <a:schemeClr val="tx1"/>
                </a:solidFill>
              </a:rPr>
              <a:t> =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Temp;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C1(10);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C2;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 = ++C1;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Previous Class Assignment 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D96DFD-96D9-41CE-B9B1-189527B39CCA}"/>
              </a:ext>
            </a:extLst>
          </p:cNvPr>
          <p:cNvSpPr/>
          <p:nvPr/>
        </p:nvSpPr>
        <p:spPr>
          <a:xfrm>
            <a:off x="4644008" y="3867234"/>
            <a:ext cx="914400" cy="216024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1F252FB-E675-41A0-9A33-38137775CEC5}"/>
              </a:ext>
            </a:extLst>
          </p:cNvPr>
          <p:cNvSpPr/>
          <p:nvPr/>
        </p:nvSpPr>
        <p:spPr>
          <a:xfrm>
            <a:off x="5558408" y="3858325"/>
            <a:ext cx="1285120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61E99-DFFA-4513-BF52-6F46067CECAE}"/>
              </a:ext>
            </a:extLst>
          </p:cNvPr>
          <p:cNvSpPr/>
          <p:nvPr/>
        </p:nvSpPr>
        <p:spPr>
          <a:xfrm>
            <a:off x="6861956" y="3739701"/>
            <a:ext cx="2232248" cy="417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= C1.operator++();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F031A-CEB0-41A6-B38C-7F5F8B4D1416}"/>
              </a:ext>
            </a:extLst>
          </p:cNvPr>
          <p:cNvSpPr/>
          <p:nvPr/>
        </p:nvSpPr>
        <p:spPr>
          <a:xfrm>
            <a:off x="7978080" y="1356906"/>
            <a:ext cx="914400" cy="5044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F548D-F2AD-4664-9088-A9066F491317}"/>
              </a:ext>
            </a:extLst>
          </p:cNvPr>
          <p:cNvSpPr txBox="1"/>
          <p:nvPr/>
        </p:nvSpPr>
        <p:spPr>
          <a:xfrm>
            <a:off x="8219754" y="9875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4D0F1-F861-4F33-A641-7F1D04250784}"/>
              </a:ext>
            </a:extLst>
          </p:cNvPr>
          <p:cNvSpPr txBox="1"/>
          <p:nvPr/>
        </p:nvSpPr>
        <p:spPr>
          <a:xfrm>
            <a:off x="8219754" y="1410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F31EF-69B2-4DB6-9E37-90F39520ACC9}"/>
              </a:ext>
            </a:extLst>
          </p:cNvPr>
          <p:cNvSpPr txBox="1"/>
          <p:nvPr/>
        </p:nvSpPr>
        <p:spPr>
          <a:xfrm>
            <a:off x="7210884" y="1410330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0D47A-5C3E-4D47-8A11-B914FCBA9226}"/>
              </a:ext>
            </a:extLst>
          </p:cNvPr>
          <p:cNvSpPr txBox="1"/>
          <p:nvPr/>
        </p:nvSpPr>
        <p:spPr>
          <a:xfrm>
            <a:off x="8074980" y="18423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69EB7-85AA-4204-A828-BD42697B5002}"/>
              </a:ext>
            </a:extLst>
          </p:cNvPr>
          <p:cNvSpPr/>
          <p:nvPr/>
        </p:nvSpPr>
        <p:spPr>
          <a:xfrm>
            <a:off x="8003492" y="2543078"/>
            <a:ext cx="914400" cy="532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DABD1-2F84-4C14-AD09-0BF8DFD52BA3}"/>
              </a:ext>
            </a:extLst>
          </p:cNvPr>
          <p:cNvSpPr txBox="1"/>
          <p:nvPr/>
        </p:nvSpPr>
        <p:spPr>
          <a:xfrm>
            <a:off x="8232849" y="22304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36E2F-DF91-46F3-97E9-E28320F1F4C3}"/>
              </a:ext>
            </a:extLst>
          </p:cNvPr>
          <p:cNvSpPr txBox="1"/>
          <p:nvPr/>
        </p:nvSpPr>
        <p:spPr>
          <a:xfrm>
            <a:off x="7236296" y="2634466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19AF5-C5C0-4A59-9AE5-D650AC1CA7EA}"/>
              </a:ext>
            </a:extLst>
          </p:cNvPr>
          <p:cNvSpPr txBox="1"/>
          <p:nvPr/>
        </p:nvSpPr>
        <p:spPr>
          <a:xfrm>
            <a:off x="8100392" y="30665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F2B75-E487-4413-AE27-3FFF126400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724128" y="1609133"/>
            <a:ext cx="2253952" cy="1537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88E58A-3DE5-4B03-8F0C-6C01A5FD87E8}"/>
              </a:ext>
            </a:extLst>
          </p:cNvPr>
          <p:cNvCxnSpPr>
            <a:cxnSpLocks/>
            <a:endCxn id="19" idx="0"/>
          </p:cNvCxnSpPr>
          <p:nvPr/>
        </p:nvCxnSpPr>
        <p:spPr>
          <a:xfrm flipV="1">
            <a:off x="5498020" y="3066514"/>
            <a:ext cx="2928744" cy="27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CEA5EEF-81AF-460F-B4DC-8A112903BF2F}"/>
              </a:ext>
            </a:extLst>
          </p:cNvPr>
          <p:cNvSpPr/>
          <p:nvPr/>
        </p:nvSpPr>
        <p:spPr>
          <a:xfrm>
            <a:off x="3009528" y="1428914"/>
            <a:ext cx="914400" cy="5044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CC1EC9-8E7C-4A22-BE10-D229034CC11A}"/>
              </a:ext>
            </a:extLst>
          </p:cNvPr>
          <p:cNvSpPr txBox="1"/>
          <p:nvPr/>
        </p:nvSpPr>
        <p:spPr>
          <a:xfrm>
            <a:off x="3251202" y="1059582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B6EEA6-B2C6-49C0-AED2-1B06A6732141}"/>
              </a:ext>
            </a:extLst>
          </p:cNvPr>
          <p:cNvSpPr txBox="1"/>
          <p:nvPr/>
        </p:nvSpPr>
        <p:spPr>
          <a:xfrm>
            <a:off x="3106428" y="1482338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D21C6A-6550-4178-BB7A-BE85B713B7FA}"/>
              </a:ext>
            </a:extLst>
          </p:cNvPr>
          <p:cNvSpPr txBox="1"/>
          <p:nvPr/>
        </p:nvSpPr>
        <p:spPr>
          <a:xfrm>
            <a:off x="2242332" y="1482338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31AA47-E6E7-41A9-A505-1BA53B38D67F}"/>
              </a:ext>
            </a:extLst>
          </p:cNvPr>
          <p:cNvSpPr txBox="1"/>
          <p:nvPr/>
        </p:nvSpPr>
        <p:spPr>
          <a:xfrm>
            <a:off x="3106428" y="19143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EF9B25-1529-4616-8818-9DE89B372ABA}"/>
              </a:ext>
            </a:extLst>
          </p:cNvPr>
          <p:cNvCxnSpPr>
            <a:cxnSpLocks/>
          </p:cNvCxnSpPr>
          <p:nvPr/>
        </p:nvCxnSpPr>
        <p:spPr>
          <a:xfrm>
            <a:off x="3106428" y="1516407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AB7FA93-9951-408B-8D6A-5FD3041FCE24}"/>
              </a:ext>
            </a:extLst>
          </p:cNvPr>
          <p:cNvSpPr/>
          <p:nvPr/>
        </p:nvSpPr>
        <p:spPr>
          <a:xfrm>
            <a:off x="5364088" y="1707654"/>
            <a:ext cx="64903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E0C0F-E28A-4204-A339-BC5A06E08BE8}"/>
              </a:ext>
            </a:extLst>
          </p:cNvPr>
          <p:cNvSpPr txBox="1"/>
          <p:nvPr/>
        </p:nvSpPr>
        <p:spPr>
          <a:xfrm>
            <a:off x="6084168" y="1635646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9" name="Arrow: Curved Right 48">
            <a:extLst>
              <a:ext uri="{FF2B5EF4-FFF2-40B4-BE49-F238E27FC236}">
                <a16:creationId xmlns:a16="http://schemas.microsoft.com/office/drawing/2014/main" id="{016606E0-9D37-4814-BBF6-F90B064B66C7}"/>
              </a:ext>
            </a:extLst>
          </p:cNvPr>
          <p:cNvSpPr/>
          <p:nvPr/>
        </p:nvSpPr>
        <p:spPr>
          <a:xfrm>
            <a:off x="4139952" y="2139702"/>
            <a:ext cx="533619" cy="1963767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2431322-F561-4FD3-81C5-A9C362926E15}"/>
              </a:ext>
            </a:extLst>
          </p:cNvPr>
          <p:cNvSpPr/>
          <p:nvPr/>
        </p:nvSpPr>
        <p:spPr>
          <a:xfrm>
            <a:off x="5516488" y="3435846"/>
            <a:ext cx="32921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078928-C2D6-4E33-A26E-C8E53A2AF216}"/>
              </a:ext>
            </a:extLst>
          </p:cNvPr>
          <p:cNvSpPr txBox="1"/>
          <p:nvPr/>
        </p:nvSpPr>
        <p:spPr>
          <a:xfrm>
            <a:off x="5880751" y="3334189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7B08483-26C9-43A6-B03A-8B94B41CAE70}"/>
              </a:ext>
            </a:extLst>
          </p:cNvPr>
          <p:cNvSpPr/>
          <p:nvPr/>
        </p:nvSpPr>
        <p:spPr>
          <a:xfrm>
            <a:off x="5593456" y="3651870"/>
            <a:ext cx="64903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0C149A-CC88-4641-8FA7-12ADEE7C4CD1}"/>
              </a:ext>
            </a:extLst>
          </p:cNvPr>
          <p:cNvSpPr txBox="1"/>
          <p:nvPr/>
        </p:nvSpPr>
        <p:spPr>
          <a:xfrm>
            <a:off x="6314886" y="3570170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3BA206C-2742-4766-9079-E2065A5B828A}"/>
              </a:ext>
            </a:extLst>
          </p:cNvPr>
          <p:cNvSpPr/>
          <p:nvPr/>
        </p:nvSpPr>
        <p:spPr>
          <a:xfrm rot="466231">
            <a:off x="5479812" y="4144165"/>
            <a:ext cx="64903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673084-07E1-41F0-ACC6-7D9B58365C97}"/>
              </a:ext>
            </a:extLst>
          </p:cNvPr>
          <p:cNvSpPr txBox="1"/>
          <p:nvPr/>
        </p:nvSpPr>
        <p:spPr>
          <a:xfrm>
            <a:off x="6181528" y="4121290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ADA8331-4323-4D7B-AD59-62A26E83B117}"/>
              </a:ext>
            </a:extLst>
          </p:cNvPr>
          <p:cNvSpPr/>
          <p:nvPr/>
        </p:nvSpPr>
        <p:spPr>
          <a:xfrm rot="1762422">
            <a:off x="5442372" y="4481974"/>
            <a:ext cx="585039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C3B21D-66AB-4194-B32D-926F1F294D57}"/>
              </a:ext>
            </a:extLst>
          </p:cNvPr>
          <p:cNvSpPr txBox="1"/>
          <p:nvPr/>
        </p:nvSpPr>
        <p:spPr>
          <a:xfrm>
            <a:off x="6000661" y="4572541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A7C58-6F20-4A09-B370-90CA17B211E8}"/>
              </a:ext>
            </a:extLst>
          </p:cNvPr>
          <p:cNvSpPr txBox="1"/>
          <p:nvPr/>
        </p:nvSpPr>
        <p:spPr>
          <a:xfrm>
            <a:off x="8099634" y="2643758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57933C-9DCF-4553-9393-0DB641169AE4}"/>
              </a:ext>
            </a:extLst>
          </p:cNvPr>
          <p:cNvCxnSpPr>
            <a:cxnSpLocks/>
          </p:cNvCxnSpPr>
          <p:nvPr/>
        </p:nvCxnSpPr>
        <p:spPr>
          <a:xfrm>
            <a:off x="8099634" y="2677827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10</a:t>
            </a:r>
          </a:p>
          <a:p>
            <a:r>
              <a:rPr lang="en-US" b="1" dirty="0">
                <a:solidFill>
                  <a:srgbClr val="FFFFFF"/>
                </a:solidFill>
              </a:rPr>
              <a:t>11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0.250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702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662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300" dirty="0">
                <a:solidFill>
                  <a:schemeClr val="tx1"/>
                </a:solidFill>
              </a:rPr>
              <a:t>class Counter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int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Counter(int c)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c;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cout</a:t>
            </a:r>
            <a:r>
              <a:rPr lang="en-US" sz="1300" dirty="0">
                <a:solidFill>
                  <a:schemeClr val="tx1"/>
                </a:solidFill>
              </a:rPr>
              <a:t>&lt;&lt;count&lt;&lt;</a:t>
            </a:r>
            <a:r>
              <a:rPr lang="en-US" sz="1300" dirty="0" err="1">
                <a:solidFill>
                  <a:schemeClr val="tx1"/>
                </a:solidFill>
              </a:rPr>
              <a:t>endl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 operator++();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};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Counter Counter::operator++()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++count;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*this;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C1(10);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C2;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 = ++C1;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Improved Version of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D96DFD-96D9-41CE-B9B1-189527B39CCA}"/>
              </a:ext>
            </a:extLst>
          </p:cNvPr>
          <p:cNvSpPr/>
          <p:nvPr/>
        </p:nvSpPr>
        <p:spPr>
          <a:xfrm>
            <a:off x="4644008" y="3867234"/>
            <a:ext cx="914400" cy="216024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1F252FB-E675-41A0-9A33-38137775CEC5}"/>
              </a:ext>
            </a:extLst>
          </p:cNvPr>
          <p:cNvSpPr/>
          <p:nvPr/>
        </p:nvSpPr>
        <p:spPr>
          <a:xfrm>
            <a:off x="5558408" y="3858325"/>
            <a:ext cx="1285120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61E99-DFFA-4513-BF52-6F46067CECAE}"/>
              </a:ext>
            </a:extLst>
          </p:cNvPr>
          <p:cNvSpPr/>
          <p:nvPr/>
        </p:nvSpPr>
        <p:spPr>
          <a:xfrm>
            <a:off x="6843528" y="3612027"/>
            <a:ext cx="2232248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= C1.operator++();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F031A-CEB0-41A6-B38C-7F5F8B4D1416}"/>
              </a:ext>
            </a:extLst>
          </p:cNvPr>
          <p:cNvSpPr/>
          <p:nvPr/>
        </p:nvSpPr>
        <p:spPr>
          <a:xfrm>
            <a:off x="7978080" y="1356906"/>
            <a:ext cx="914400" cy="5044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F548D-F2AD-4664-9088-A9066F491317}"/>
              </a:ext>
            </a:extLst>
          </p:cNvPr>
          <p:cNvSpPr txBox="1"/>
          <p:nvPr/>
        </p:nvSpPr>
        <p:spPr>
          <a:xfrm>
            <a:off x="8219754" y="98757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F31EF-69B2-4DB6-9E37-90F39520ACC9}"/>
              </a:ext>
            </a:extLst>
          </p:cNvPr>
          <p:cNvSpPr txBox="1"/>
          <p:nvPr/>
        </p:nvSpPr>
        <p:spPr>
          <a:xfrm>
            <a:off x="7210884" y="1410330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10D47A-5C3E-4D47-8A11-B914FCBA9226}"/>
              </a:ext>
            </a:extLst>
          </p:cNvPr>
          <p:cNvSpPr txBox="1"/>
          <p:nvPr/>
        </p:nvSpPr>
        <p:spPr>
          <a:xfrm>
            <a:off x="8074980" y="18423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69EB7-85AA-4204-A828-BD42697B5002}"/>
              </a:ext>
            </a:extLst>
          </p:cNvPr>
          <p:cNvSpPr/>
          <p:nvPr/>
        </p:nvSpPr>
        <p:spPr>
          <a:xfrm>
            <a:off x="8003492" y="2543078"/>
            <a:ext cx="914400" cy="532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DABD1-2F84-4C14-AD09-0BF8DFD52BA3}"/>
              </a:ext>
            </a:extLst>
          </p:cNvPr>
          <p:cNvSpPr txBox="1"/>
          <p:nvPr/>
        </p:nvSpPr>
        <p:spPr>
          <a:xfrm>
            <a:off x="8232849" y="22304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36E2F-DF91-46F3-97E9-E28320F1F4C3}"/>
              </a:ext>
            </a:extLst>
          </p:cNvPr>
          <p:cNvSpPr txBox="1"/>
          <p:nvPr/>
        </p:nvSpPr>
        <p:spPr>
          <a:xfrm>
            <a:off x="7236296" y="2634466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19AF5-C5C0-4A59-9AE5-D650AC1CA7EA}"/>
              </a:ext>
            </a:extLst>
          </p:cNvPr>
          <p:cNvSpPr txBox="1"/>
          <p:nvPr/>
        </p:nvSpPr>
        <p:spPr>
          <a:xfrm>
            <a:off x="8100392" y="30665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F2B75-E487-4413-AE27-3FFF126400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45703" y="1609133"/>
            <a:ext cx="2132377" cy="1394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88E58A-3DE5-4B03-8F0C-6C01A5FD87E8}"/>
              </a:ext>
            </a:extLst>
          </p:cNvPr>
          <p:cNvCxnSpPr>
            <a:cxnSpLocks/>
            <a:endCxn id="19" idx="0"/>
          </p:cNvCxnSpPr>
          <p:nvPr/>
        </p:nvCxnSpPr>
        <p:spPr>
          <a:xfrm flipV="1">
            <a:off x="5498020" y="3066514"/>
            <a:ext cx="2928744" cy="278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2431322-F561-4FD3-81C5-A9C362926E15}"/>
              </a:ext>
            </a:extLst>
          </p:cNvPr>
          <p:cNvSpPr/>
          <p:nvPr/>
        </p:nvSpPr>
        <p:spPr>
          <a:xfrm>
            <a:off x="5516488" y="3435846"/>
            <a:ext cx="32921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078928-C2D6-4E33-A26E-C8E53A2AF216}"/>
              </a:ext>
            </a:extLst>
          </p:cNvPr>
          <p:cNvSpPr txBox="1"/>
          <p:nvPr/>
        </p:nvSpPr>
        <p:spPr>
          <a:xfrm>
            <a:off x="5880751" y="3334189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7B08483-26C9-43A6-B03A-8B94B41CAE70}"/>
              </a:ext>
            </a:extLst>
          </p:cNvPr>
          <p:cNvSpPr/>
          <p:nvPr/>
        </p:nvSpPr>
        <p:spPr>
          <a:xfrm>
            <a:off x="5593456" y="3651870"/>
            <a:ext cx="64903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0C149A-CC88-4641-8FA7-12ADEE7C4CD1}"/>
              </a:ext>
            </a:extLst>
          </p:cNvPr>
          <p:cNvSpPr txBox="1"/>
          <p:nvPr/>
        </p:nvSpPr>
        <p:spPr>
          <a:xfrm>
            <a:off x="6314886" y="3570170"/>
            <a:ext cx="30168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3BA206C-2742-4766-9079-E2065A5B828A}"/>
              </a:ext>
            </a:extLst>
          </p:cNvPr>
          <p:cNvSpPr/>
          <p:nvPr/>
        </p:nvSpPr>
        <p:spPr>
          <a:xfrm rot="466231">
            <a:off x="5479812" y="4144165"/>
            <a:ext cx="649035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673084-07E1-41F0-ACC6-7D9B58365C97}"/>
              </a:ext>
            </a:extLst>
          </p:cNvPr>
          <p:cNvSpPr txBox="1"/>
          <p:nvPr/>
        </p:nvSpPr>
        <p:spPr>
          <a:xfrm>
            <a:off x="6181528" y="4121290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ADA8331-4323-4D7B-AD59-62A26E83B117}"/>
              </a:ext>
            </a:extLst>
          </p:cNvPr>
          <p:cNvSpPr/>
          <p:nvPr/>
        </p:nvSpPr>
        <p:spPr>
          <a:xfrm rot="1762422">
            <a:off x="5442372" y="4481974"/>
            <a:ext cx="585039" cy="245144"/>
          </a:xfrm>
          <a:prstGeom prst="rightArrow">
            <a:avLst>
              <a:gd name="adj1" fmla="val 3378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C3B21D-66AB-4194-B32D-926F1F294D57}"/>
              </a:ext>
            </a:extLst>
          </p:cNvPr>
          <p:cNvSpPr txBox="1"/>
          <p:nvPr/>
        </p:nvSpPr>
        <p:spPr>
          <a:xfrm>
            <a:off x="6000661" y="4572541"/>
            <a:ext cx="4187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80DE65-2262-40D4-8056-DAE85723A5CD}"/>
              </a:ext>
            </a:extLst>
          </p:cNvPr>
          <p:cNvSpPr txBox="1"/>
          <p:nvPr/>
        </p:nvSpPr>
        <p:spPr>
          <a:xfrm>
            <a:off x="8099634" y="2634466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0   11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DB1DBB-3234-45A4-A4EA-8F43B106BFBF}"/>
              </a:ext>
            </a:extLst>
          </p:cNvPr>
          <p:cNvCxnSpPr>
            <a:cxnSpLocks/>
          </p:cNvCxnSpPr>
          <p:nvPr/>
        </p:nvCxnSpPr>
        <p:spPr>
          <a:xfrm>
            <a:off x="8099634" y="2668535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Arrow: Curved Right 44">
            <a:extLst>
              <a:ext uri="{FF2B5EF4-FFF2-40B4-BE49-F238E27FC236}">
                <a16:creationId xmlns:a16="http://schemas.microsoft.com/office/drawing/2014/main" id="{9A181CF6-C32F-46B4-AB7B-CC6F926F2395}"/>
              </a:ext>
            </a:extLst>
          </p:cNvPr>
          <p:cNvSpPr/>
          <p:nvPr/>
        </p:nvSpPr>
        <p:spPr>
          <a:xfrm>
            <a:off x="4124320" y="1933368"/>
            <a:ext cx="533619" cy="2045067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85538D-E9C2-4F8C-BCBF-81771598EE13}"/>
              </a:ext>
            </a:extLst>
          </p:cNvPr>
          <p:cNvSpPr/>
          <p:nvPr/>
        </p:nvSpPr>
        <p:spPr>
          <a:xfrm>
            <a:off x="2699792" y="1509306"/>
            <a:ext cx="914400" cy="5044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66CA87-AC10-482F-BACD-A652DDCC0FC5}"/>
              </a:ext>
            </a:extLst>
          </p:cNvPr>
          <p:cNvSpPr txBox="1"/>
          <p:nvPr/>
        </p:nvSpPr>
        <p:spPr>
          <a:xfrm>
            <a:off x="2893766" y="120359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95E079-14B9-4D9E-8F8E-4D2270EC8382}"/>
              </a:ext>
            </a:extLst>
          </p:cNvPr>
          <p:cNvSpPr txBox="1"/>
          <p:nvPr/>
        </p:nvSpPr>
        <p:spPr>
          <a:xfrm>
            <a:off x="1975041" y="1626354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429BD2-CECA-458D-80B3-A8D64651D30C}"/>
              </a:ext>
            </a:extLst>
          </p:cNvPr>
          <p:cNvSpPr txBox="1"/>
          <p:nvPr/>
        </p:nvSpPr>
        <p:spPr>
          <a:xfrm>
            <a:off x="2839137" y="20584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D905BE-D08C-4D77-9C24-737AE302E1D8}"/>
              </a:ext>
            </a:extLst>
          </p:cNvPr>
          <p:cNvSpPr txBox="1"/>
          <p:nvPr/>
        </p:nvSpPr>
        <p:spPr>
          <a:xfrm>
            <a:off x="2771800" y="1626354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FAF2D5-7C7C-41AC-A80C-CC2A0F2102EA}"/>
              </a:ext>
            </a:extLst>
          </p:cNvPr>
          <p:cNvCxnSpPr>
            <a:cxnSpLocks/>
          </p:cNvCxnSpPr>
          <p:nvPr/>
        </p:nvCxnSpPr>
        <p:spPr>
          <a:xfrm>
            <a:off x="2856918" y="1642748"/>
            <a:ext cx="253985" cy="3011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8E9A28-1C28-46DE-A6B4-55B8F06697A5}"/>
              </a:ext>
            </a:extLst>
          </p:cNvPr>
          <p:cNvSpPr txBox="1"/>
          <p:nvPr/>
        </p:nvSpPr>
        <p:spPr>
          <a:xfrm>
            <a:off x="8099634" y="1419622"/>
            <a:ext cx="7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10 11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4EF5C2-FC63-4882-BAA2-5465B3E3F39C}"/>
              </a:ext>
            </a:extLst>
          </p:cNvPr>
          <p:cNvCxnSpPr>
            <a:cxnSpLocks/>
          </p:cNvCxnSpPr>
          <p:nvPr/>
        </p:nvCxnSpPr>
        <p:spPr>
          <a:xfrm>
            <a:off x="8099634" y="1453691"/>
            <a:ext cx="253985" cy="3011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95F5737-8B10-42E6-9F72-459DBC1C4FE2}"/>
              </a:ext>
            </a:extLst>
          </p:cNvPr>
          <p:cNvSpPr/>
          <p:nvPr/>
        </p:nvSpPr>
        <p:spPr>
          <a:xfrm>
            <a:off x="5648932" y="1797483"/>
            <a:ext cx="1240518" cy="4142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equivalent to return C1</a:t>
            </a:r>
          </a:p>
        </p:txBody>
      </p:sp>
    </p:spTree>
    <p:extLst>
      <p:ext uri="{BB962C8B-B14F-4D97-AF65-F5344CB8AC3E}">
        <p14:creationId xmlns:p14="http://schemas.microsoft.com/office/powerpoint/2010/main" val="68702895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10</a:t>
            </a:r>
          </a:p>
          <a:p>
            <a:r>
              <a:rPr lang="en-US" b="1" dirty="0">
                <a:solidFill>
                  <a:srgbClr val="FFFFFF"/>
                </a:solidFill>
              </a:rPr>
              <a:t>11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0.250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2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662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300" dirty="0">
                <a:solidFill>
                  <a:schemeClr val="tx1"/>
                </a:solidFill>
              </a:rPr>
              <a:t>class Counter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int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Counter(int c)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count = c;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    </a:t>
            </a:r>
            <a:r>
              <a:rPr lang="en-US" sz="1300" dirty="0" err="1">
                <a:solidFill>
                  <a:schemeClr val="tx1"/>
                </a:solidFill>
              </a:rPr>
              <a:t>cout</a:t>
            </a:r>
            <a:r>
              <a:rPr lang="en-US" sz="1300" dirty="0">
                <a:solidFill>
                  <a:schemeClr val="tx1"/>
                </a:solidFill>
              </a:rPr>
              <a:t>&lt;&lt;count&lt;&lt;</a:t>
            </a:r>
            <a:r>
              <a:rPr lang="en-US" sz="1300" dirty="0" err="1">
                <a:solidFill>
                  <a:schemeClr val="tx1"/>
                </a:solidFill>
              </a:rPr>
              <a:t>endl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    Counter operator++();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};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Counter Counter::operator++()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Temp;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++count;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</a:t>
            </a:r>
            <a:r>
              <a:rPr lang="en-US" sz="1300" dirty="0" err="1">
                <a:solidFill>
                  <a:schemeClr val="tx1"/>
                </a:solidFill>
              </a:rPr>
              <a:t>Temp.count</a:t>
            </a:r>
            <a:r>
              <a:rPr lang="en-US" sz="1300" dirty="0">
                <a:solidFill>
                  <a:schemeClr val="tx1"/>
                </a:solidFill>
              </a:rPr>
              <a:t> = count;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Temp;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300" dirty="0">
                <a:solidFill>
                  <a:schemeClr val="tx1"/>
                </a:solidFill>
              </a:rPr>
              <a:t>{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C1(10);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Counter C2;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 = C1++;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C1.show();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C2.show();</a:t>
            </a:r>
          </a:p>
          <a:p>
            <a:r>
              <a:rPr lang="en-US" sz="130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3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Overloading Post Increment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D96DFD-96D9-41CE-B9B1-189527B39CCA}"/>
              </a:ext>
            </a:extLst>
          </p:cNvPr>
          <p:cNvSpPr/>
          <p:nvPr/>
        </p:nvSpPr>
        <p:spPr>
          <a:xfrm>
            <a:off x="4644008" y="3867234"/>
            <a:ext cx="914400" cy="216024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61E99-DFFA-4513-BF52-6F46067CECAE}"/>
              </a:ext>
            </a:extLst>
          </p:cNvPr>
          <p:cNvSpPr/>
          <p:nvPr/>
        </p:nvSpPr>
        <p:spPr>
          <a:xfrm>
            <a:off x="1763688" y="1154814"/>
            <a:ext cx="2232248" cy="566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the behavior   of the following code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1BEBEF-497E-44F4-A042-7C0493AE0841}"/>
              </a:ext>
            </a:extLst>
          </p:cNvPr>
          <p:cNvCxnSpPr>
            <a:cxnSpLocks/>
            <a:stCxn id="2" idx="1"/>
            <a:endCxn id="46" idx="3"/>
          </p:cNvCxnSpPr>
          <p:nvPr/>
        </p:nvCxnSpPr>
        <p:spPr>
          <a:xfrm flipH="1">
            <a:off x="3710783" y="3975246"/>
            <a:ext cx="933225" cy="532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5766ED5-FAF3-468B-A447-551C9DA29F16}"/>
              </a:ext>
            </a:extLst>
          </p:cNvPr>
          <p:cNvSpPr/>
          <p:nvPr/>
        </p:nvSpPr>
        <p:spPr>
          <a:xfrm>
            <a:off x="3163991" y="3176934"/>
            <a:ext cx="975494" cy="384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FD2F01-75D7-4FBE-9568-ACC70260D037}"/>
              </a:ext>
            </a:extLst>
          </p:cNvPr>
          <p:cNvSpPr/>
          <p:nvPr/>
        </p:nvSpPr>
        <p:spPr>
          <a:xfrm>
            <a:off x="2627784" y="4142462"/>
            <a:ext cx="1082999" cy="7304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 GCC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Syntax Error!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344B14-79AA-402B-BA74-4F94A060228D}"/>
              </a:ext>
            </a:extLst>
          </p:cNvPr>
          <p:cNvCxnSpPr>
            <a:cxnSpLocks/>
            <a:stCxn id="2" idx="3"/>
            <a:endCxn id="59" idx="1"/>
          </p:cNvCxnSpPr>
          <p:nvPr/>
        </p:nvCxnSpPr>
        <p:spPr>
          <a:xfrm>
            <a:off x="5558408" y="3975246"/>
            <a:ext cx="1250220" cy="479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728E4E-D882-4D1B-AF0D-43AC015AE8A0}"/>
              </a:ext>
            </a:extLst>
          </p:cNvPr>
          <p:cNvSpPr/>
          <p:nvPr/>
        </p:nvSpPr>
        <p:spPr>
          <a:xfrm>
            <a:off x="6808628" y="4039255"/>
            <a:ext cx="1956163" cy="830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 Turbo</a:t>
            </a:r>
          </a:p>
          <a:p>
            <a:pPr algn="ctr"/>
            <a:r>
              <a:rPr lang="en-US" sz="1200" dirty="0"/>
              <a:t>Warning: You have declared pre increment, but your are using it as post increment</a:t>
            </a:r>
          </a:p>
        </p:txBody>
      </p:sp>
    </p:spTree>
    <p:extLst>
      <p:ext uri="{BB962C8B-B14F-4D97-AF65-F5344CB8AC3E}">
        <p14:creationId xmlns:p14="http://schemas.microsoft.com/office/powerpoint/2010/main" val="2650771992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394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1. The 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code </a:t>
            </a:r>
            <a:r>
              <a:rPr lang="en-US" sz="1600" dirty="0">
                <a:solidFill>
                  <a:schemeClr val="bg1"/>
                </a:solidFill>
              </a:rPr>
              <a:t>will give </a:t>
            </a:r>
            <a:r>
              <a:rPr lang="en-US" sz="1600" dirty="0">
                <a:solidFill>
                  <a:srgbClr val="FF0000"/>
                </a:solidFill>
              </a:rPr>
              <a:t>Syntax error </a:t>
            </a:r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dirty="0">
                <a:solidFill>
                  <a:srgbClr val="7030A0"/>
                </a:solidFill>
              </a:rPr>
              <a:t>GCC</a:t>
            </a:r>
            <a:r>
              <a:rPr lang="en-US" sz="1600" dirty="0">
                <a:solidFill>
                  <a:schemeClr val="bg1"/>
                </a:solidFill>
              </a:rPr>
              <a:t> while in </a:t>
            </a:r>
            <a:r>
              <a:rPr lang="en-US" sz="1600" dirty="0">
                <a:solidFill>
                  <a:srgbClr val="FFFF00"/>
                </a:solidFill>
              </a:rPr>
              <a:t>Turbo C++ </a:t>
            </a:r>
            <a:r>
              <a:rPr lang="en-US" sz="1600" dirty="0">
                <a:solidFill>
                  <a:schemeClr val="bg1"/>
                </a:solidFill>
              </a:rPr>
              <a:t>although it will </a:t>
            </a:r>
            <a:r>
              <a:rPr lang="en-US" sz="1600" dirty="0">
                <a:solidFill>
                  <a:srgbClr val="FF0066"/>
                </a:solidFill>
              </a:rPr>
              <a:t>run</a:t>
            </a:r>
            <a:r>
              <a:rPr lang="en-US" sz="1600" dirty="0">
                <a:solidFill>
                  <a:schemeClr val="bg1"/>
                </a:solidFill>
              </a:rPr>
              <a:t> but will give a                    </a:t>
            </a:r>
            <a:r>
              <a:rPr lang="en-US" sz="1600" dirty="0">
                <a:solidFill>
                  <a:srgbClr val="C00000"/>
                </a:solidFill>
              </a:rPr>
              <a:t>warning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2. That </a:t>
            </a:r>
            <a:r>
              <a:rPr lang="en-US" sz="1600" dirty="0">
                <a:solidFill>
                  <a:srgbClr val="002060"/>
                </a:solidFill>
              </a:rPr>
              <a:t>warning</a:t>
            </a:r>
            <a:r>
              <a:rPr lang="en-US" sz="1600" dirty="0">
                <a:solidFill>
                  <a:schemeClr val="bg1"/>
                </a:solidFill>
              </a:rPr>
              <a:t> or</a:t>
            </a:r>
            <a:r>
              <a:rPr lang="en-US" sz="1600" dirty="0">
                <a:solidFill>
                  <a:srgbClr val="08E64D"/>
                </a:solidFill>
              </a:rPr>
              <a:t> error </a:t>
            </a:r>
            <a:r>
              <a:rPr lang="en-US" sz="1600" dirty="0">
                <a:solidFill>
                  <a:schemeClr val="bg1"/>
                </a:solidFill>
              </a:rPr>
              <a:t>is due to the</a:t>
            </a:r>
            <a:r>
              <a:rPr lang="en-US" sz="1600" dirty="0">
                <a:solidFill>
                  <a:srgbClr val="00B0F0"/>
                </a:solidFill>
              </a:rPr>
              <a:t> reason </a:t>
            </a:r>
            <a:r>
              <a:rPr lang="en-US" sz="1600" dirty="0">
                <a:solidFill>
                  <a:schemeClr val="bg1"/>
                </a:solidFill>
              </a:rPr>
              <a:t>that we have overloaded </a:t>
            </a:r>
            <a:r>
              <a:rPr lang="en-US" sz="1600" dirty="0">
                <a:solidFill>
                  <a:srgbClr val="385D8A"/>
                </a:solidFill>
              </a:rPr>
              <a:t>PRE INCREMENT </a:t>
            </a:r>
            <a:r>
              <a:rPr lang="en-US" sz="1600" dirty="0">
                <a:solidFill>
                  <a:schemeClr val="bg1"/>
                </a:solidFill>
              </a:rPr>
              <a:t>but we have used it as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POST INCREMENT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3. This </a:t>
            </a:r>
            <a:r>
              <a:rPr lang="en-US" sz="1600" dirty="0">
                <a:solidFill>
                  <a:schemeClr val="accent6"/>
                </a:solidFill>
              </a:rPr>
              <a:t>means</a:t>
            </a:r>
            <a:r>
              <a:rPr lang="en-US" sz="1600" dirty="0">
                <a:solidFill>
                  <a:schemeClr val="bg1"/>
                </a:solidFill>
              </a:rPr>
              <a:t> that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</a:t>
            </a:r>
            <a:r>
              <a:rPr lang="en-US" sz="1600" dirty="0">
                <a:solidFill>
                  <a:schemeClr val="bg1"/>
                </a:solidFill>
              </a:rPr>
              <a:t>every </a:t>
            </a:r>
            <a:r>
              <a:rPr lang="en-US" sz="1600" dirty="0">
                <a:solidFill>
                  <a:srgbClr val="FF0066"/>
                </a:solidFill>
              </a:rPr>
              <a:t>C++ compiler </a:t>
            </a:r>
            <a:r>
              <a:rPr lang="en-US" sz="1600" dirty="0">
                <a:solidFill>
                  <a:schemeClr val="bg1"/>
                </a:solidFill>
              </a:rPr>
              <a:t>takes the </a:t>
            </a:r>
            <a:r>
              <a:rPr lang="en-US" sz="1600" dirty="0">
                <a:solidFill>
                  <a:srgbClr val="002060"/>
                </a:solidFill>
              </a:rPr>
              <a:t>following declaration </a:t>
            </a:r>
            <a:r>
              <a:rPr lang="en-US" sz="1600" dirty="0">
                <a:solidFill>
                  <a:schemeClr val="bg1"/>
                </a:solidFill>
              </a:rPr>
              <a:t>to be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pre increment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Important points about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73673-FFA3-45E0-AF14-14606F862628}"/>
              </a:ext>
            </a:extLst>
          </p:cNvPr>
          <p:cNvSpPr/>
          <p:nvPr/>
        </p:nvSpPr>
        <p:spPr>
          <a:xfrm>
            <a:off x="539552" y="3363838"/>
            <a:ext cx="5256584" cy="1224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UcPeriod"/>
            </a:pPr>
            <a:r>
              <a:rPr lang="en-US" dirty="0"/>
              <a:t>void operator ++()</a:t>
            </a:r>
          </a:p>
          <a:p>
            <a:pPr algn="ctr"/>
            <a:r>
              <a:rPr lang="en-US" dirty="0"/>
              <a:t>or</a:t>
            </a:r>
          </a:p>
          <a:p>
            <a:pPr marL="400050" indent="-400050" algn="ctr">
              <a:buFont typeface="+mj-lt"/>
              <a:buAutoNum type="romanUcPeriod" startAt="2"/>
            </a:pPr>
            <a:r>
              <a:rPr lang="en-US" dirty="0"/>
              <a:t>Counter operator ++()</a:t>
            </a:r>
          </a:p>
        </p:txBody>
      </p:sp>
    </p:spTree>
    <p:extLst>
      <p:ext uri="{BB962C8B-B14F-4D97-AF65-F5344CB8AC3E}">
        <p14:creationId xmlns:p14="http://schemas.microsoft.com/office/powerpoint/2010/main" val="105690506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10462</TotalTime>
  <Words>1443</Words>
  <Application>Microsoft Office PowerPoint</Application>
  <PresentationFormat>On-screen Show (16:9)</PresentationFormat>
  <Paragraphs>443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Previous Class Assignment</vt:lpstr>
      <vt:lpstr>Previous Class Assignment solution</vt:lpstr>
      <vt:lpstr> Output of The Previous Code</vt:lpstr>
      <vt:lpstr>Improved Version of Previous Code</vt:lpstr>
      <vt:lpstr> Output of The Previous Code</vt:lpstr>
      <vt:lpstr>Overloading Post Increment Operator</vt:lpstr>
      <vt:lpstr>Important points about the previous code</vt:lpstr>
      <vt:lpstr>Important points about the previous code</vt:lpstr>
      <vt:lpstr>Previous Code With required changes</vt:lpstr>
      <vt:lpstr> Output of The Previous Code</vt:lpstr>
      <vt:lpstr>Overloading Operator++(Pre Increment) as Friend Function</vt:lpstr>
      <vt:lpstr> Output of The Previous Code</vt:lpstr>
      <vt:lpstr>Overloading Operator++(Pre Increment) as Friend Function</vt:lpstr>
      <vt:lpstr> Output of The Previous Code</vt:lpstr>
      <vt:lpstr>Assignment</vt:lpstr>
      <vt:lpstr>End of Lecture 25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384</cp:revision>
  <dcterms:created xsi:type="dcterms:W3CDTF">2016-12-05T23:26:54Z</dcterms:created>
  <dcterms:modified xsi:type="dcterms:W3CDTF">2021-08-18T12:03:08Z</dcterms:modified>
</cp:coreProperties>
</file>