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8"/>
  </p:notesMasterIdLst>
  <p:sldIdLst>
    <p:sldId id="354" r:id="rId4"/>
    <p:sldId id="324" r:id="rId5"/>
    <p:sldId id="460" r:id="rId6"/>
    <p:sldId id="459" r:id="rId7"/>
    <p:sldId id="471" r:id="rId8"/>
    <p:sldId id="472" r:id="rId9"/>
    <p:sldId id="396" r:id="rId10"/>
    <p:sldId id="461" r:id="rId11"/>
    <p:sldId id="473" r:id="rId12"/>
    <p:sldId id="474" r:id="rId13"/>
    <p:sldId id="476" r:id="rId14"/>
    <p:sldId id="475" r:id="rId15"/>
    <p:sldId id="451" r:id="rId16"/>
    <p:sldId id="35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385D8A"/>
    <a:srgbClr val="08E64D"/>
    <a:srgbClr val="002060"/>
    <a:srgbClr val="F2A40D"/>
    <a:srgbClr val="058D2F"/>
    <a:srgbClr val="00FFFF"/>
    <a:srgbClr val="996633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4" autoAdjust="0"/>
  </p:normalViewPr>
  <p:slideViewPr>
    <p:cSldViewPr>
      <p:cViewPr varScale="1">
        <p:scale>
          <a:sx n="89" d="100"/>
          <a:sy n="89" d="100"/>
        </p:scale>
        <p:origin x="744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26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15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Overloading Relational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BEA0AE-0DCF-4105-84CB-360234243E29}"/>
              </a:ext>
            </a:extLst>
          </p:cNvPr>
          <p:cNvSpPr/>
          <p:nvPr/>
        </p:nvSpPr>
        <p:spPr>
          <a:xfrm>
            <a:off x="1475656" y="1851670"/>
            <a:ext cx="9144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26639C-0864-40D8-B95B-7E2253055401}"/>
              </a:ext>
            </a:extLst>
          </p:cNvPr>
          <p:cNvSpPr/>
          <p:nvPr/>
        </p:nvSpPr>
        <p:spPr>
          <a:xfrm>
            <a:off x="4139952" y="1635646"/>
            <a:ext cx="91440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A237E-D12F-41E7-A251-1447C857DC27}"/>
              </a:ext>
            </a:extLst>
          </p:cNvPr>
          <p:cNvSpPr/>
          <p:nvPr/>
        </p:nvSpPr>
        <p:spPr>
          <a:xfrm>
            <a:off x="4139952" y="2550046"/>
            <a:ext cx="914400" cy="43204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inches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D599FB-F1DA-4FA8-9B87-AC34F619EF3F}"/>
              </a:ext>
            </a:extLst>
          </p:cNvPr>
          <p:cNvSpPr/>
          <p:nvPr/>
        </p:nvSpPr>
        <p:spPr>
          <a:xfrm>
            <a:off x="1475656" y="3673574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AFEE3-54D6-4B5B-87D3-9C18B9BA5052}"/>
              </a:ext>
            </a:extLst>
          </p:cNvPr>
          <p:cNvSpPr/>
          <p:nvPr/>
        </p:nvSpPr>
        <p:spPr>
          <a:xfrm>
            <a:off x="4139952" y="4587974"/>
            <a:ext cx="914400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inches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FD9E99-F196-4559-9730-F86F6B1C9F01}"/>
              </a:ext>
            </a:extLst>
          </p:cNvPr>
          <p:cNvSpPr/>
          <p:nvPr/>
        </p:nvSpPr>
        <p:spPr>
          <a:xfrm>
            <a:off x="4139952" y="3579862"/>
            <a:ext cx="914400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2F18CC-4527-484A-917B-CA1158C9AB35}"/>
              </a:ext>
            </a:extLst>
          </p:cNvPr>
          <p:cNvSpPr/>
          <p:nvPr/>
        </p:nvSpPr>
        <p:spPr>
          <a:xfrm>
            <a:off x="6105872" y="1635646"/>
            <a:ext cx="91440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89599D-3B5D-44A5-B43A-111153E05BF2}"/>
              </a:ext>
            </a:extLst>
          </p:cNvPr>
          <p:cNvSpPr/>
          <p:nvPr/>
        </p:nvSpPr>
        <p:spPr>
          <a:xfrm>
            <a:off x="6105872" y="2571750"/>
            <a:ext cx="91440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1940BB-CC99-4641-BC46-A71289A41B13}"/>
              </a:ext>
            </a:extLst>
          </p:cNvPr>
          <p:cNvSpPr/>
          <p:nvPr/>
        </p:nvSpPr>
        <p:spPr>
          <a:xfrm>
            <a:off x="6105872" y="3579862"/>
            <a:ext cx="914400" cy="43204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3884E9-A431-403E-8178-60F446D856FA}"/>
              </a:ext>
            </a:extLst>
          </p:cNvPr>
          <p:cNvSpPr/>
          <p:nvPr/>
        </p:nvSpPr>
        <p:spPr>
          <a:xfrm>
            <a:off x="6084168" y="4587974"/>
            <a:ext cx="914400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4BABF02-D7EE-479B-A5B9-44BB12790723}"/>
              </a:ext>
            </a:extLst>
          </p:cNvPr>
          <p:cNvSpPr/>
          <p:nvPr/>
        </p:nvSpPr>
        <p:spPr>
          <a:xfrm>
            <a:off x="5102312" y="1609354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F735585-FB22-495D-8E60-1F3380E78E54}"/>
              </a:ext>
            </a:extLst>
          </p:cNvPr>
          <p:cNvSpPr/>
          <p:nvPr/>
        </p:nvSpPr>
        <p:spPr>
          <a:xfrm>
            <a:off x="5076056" y="257175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4F89B5A-795E-49A8-9E54-B163B35B743B}"/>
              </a:ext>
            </a:extLst>
          </p:cNvPr>
          <p:cNvSpPr/>
          <p:nvPr/>
        </p:nvSpPr>
        <p:spPr>
          <a:xfrm>
            <a:off x="5076056" y="3599286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0D83738-27F4-483B-9E8A-7DEC0E6EDEFC}"/>
              </a:ext>
            </a:extLst>
          </p:cNvPr>
          <p:cNvSpPr/>
          <p:nvPr/>
        </p:nvSpPr>
        <p:spPr>
          <a:xfrm>
            <a:off x="5076056" y="4535390"/>
            <a:ext cx="978408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FA249-3CA5-47E4-A538-EB12FECB4BD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390056" y="2308870"/>
            <a:ext cx="1749896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A70DB8-1A9D-4674-AEFB-C9B66D6D2F42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2390056" y="4130774"/>
            <a:ext cx="1749896" cy="673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626681-9C6A-49CB-9370-4BA8C10A110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390056" y="1851670"/>
            <a:ext cx="1749896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8A28A5E-1938-4ECA-8F4B-D2D41AAF7CF4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V="1">
            <a:off x="2390056" y="3795886"/>
            <a:ext cx="1749896" cy="334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02771BAC-A2CF-4088-81CB-9AEE92D535FF}"/>
              </a:ext>
            </a:extLst>
          </p:cNvPr>
          <p:cNvSpPr/>
          <p:nvPr/>
        </p:nvSpPr>
        <p:spPr>
          <a:xfrm>
            <a:off x="287524" y="1090269"/>
            <a:ext cx="2376264" cy="56574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Comparing 2 objects of class Distance</a:t>
            </a:r>
          </a:p>
        </p:txBody>
      </p:sp>
    </p:spTree>
    <p:extLst>
      <p:ext uri="{BB962C8B-B14F-4D97-AF65-F5344CB8AC3E}">
        <p14:creationId xmlns:p14="http://schemas.microsoft.com/office/powerpoint/2010/main" val="2199288525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50" dirty="0">
                <a:solidFill>
                  <a:schemeClr val="tx1"/>
                </a:solidFill>
              </a:rPr>
              <a:t>class Distance</a:t>
            </a:r>
          </a:p>
          <a:p>
            <a:r>
              <a:rPr lang="en-US" sz="1150" dirty="0">
                <a:solidFill>
                  <a:schemeClr val="tx1"/>
                </a:solidFill>
              </a:rPr>
              <a:t>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private: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int feet, inches;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void get()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    </a:t>
            </a:r>
            <a:r>
              <a:rPr lang="en-US" sz="1150" dirty="0" err="1">
                <a:solidFill>
                  <a:schemeClr val="tx1"/>
                </a:solidFill>
              </a:rPr>
              <a:t>cout</a:t>
            </a:r>
            <a:r>
              <a:rPr lang="en-US" sz="1150" dirty="0">
                <a:solidFill>
                  <a:schemeClr val="tx1"/>
                </a:solidFill>
              </a:rPr>
              <a:t>&lt;&lt;"Enter feet and inches: ";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    </a:t>
            </a:r>
            <a:r>
              <a:rPr lang="en-US" sz="1150" dirty="0" err="1">
                <a:solidFill>
                  <a:schemeClr val="tx1"/>
                </a:solidFill>
              </a:rPr>
              <a:t>cin</a:t>
            </a:r>
            <a:r>
              <a:rPr lang="en-US" sz="1150" dirty="0">
                <a:solidFill>
                  <a:schemeClr val="tx1"/>
                </a:solidFill>
              </a:rPr>
              <a:t>&gt;&gt;feet&gt;&gt;inches;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    </a:t>
            </a:r>
            <a:r>
              <a:rPr lang="en-US" sz="1150" dirty="0" err="1">
                <a:solidFill>
                  <a:schemeClr val="tx1"/>
                </a:solidFill>
              </a:rPr>
              <a:t>cout</a:t>
            </a:r>
            <a:r>
              <a:rPr lang="en-US" sz="1150" dirty="0">
                <a:solidFill>
                  <a:schemeClr val="tx1"/>
                </a:solidFill>
              </a:rPr>
              <a:t>&lt;&lt;feet&lt;&lt;", "&lt;&lt;inches&lt;&lt;</a:t>
            </a:r>
            <a:r>
              <a:rPr lang="en-US" sz="1150" dirty="0" err="1">
                <a:solidFill>
                  <a:schemeClr val="tx1"/>
                </a:solidFill>
              </a:rPr>
              <a:t>endl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int operator==(const Distance &amp;);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};</a:t>
            </a: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r>
              <a:rPr lang="en-US" sz="1150" dirty="0">
                <a:solidFill>
                  <a:schemeClr val="tx1"/>
                </a:solidFill>
              </a:rPr>
              <a:t>int Distance::operator==(const Distance &amp; Q)</a:t>
            </a:r>
          </a:p>
          <a:p>
            <a:r>
              <a:rPr lang="en-US" sz="1150" dirty="0">
                <a:solidFill>
                  <a:schemeClr val="tx1"/>
                </a:solidFill>
              </a:rPr>
              <a:t>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int x, y;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x = feet * 12 + inches;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y = </a:t>
            </a:r>
            <a:r>
              <a:rPr lang="en-US" sz="1150" dirty="0" err="1">
                <a:solidFill>
                  <a:schemeClr val="tx1"/>
                </a:solidFill>
              </a:rPr>
              <a:t>Q.feet</a:t>
            </a:r>
            <a:r>
              <a:rPr lang="en-US" sz="1150" dirty="0">
                <a:solidFill>
                  <a:schemeClr val="tx1"/>
                </a:solidFill>
              </a:rPr>
              <a:t> * 12 + </a:t>
            </a:r>
            <a:r>
              <a:rPr lang="en-US" sz="1150" dirty="0" err="1">
                <a:solidFill>
                  <a:schemeClr val="tx1"/>
                </a:solidFill>
              </a:rPr>
              <a:t>Q.inches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if(x == y)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return 1;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else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return 0;</a:t>
            </a:r>
          </a:p>
          <a:p>
            <a:r>
              <a:rPr lang="en-US" sz="1150" dirty="0">
                <a:solidFill>
                  <a:schemeClr val="tx1"/>
                </a:solidFill>
              </a:rPr>
              <a:t>}</a:t>
            </a:r>
          </a:p>
          <a:p>
            <a:r>
              <a:rPr lang="en-US" sz="115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150" dirty="0">
                <a:solidFill>
                  <a:schemeClr val="tx1"/>
                </a:solidFill>
              </a:rPr>
              <a:t>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Distance D1, D2;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D1.get();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D2.get();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D1.show();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D2.show();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if(D1 == D2)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</a:t>
            </a:r>
            <a:r>
              <a:rPr lang="en-US" sz="1150" dirty="0" err="1">
                <a:solidFill>
                  <a:schemeClr val="tx1"/>
                </a:solidFill>
              </a:rPr>
              <a:t>cout</a:t>
            </a:r>
            <a:r>
              <a:rPr lang="en-US" sz="1150" dirty="0">
                <a:solidFill>
                  <a:schemeClr val="tx1"/>
                </a:solidFill>
              </a:rPr>
              <a:t>&lt;&lt;"Distances are equal"&lt;&lt;</a:t>
            </a:r>
            <a:r>
              <a:rPr lang="en-US" sz="1150" dirty="0" err="1">
                <a:solidFill>
                  <a:schemeClr val="tx1"/>
                </a:solidFill>
              </a:rPr>
              <a:t>endl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else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</a:t>
            </a:r>
            <a:r>
              <a:rPr lang="en-US" sz="1150" dirty="0" err="1">
                <a:solidFill>
                  <a:schemeClr val="tx1"/>
                </a:solidFill>
              </a:rPr>
              <a:t>cout</a:t>
            </a:r>
            <a:r>
              <a:rPr lang="en-US" sz="1150" dirty="0">
                <a:solidFill>
                  <a:schemeClr val="tx1"/>
                </a:solidFill>
              </a:rPr>
              <a:t>&lt;&lt;"Distances are not equal"&lt;&lt;</a:t>
            </a:r>
            <a:r>
              <a:rPr lang="en-US" sz="1150" dirty="0" err="1">
                <a:solidFill>
                  <a:schemeClr val="tx1"/>
                </a:solidFill>
              </a:rPr>
              <a:t>endl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1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Overloading Relational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A2A4E2-4318-44C1-8954-D2B056FD89D4}"/>
              </a:ext>
            </a:extLst>
          </p:cNvPr>
          <p:cNvSpPr/>
          <p:nvPr/>
        </p:nvSpPr>
        <p:spPr>
          <a:xfrm>
            <a:off x="6372200" y="2628520"/>
            <a:ext cx="2448272" cy="4332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if(D1.operator == (D2))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67D4-FF2D-4D2D-9E60-7CA2203DA2BF}"/>
              </a:ext>
            </a:extLst>
          </p:cNvPr>
          <p:cNvSpPr/>
          <p:nvPr/>
        </p:nvSpPr>
        <p:spPr>
          <a:xfrm>
            <a:off x="4653187" y="4029104"/>
            <a:ext cx="914400" cy="19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F20916-57AC-4B62-A32F-6D6EF23ACD2A}"/>
              </a:ext>
            </a:extLst>
          </p:cNvPr>
          <p:cNvCxnSpPr>
            <a:cxnSpLocks/>
            <a:stCxn id="21" idx="3"/>
            <a:endCxn id="15" idx="2"/>
          </p:cNvCxnSpPr>
          <p:nvPr/>
        </p:nvCxnSpPr>
        <p:spPr>
          <a:xfrm flipV="1">
            <a:off x="5567587" y="3061723"/>
            <a:ext cx="2028749" cy="1066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45345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Enter feet and inches: 0 12</a:t>
            </a:r>
          </a:p>
          <a:p>
            <a:r>
              <a:rPr lang="en-US" b="1" dirty="0">
                <a:solidFill>
                  <a:srgbClr val="FFFFFF"/>
                </a:solidFill>
              </a:rPr>
              <a:t>Enter feet and inches: 1 0</a:t>
            </a:r>
          </a:p>
          <a:p>
            <a:r>
              <a:rPr lang="en-US" b="1" dirty="0">
                <a:solidFill>
                  <a:srgbClr val="FFFFFF"/>
                </a:solidFill>
              </a:rPr>
              <a:t>0, 12</a:t>
            </a:r>
          </a:p>
          <a:p>
            <a:r>
              <a:rPr lang="en-US" b="1" dirty="0">
                <a:solidFill>
                  <a:srgbClr val="FFFFFF"/>
                </a:solidFill>
              </a:rPr>
              <a:t>1, 0</a:t>
            </a:r>
          </a:p>
          <a:p>
            <a:r>
              <a:rPr lang="en-US" b="1" dirty="0">
                <a:solidFill>
                  <a:srgbClr val="FFFFFF"/>
                </a:solidFill>
              </a:rPr>
              <a:t>Distances are equal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8.928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8023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2036E-6D19-4C18-9215-89F0574EE7AA}"/>
              </a:ext>
            </a:extLst>
          </p:cNvPr>
          <p:cNvSpPr/>
          <p:nvPr/>
        </p:nvSpPr>
        <p:spPr>
          <a:xfrm>
            <a:off x="857224" y="1203598"/>
            <a:ext cx="7171160" cy="3600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ctr"/>
          <a:lstStyle/>
          <a:p>
            <a:r>
              <a:rPr lang="en-US" sz="1600" dirty="0">
                <a:solidFill>
                  <a:srgbClr val="FF0066"/>
                </a:solidFill>
              </a:rPr>
              <a:t>#include &lt;iostream&gt;</a:t>
            </a:r>
          </a:p>
          <a:p>
            <a:endParaRPr lang="en-US" sz="1600" dirty="0">
              <a:solidFill>
                <a:srgbClr val="FF0066"/>
              </a:solidFill>
            </a:endParaRPr>
          </a:p>
          <a:p>
            <a:r>
              <a:rPr lang="en-US" sz="1600" dirty="0">
                <a:solidFill>
                  <a:srgbClr val="FF0066"/>
                </a:solidFill>
              </a:rPr>
              <a:t>using namespace std;</a:t>
            </a:r>
          </a:p>
          <a:p>
            <a:endParaRPr lang="en-US" sz="1600" dirty="0">
              <a:solidFill>
                <a:srgbClr val="FF0066"/>
              </a:solidFill>
            </a:endParaRPr>
          </a:p>
          <a:p>
            <a:r>
              <a:rPr lang="en-US" sz="1600" dirty="0">
                <a:solidFill>
                  <a:srgbClr val="FF0066"/>
                </a:solidFill>
              </a:rPr>
              <a:t>class String</a:t>
            </a:r>
          </a:p>
          <a:p>
            <a:r>
              <a:rPr lang="en-US" sz="1600" dirty="0">
                <a:solidFill>
                  <a:srgbClr val="FF0066"/>
                </a:solidFill>
              </a:rPr>
              <a:t>{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private: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    char str[20];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public: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    </a:t>
            </a:r>
          </a:p>
          <a:p>
            <a:r>
              <a:rPr lang="en-US" sz="1600" dirty="0">
                <a:solidFill>
                  <a:srgbClr val="FF0066"/>
                </a:solidFill>
              </a:rPr>
              <a:t>};</a:t>
            </a:r>
          </a:p>
          <a:p>
            <a:endParaRPr lang="en-US" sz="1600" dirty="0">
              <a:solidFill>
                <a:srgbClr val="FF0066"/>
              </a:solidFill>
            </a:endParaRPr>
          </a:p>
          <a:p>
            <a:r>
              <a:rPr lang="en-US" sz="1600" dirty="0">
                <a:solidFill>
                  <a:srgbClr val="FF0066"/>
                </a:solidFill>
              </a:rPr>
              <a:t>int main()</a:t>
            </a:r>
          </a:p>
          <a:p>
            <a:r>
              <a:rPr lang="en-US" sz="1600" dirty="0">
                <a:solidFill>
                  <a:srgbClr val="FF0066"/>
                </a:solidFill>
              </a:rPr>
              <a:t>{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String S1 = "Hello";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String S2 = "How are you?";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String S3;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S3 = S1 + S2;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S1.show();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S2.show();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S3.show();</a:t>
            </a:r>
          </a:p>
          <a:p>
            <a:r>
              <a:rPr lang="en-US" sz="1600" dirty="0">
                <a:solidFill>
                  <a:srgbClr val="FF0066"/>
                </a:solidFill>
              </a:rPr>
              <a:t>    return 0;</a:t>
            </a:r>
          </a:p>
          <a:p>
            <a:r>
              <a:rPr lang="en-US" sz="1600" dirty="0">
                <a:solidFill>
                  <a:srgbClr val="FF0066"/>
                </a:solidFill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637B79-456B-491F-9FFB-ADCD2CC5064C}"/>
              </a:ext>
            </a:extLst>
          </p:cNvPr>
          <p:cNvSpPr/>
          <p:nvPr/>
        </p:nvSpPr>
        <p:spPr>
          <a:xfrm>
            <a:off x="1403648" y="3723878"/>
            <a:ext cx="2160240" cy="4320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//you have to code 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E8293F-D4D4-41BA-AC4D-83B4A5F217FE}"/>
              </a:ext>
            </a:extLst>
          </p:cNvPr>
          <p:cNvSpPr/>
          <p:nvPr/>
        </p:nvSpPr>
        <p:spPr>
          <a:xfrm>
            <a:off x="6372200" y="2715766"/>
            <a:ext cx="86409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317BB0-3DE4-497A-BF3B-91EE9672EB38}"/>
              </a:ext>
            </a:extLst>
          </p:cNvPr>
          <p:cNvSpPr/>
          <p:nvPr/>
        </p:nvSpPr>
        <p:spPr>
          <a:xfrm>
            <a:off x="6156176" y="3219822"/>
            <a:ext cx="1728192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“How are you?”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2B5970-89EA-4294-B58D-1CEC48380054}"/>
              </a:ext>
            </a:extLst>
          </p:cNvPr>
          <p:cNvSpPr/>
          <p:nvPr/>
        </p:nvSpPr>
        <p:spPr>
          <a:xfrm>
            <a:off x="5580114" y="3795886"/>
            <a:ext cx="2232246" cy="360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“Hello How are you?”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32BBEA-BC4F-4693-81CC-87D1E3DD3AA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508104" y="2895786"/>
            <a:ext cx="864096" cy="180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901DAB-E9DD-4B8B-9373-7EB40D11A0D5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508104" y="3399842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F67A47-3D76-4F87-B1AB-1337C5F7E84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508104" y="3651870"/>
            <a:ext cx="1188133" cy="144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354985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26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8936" y="2357428"/>
            <a:ext cx="4837906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C00000"/>
                </a:solidFill>
                <a:latin typeface="+mj-lt"/>
                <a:cs typeface="Georgia"/>
              </a:rPr>
              <a:t>Overloading of Relational Operator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43292" y="1275984"/>
            <a:ext cx="3885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  <a:cs typeface="Georgia"/>
              </a:rPr>
              <a:t>Overloading of Binary Operator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FF00"/>
                </a:solidFill>
                <a:latin typeface="+mj-lt"/>
              </a:rPr>
              <a:t>How the expressions solved by the compiler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874615" y="2945935"/>
            <a:ext cx="4521522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00B050"/>
                </a:solidFill>
                <a:latin typeface="+mj-lt"/>
                <a:cs typeface="Georgia"/>
              </a:rPr>
              <a:t>Practical Examples</a:t>
            </a:r>
            <a:endParaRPr lang="en-IN" sz="1600" b="1" dirty="0">
              <a:solidFill>
                <a:srgbClr val="00B050"/>
              </a:solidFill>
              <a:latin typeface="+mj-lt"/>
              <a:cs typeface="Georgi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80965" y="3580748"/>
            <a:ext cx="4801341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FF0066"/>
                </a:solidFill>
                <a:latin typeface="+mj-lt"/>
                <a:cs typeface="Georgia"/>
              </a:rPr>
              <a:t>Assignment</a:t>
            </a:r>
            <a:endParaRPr lang="en-IN" sz="16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r>
              <a:rPr lang="en-US" sz="1150" dirty="0">
                <a:solidFill>
                  <a:schemeClr val="tx1"/>
                </a:solidFill>
              </a:rPr>
              <a:t>class Distance</a:t>
            </a:r>
          </a:p>
          <a:p>
            <a:r>
              <a:rPr lang="en-US" sz="1150" dirty="0">
                <a:solidFill>
                  <a:schemeClr val="tx1"/>
                </a:solidFill>
              </a:rPr>
              <a:t>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private: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int feet, inches;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void get()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    </a:t>
            </a:r>
            <a:r>
              <a:rPr lang="en-US" sz="1150" dirty="0" err="1">
                <a:solidFill>
                  <a:schemeClr val="tx1"/>
                </a:solidFill>
              </a:rPr>
              <a:t>cout</a:t>
            </a:r>
            <a:r>
              <a:rPr lang="en-US" sz="1150" dirty="0">
                <a:solidFill>
                  <a:schemeClr val="tx1"/>
                </a:solidFill>
              </a:rPr>
              <a:t>&lt;&lt;"Enter feet and inches: ";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    </a:t>
            </a:r>
            <a:r>
              <a:rPr lang="en-US" sz="1150" dirty="0" err="1">
                <a:solidFill>
                  <a:schemeClr val="tx1"/>
                </a:solidFill>
              </a:rPr>
              <a:t>cin</a:t>
            </a:r>
            <a:r>
              <a:rPr lang="en-US" sz="1150" dirty="0">
                <a:solidFill>
                  <a:schemeClr val="tx1"/>
                </a:solidFill>
              </a:rPr>
              <a:t>&gt;&gt;feet&gt;&gt;inches;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    </a:t>
            </a:r>
            <a:r>
              <a:rPr lang="en-US" sz="1150" dirty="0" err="1">
                <a:solidFill>
                  <a:schemeClr val="tx1"/>
                </a:solidFill>
              </a:rPr>
              <a:t>cout</a:t>
            </a:r>
            <a:r>
              <a:rPr lang="en-US" sz="1150" dirty="0">
                <a:solidFill>
                  <a:schemeClr val="tx1"/>
                </a:solidFill>
              </a:rPr>
              <a:t>&lt;&lt;feet&lt;&lt;", "&lt;&lt;inches&lt;&lt;</a:t>
            </a:r>
            <a:r>
              <a:rPr lang="en-US" sz="1150" dirty="0" err="1">
                <a:solidFill>
                  <a:schemeClr val="tx1"/>
                </a:solidFill>
              </a:rPr>
              <a:t>endl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Distance operator+(const Distance &amp;);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};</a:t>
            </a: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r>
              <a:rPr lang="en-US" sz="1150" dirty="0">
                <a:solidFill>
                  <a:schemeClr val="tx1"/>
                </a:solidFill>
              </a:rPr>
              <a:t>Distance Distance::operator+(const Distance &amp; Q)</a:t>
            </a:r>
          </a:p>
          <a:p>
            <a:r>
              <a:rPr lang="en-US" sz="1150" dirty="0">
                <a:solidFill>
                  <a:schemeClr val="tx1"/>
                </a:solidFill>
              </a:rPr>
              <a:t>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Distance Temp;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</a:t>
            </a:r>
            <a:r>
              <a:rPr lang="en-US" sz="1150" dirty="0" err="1">
                <a:solidFill>
                  <a:schemeClr val="tx1"/>
                </a:solidFill>
              </a:rPr>
              <a:t>Temp.feet</a:t>
            </a:r>
            <a:r>
              <a:rPr lang="en-US" sz="1150" dirty="0">
                <a:solidFill>
                  <a:schemeClr val="tx1"/>
                </a:solidFill>
              </a:rPr>
              <a:t> = feet + </a:t>
            </a:r>
            <a:r>
              <a:rPr lang="en-US" sz="1150" dirty="0" err="1">
                <a:solidFill>
                  <a:schemeClr val="tx1"/>
                </a:solidFill>
              </a:rPr>
              <a:t>Q.feet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= inches + </a:t>
            </a:r>
            <a:r>
              <a:rPr lang="en-US" sz="1150" dirty="0" err="1">
                <a:solidFill>
                  <a:schemeClr val="tx1"/>
                </a:solidFill>
              </a:rPr>
              <a:t>Q.inches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if(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&gt;= 12)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</a:t>
            </a:r>
            <a:r>
              <a:rPr lang="en-US" sz="1150" dirty="0" err="1">
                <a:solidFill>
                  <a:schemeClr val="tx1"/>
                </a:solidFill>
              </a:rPr>
              <a:t>Temp.feet</a:t>
            </a:r>
            <a:r>
              <a:rPr lang="en-US" sz="1150" dirty="0">
                <a:solidFill>
                  <a:schemeClr val="tx1"/>
                </a:solidFill>
              </a:rPr>
              <a:t> = </a:t>
            </a:r>
            <a:r>
              <a:rPr lang="en-US" sz="1150" dirty="0" err="1">
                <a:solidFill>
                  <a:schemeClr val="tx1"/>
                </a:solidFill>
              </a:rPr>
              <a:t>Temp.feet</a:t>
            </a:r>
            <a:r>
              <a:rPr lang="en-US" sz="1150" dirty="0">
                <a:solidFill>
                  <a:schemeClr val="tx1"/>
                </a:solidFill>
              </a:rPr>
              <a:t> + 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/ 12;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= 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% 12;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return Temp;</a:t>
            </a:r>
          </a:p>
          <a:p>
            <a:r>
              <a:rPr lang="en-US" sz="1150" dirty="0">
                <a:solidFill>
                  <a:schemeClr val="tx1"/>
                </a:solidFill>
              </a:rPr>
              <a:t>}</a:t>
            </a:r>
          </a:p>
          <a:p>
            <a:r>
              <a:rPr lang="en-US" sz="115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150" dirty="0">
                <a:solidFill>
                  <a:schemeClr val="tx1"/>
                </a:solidFill>
              </a:rPr>
              <a:t>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Distance D1, D2, D3;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D1.get();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D2.get();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D3 = D1 + D2;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D1.show();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D2.show();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D3.show();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1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Overloading of Binary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43692-D483-40FF-BF10-85AA6ACC0CDA}"/>
              </a:ext>
            </a:extLst>
          </p:cNvPr>
          <p:cNvSpPr/>
          <p:nvPr/>
        </p:nvSpPr>
        <p:spPr>
          <a:xfrm>
            <a:off x="85648" y="1134986"/>
            <a:ext cx="3838280" cy="644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Overloading Operator + as Member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817AF2-2699-41A4-BB99-E8B131EE74ED}"/>
              </a:ext>
            </a:extLst>
          </p:cNvPr>
          <p:cNvSpPr/>
          <p:nvPr/>
        </p:nvSpPr>
        <p:spPr>
          <a:xfrm>
            <a:off x="5986398" y="2715766"/>
            <a:ext cx="3055524" cy="23562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Whenever in C++ we overload a binary operator as a member function then     the compiler will interpret the                expression in the following manner i.e., the object placed on the left-hand side of the binary operator will be treated   as a calling object and the object           placed on the right-hand side will be     treated as the value passed as an          argument to the respective expression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A2A4E2-4318-44C1-8954-D2B056FD89D4}"/>
              </a:ext>
            </a:extLst>
          </p:cNvPr>
          <p:cNvSpPr/>
          <p:nvPr/>
        </p:nvSpPr>
        <p:spPr>
          <a:xfrm>
            <a:off x="1403648" y="1922523"/>
            <a:ext cx="3055524" cy="13693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compiler will interpret       the following call</a:t>
            </a:r>
          </a:p>
          <a:p>
            <a:pPr algn="ctr"/>
            <a:r>
              <a:rPr lang="en-US" dirty="0"/>
              <a:t>D3 = D1 + D2;</a:t>
            </a:r>
          </a:p>
          <a:p>
            <a:pPr algn="ctr"/>
            <a:r>
              <a:rPr lang="en-US" dirty="0"/>
              <a:t>as</a:t>
            </a:r>
          </a:p>
          <a:p>
            <a:pPr algn="ctr"/>
            <a:r>
              <a:rPr lang="en-US" dirty="0"/>
              <a:t>D3 = D1.operator+(D2);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C98673-6D1A-456C-924C-9F7BAC4861B4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2931410" y="3291830"/>
            <a:ext cx="1640590" cy="7372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67D4-FF2D-4D2D-9E60-7CA2203DA2BF}"/>
              </a:ext>
            </a:extLst>
          </p:cNvPr>
          <p:cNvSpPr/>
          <p:nvPr/>
        </p:nvSpPr>
        <p:spPr>
          <a:xfrm>
            <a:off x="4653187" y="4029104"/>
            <a:ext cx="914400" cy="19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50796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Enter feet and inches: 10 8</a:t>
            </a:r>
          </a:p>
          <a:p>
            <a:r>
              <a:rPr lang="en-US" b="1" dirty="0">
                <a:solidFill>
                  <a:srgbClr val="FFFFFF"/>
                </a:solidFill>
              </a:rPr>
              <a:t>Enter feet and inches: 9 7</a:t>
            </a:r>
          </a:p>
          <a:p>
            <a:r>
              <a:rPr lang="en-US" b="1" dirty="0">
                <a:solidFill>
                  <a:srgbClr val="FFFFFF"/>
                </a:solidFill>
              </a:rPr>
              <a:t>10, 8</a:t>
            </a:r>
          </a:p>
          <a:p>
            <a:r>
              <a:rPr lang="en-US" b="1" dirty="0">
                <a:solidFill>
                  <a:srgbClr val="FFFFFF"/>
                </a:solidFill>
              </a:rPr>
              <a:t>9, 7</a:t>
            </a:r>
          </a:p>
          <a:p>
            <a:r>
              <a:rPr lang="en-US" b="1" dirty="0">
                <a:solidFill>
                  <a:srgbClr val="FFFFFF"/>
                </a:solidFill>
              </a:rPr>
              <a:t>20, 3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7.703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702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r>
              <a:rPr lang="en-US" sz="1150" dirty="0">
                <a:solidFill>
                  <a:schemeClr val="tx1"/>
                </a:solidFill>
              </a:rPr>
              <a:t>class Distance</a:t>
            </a:r>
          </a:p>
          <a:p>
            <a:r>
              <a:rPr lang="en-US" sz="1150" dirty="0">
                <a:solidFill>
                  <a:schemeClr val="tx1"/>
                </a:solidFill>
              </a:rPr>
              <a:t>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private: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int feet, inches;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public: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void get()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    </a:t>
            </a:r>
            <a:r>
              <a:rPr lang="en-US" sz="1150" dirty="0" err="1">
                <a:solidFill>
                  <a:schemeClr val="tx1"/>
                </a:solidFill>
              </a:rPr>
              <a:t>cout</a:t>
            </a:r>
            <a:r>
              <a:rPr lang="en-US" sz="1150" dirty="0">
                <a:solidFill>
                  <a:schemeClr val="tx1"/>
                </a:solidFill>
              </a:rPr>
              <a:t>&lt;&lt;"Enter feet and inches: ";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    </a:t>
            </a:r>
            <a:r>
              <a:rPr lang="en-US" sz="1150" dirty="0" err="1">
                <a:solidFill>
                  <a:schemeClr val="tx1"/>
                </a:solidFill>
              </a:rPr>
              <a:t>cin</a:t>
            </a:r>
            <a:r>
              <a:rPr lang="en-US" sz="1150" dirty="0">
                <a:solidFill>
                  <a:schemeClr val="tx1"/>
                </a:solidFill>
              </a:rPr>
              <a:t>&gt;&gt;feet&gt;&gt;inches;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void show()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    </a:t>
            </a:r>
            <a:r>
              <a:rPr lang="en-US" sz="1150" dirty="0" err="1">
                <a:solidFill>
                  <a:schemeClr val="tx1"/>
                </a:solidFill>
              </a:rPr>
              <a:t>cout</a:t>
            </a:r>
            <a:r>
              <a:rPr lang="en-US" sz="1150" dirty="0">
                <a:solidFill>
                  <a:schemeClr val="tx1"/>
                </a:solidFill>
              </a:rPr>
              <a:t>&lt;&lt;feet&lt;&lt;", "&lt;&lt;inches&lt;&lt;</a:t>
            </a:r>
            <a:r>
              <a:rPr lang="en-US" sz="1150" dirty="0" err="1">
                <a:solidFill>
                  <a:schemeClr val="tx1"/>
                </a:solidFill>
              </a:rPr>
              <a:t>endl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}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friend Distance operator+(const Distance &amp;, const Distance &amp;);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};</a:t>
            </a: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endParaRPr lang="en-US" sz="1150" dirty="0">
              <a:solidFill>
                <a:schemeClr val="tx1"/>
              </a:solidFill>
            </a:endParaRPr>
          </a:p>
          <a:p>
            <a:r>
              <a:rPr lang="en-US" sz="1150" dirty="0">
                <a:solidFill>
                  <a:schemeClr val="tx1"/>
                </a:solidFill>
              </a:rPr>
              <a:t>Distance operator+(const Distance &amp; P, const Distance &amp; Q)</a:t>
            </a:r>
          </a:p>
          <a:p>
            <a:r>
              <a:rPr lang="en-US" sz="1150" dirty="0">
                <a:solidFill>
                  <a:schemeClr val="tx1"/>
                </a:solidFill>
              </a:rPr>
              <a:t>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Distance Temp;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</a:t>
            </a:r>
            <a:r>
              <a:rPr lang="en-US" sz="1150" dirty="0" err="1">
                <a:solidFill>
                  <a:schemeClr val="tx1"/>
                </a:solidFill>
              </a:rPr>
              <a:t>Temp.feet</a:t>
            </a:r>
            <a:r>
              <a:rPr lang="en-US" sz="1150" dirty="0">
                <a:solidFill>
                  <a:schemeClr val="tx1"/>
                </a:solidFill>
              </a:rPr>
              <a:t> = </a:t>
            </a:r>
            <a:r>
              <a:rPr lang="en-US" sz="1150" dirty="0" err="1">
                <a:solidFill>
                  <a:schemeClr val="tx1"/>
                </a:solidFill>
              </a:rPr>
              <a:t>P.feet</a:t>
            </a:r>
            <a:r>
              <a:rPr lang="en-US" sz="1150" dirty="0">
                <a:solidFill>
                  <a:schemeClr val="tx1"/>
                </a:solidFill>
              </a:rPr>
              <a:t> + </a:t>
            </a:r>
            <a:r>
              <a:rPr lang="en-US" sz="1150" dirty="0" err="1">
                <a:solidFill>
                  <a:schemeClr val="tx1"/>
                </a:solidFill>
              </a:rPr>
              <a:t>Q.feet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= </a:t>
            </a:r>
            <a:r>
              <a:rPr lang="en-US" sz="1150" dirty="0" err="1">
                <a:solidFill>
                  <a:schemeClr val="tx1"/>
                </a:solidFill>
              </a:rPr>
              <a:t>P.inches</a:t>
            </a:r>
            <a:r>
              <a:rPr lang="en-US" sz="1150" dirty="0">
                <a:solidFill>
                  <a:schemeClr val="tx1"/>
                </a:solidFill>
              </a:rPr>
              <a:t> + </a:t>
            </a:r>
            <a:r>
              <a:rPr lang="en-US" sz="1150" dirty="0" err="1">
                <a:solidFill>
                  <a:schemeClr val="tx1"/>
                </a:solidFill>
              </a:rPr>
              <a:t>Q.inches</a:t>
            </a:r>
            <a:r>
              <a:rPr lang="en-US" sz="1150" dirty="0">
                <a:solidFill>
                  <a:schemeClr val="tx1"/>
                </a:solidFill>
              </a:rPr>
              <a:t>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if(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&gt;= 12)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</a:t>
            </a:r>
            <a:r>
              <a:rPr lang="en-US" sz="1150" dirty="0" err="1">
                <a:solidFill>
                  <a:schemeClr val="tx1"/>
                </a:solidFill>
              </a:rPr>
              <a:t>Temp.feet</a:t>
            </a:r>
            <a:r>
              <a:rPr lang="en-US" sz="1150" dirty="0">
                <a:solidFill>
                  <a:schemeClr val="tx1"/>
                </a:solidFill>
              </a:rPr>
              <a:t> = </a:t>
            </a:r>
            <a:r>
              <a:rPr lang="en-US" sz="1150" dirty="0" err="1">
                <a:solidFill>
                  <a:schemeClr val="tx1"/>
                </a:solidFill>
              </a:rPr>
              <a:t>Temp.feet</a:t>
            </a:r>
            <a:r>
              <a:rPr lang="en-US" sz="1150" dirty="0">
                <a:solidFill>
                  <a:schemeClr val="tx1"/>
                </a:solidFill>
              </a:rPr>
              <a:t> + 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/ 12;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    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= </a:t>
            </a:r>
            <a:r>
              <a:rPr lang="en-US" sz="1150" dirty="0" err="1">
                <a:solidFill>
                  <a:schemeClr val="tx1"/>
                </a:solidFill>
              </a:rPr>
              <a:t>Temp.inches</a:t>
            </a:r>
            <a:r>
              <a:rPr lang="en-US" sz="1150" dirty="0">
                <a:solidFill>
                  <a:schemeClr val="tx1"/>
                </a:solidFill>
              </a:rPr>
              <a:t> % 12;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}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return Temp;</a:t>
            </a:r>
          </a:p>
          <a:p>
            <a:r>
              <a:rPr lang="en-US" sz="1150" dirty="0">
                <a:solidFill>
                  <a:schemeClr val="tx1"/>
                </a:solidFill>
              </a:rPr>
              <a:t>}</a:t>
            </a:r>
          </a:p>
          <a:p>
            <a:r>
              <a:rPr lang="en-US" sz="1150" dirty="0">
                <a:solidFill>
                  <a:schemeClr val="tx1"/>
                </a:solidFill>
              </a:rPr>
              <a:t>int main()</a:t>
            </a:r>
          </a:p>
          <a:p>
            <a:r>
              <a:rPr lang="en-US" sz="1150" dirty="0">
                <a:solidFill>
                  <a:schemeClr val="tx1"/>
                </a:solidFill>
              </a:rPr>
              <a:t>{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Distance D1, D2, D3;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D1.get();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D2.get();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D3 = D1 + D2;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D1.show();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D2.show();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D3.show();</a:t>
            </a:r>
          </a:p>
          <a:p>
            <a:r>
              <a:rPr lang="en-US" sz="1150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115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Overloading of Binary Operators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B43692-D483-40FF-BF10-85AA6ACC0CDA}"/>
              </a:ext>
            </a:extLst>
          </p:cNvPr>
          <p:cNvSpPr/>
          <p:nvPr/>
        </p:nvSpPr>
        <p:spPr>
          <a:xfrm>
            <a:off x="85648" y="1134986"/>
            <a:ext cx="3838280" cy="64467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Overloading operator+ as a friend     function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A2A4E2-4318-44C1-8954-D2B056FD89D4}"/>
              </a:ext>
            </a:extLst>
          </p:cNvPr>
          <p:cNvSpPr/>
          <p:nvPr/>
        </p:nvSpPr>
        <p:spPr>
          <a:xfrm>
            <a:off x="6088476" y="3146684"/>
            <a:ext cx="3055524" cy="13693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Now, if the operator is              declared as a friend function,  the compiler will interpret the call as:</a:t>
            </a:r>
          </a:p>
          <a:p>
            <a:pPr algn="ctr"/>
            <a:r>
              <a:rPr lang="en-US" dirty="0"/>
              <a:t>D3 = operator+(D1, D2);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C98673-6D1A-456C-924C-9F7BAC4861B4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5567587" y="4128519"/>
            <a:ext cx="876621" cy="2422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FC467D4-FF2D-4D2D-9E60-7CA2203DA2BF}"/>
              </a:ext>
            </a:extLst>
          </p:cNvPr>
          <p:cNvSpPr/>
          <p:nvPr/>
        </p:nvSpPr>
        <p:spPr>
          <a:xfrm>
            <a:off x="4653187" y="4029104"/>
            <a:ext cx="914400" cy="198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34769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Enter feet and inches: 10 8</a:t>
            </a:r>
          </a:p>
          <a:p>
            <a:r>
              <a:rPr lang="en-US" b="1" dirty="0">
                <a:solidFill>
                  <a:srgbClr val="FFFFFF"/>
                </a:solidFill>
              </a:rPr>
              <a:t>Enter feet and inches: 9 7</a:t>
            </a:r>
          </a:p>
          <a:p>
            <a:r>
              <a:rPr lang="en-US" b="1" dirty="0">
                <a:solidFill>
                  <a:srgbClr val="FFFFFF"/>
                </a:solidFill>
              </a:rPr>
              <a:t>10, 8</a:t>
            </a:r>
          </a:p>
          <a:p>
            <a:r>
              <a:rPr lang="en-US" b="1" dirty="0">
                <a:solidFill>
                  <a:srgbClr val="FFFFFF"/>
                </a:solidFill>
              </a:rPr>
              <a:t>9, 7</a:t>
            </a:r>
          </a:p>
          <a:p>
            <a:r>
              <a:rPr lang="en-US" b="1" dirty="0">
                <a:solidFill>
                  <a:srgbClr val="FFFFFF"/>
                </a:solidFill>
              </a:rPr>
              <a:t>20, 3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4.966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0095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35294" y="984716"/>
            <a:ext cx="905256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According to you, how will the following call be handled by the compiler: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D61E99-DFFA-4513-BF52-6F46067CECAE}"/>
              </a:ext>
            </a:extLst>
          </p:cNvPr>
          <p:cNvSpPr/>
          <p:nvPr/>
        </p:nvSpPr>
        <p:spPr>
          <a:xfrm>
            <a:off x="1305990" y="1059582"/>
            <a:ext cx="6480720" cy="417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Assume, that we have overloaded operator+ as Member Function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21C4E-9E5F-43CB-9102-85D1D7B0B1E7}"/>
              </a:ext>
            </a:extLst>
          </p:cNvPr>
          <p:cNvSpPr/>
          <p:nvPr/>
        </p:nvSpPr>
        <p:spPr>
          <a:xfrm>
            <a:off x="2987824" y="1635646"/>
            <a:ext cx="2376264" cy="4171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D4 = D1 + D2 + D3;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B7612826-5E2A-4405-A900-D989D2684CAE}"/>
              </a:ext>
            </a:extLst>
          </p:cNvPr>
          <p:cNvSpPr/>
          <p:nvPr/>
        </p:nvSpPr>
        <p:spPr>
          <a:xfrm>
            <a:off x="3707904" y="2715766"/>
            <a:ext cx="73152" cy="9144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D14B7DCF-1484-4458-8952-28DB7420C198}"/>
              </a:ext>
            </a:extLst>
          </p:cNvPr>
          <p:cNvSpPr/>
          <p:nvPr/>
        </p:nvSpPr>
        <p:spPr>
          <a:xfrm rot="5400000">
            <a:off x="3976024" y="1831758"/>
            <a:ext cx="315446" cy="588474"/>
          </a:xfrm>
          <a:prstGeom prst="rightBrace">
            <a:avLst>
              <a:gd name="adj1" fmla="val 15017"/>
              <a:gd name="adj2" fmla="val 51689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54FF9D-AF10-45BF-955D-4A4AC8C33790}"/>
              </a:ext>
            </a:extLst>
          </p:cNvPr>
          <p:cNvSpPr/>
          <p:nvPr/>
        </p:nvSpPr>
        <p:spPr>
          <a:xfrm>
            <a:off x="3585094" y="2308650"/>
            <a:ext cx="2499074" cy="417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D1.operator+(D2) + D3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AA4A48-0EF8-4007-9E3C-16609C37B10D}"/>
              </a:ext>
            </a:extLst>
          </p:cNvPr>
          <p:cNvSpPr/>
          <p:nvPr/>
        </p:nvSpPr>
        <p:spPr>
          <a:xfrm>
            <a:off x="3676546" y="2376214"/>
            <a:ext cx="1759549" cy="322649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EDB5A4-08BE-4FA1-A2F0-8C22B65D1B73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4546350" y="2698863"/>
            <a:ext cx="9971" cy="4318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CCF8E51-7507-440A-B9FC-F63E5D2F1BD3}"/>
              </a:ext>
            </a:extLst>
          </p:cNvPr>
          <p:cNvSpPr/>
          <p:nvPr/>
        </p:nvSpPr>
        <p:spPr>
          <a:xfrm>
            <a:off x="3771661" y="3162758"/>
            <a:ext cx="1705344" cy="41710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+ D3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2502CC4A-43BA-41B6-98E3-9437153EA098}"/>
              </a:ext>
            </a:extLst>
          </p:cNvPr>
          <p:cNvSpPr/>
          <p:nvPr/>
        </p:nvSpPr>
        <p:spPr>
          <a:xfrm rot="5400000">
            <a:off x="4552088" y="3343926"/>
            <a:ext cx="315446" cy="588474"/>
          </a:xfrm>
          <a:prstGeom prst="rightBrace">
            <a:avLst>
              <a:gd name="adj1" fmla="val 15017"/>
              <a:gd name="adj2" fmla="val 51689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A6F918-D3C4-450F-8E6A-3F45B4491F17}"/>
              </a:ext>
            </a:extLst>
          </p:cNvPr>
          <p:cNvSpPr/>
          <p:nvPr/>
        </p:nvSpPr>
        <p:spPr>
          <a:xfrm>
            <a:off x="3924060" y="3882838"/>
            <a:ext cx="2160107" cy="4171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Temp.operator+(D3);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FEFB5F-B2BE-4C64-9986-F13F9323F31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4776733" y="4299942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6393EBD-B163-44A6-8DD8-24691EEC46BC}"/>
              </a:ext>
            </a:extLst>
          </p:cNvPr>
          <p:cNvSpPr/>
          <p:nvPr/>
        </p:nvSpPr>
        <p:spPr>
          <a:xfrm>
            <a:off x="3924061" y="4515966"/>
            <a:ext cx="1705344" cy="4171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 + D3</a:t>
            </a:r>
          </a:p>
        </p:txBody>
      </p:sp>
      <p:sp>
        <p:nvSpPr>
          <p:cNvPr id="11" name="Arrow: Curved Left 10">
            <a:extLst>
              <a:ext uri="{FF2B5EF4-FFF2-40B4-BE49-F238E27FC236}">
                <a16:creationId xmlns:a16="http://schemas.microsoft.com/office/drawing/2014/main" id="{5A3276FF-8B5D-44D3-ABDD-5124DE9B720A}"/>
              </a:ext>
            </a:extLst>
          </p:cNvPr>
          <p:cNvSpPr/>
          <p:nvPr/>
        </p:nvSpPr>
        <p:spPr>
          <a:xfrm rot="9833992">
            <a:off x="2779402" y="1824982"/>
            <a:ext cx="731520" cy="3082041"/>
          </a:xfrm>
          <a:prstGeom prst="curvedLeftArrow">
            <a:avLst>
              <a:gd name="adj1" fmla="val 20816"/>
              <a:gd name="adj2" fmla="val 57868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662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the following line is actually handled by the compiler?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1C87A-D131-4A50-BAA9-796EBE3030C2}"/>
              </a:ext>
            </a:extLst>
          </p:cNvPr>
          <p:cNvSpPr/>
          <p:nvPr/>
        </p:nvSpPr>
        <p:spPr>
          <a:xfrm>
            <a:off x="1403648" y="1851670"/>
            <a:ext cx="1368152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a = 10;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09F06-AF50-4509-AAE2-45CFB505483D}"/>
              </a:ext>
            </a:extLst>
          </p:cNvPr>
          <p:cNvSpPr/>
          <p:nvPr/>
        </p:nvSpPr>
        <p:spPr>
          <a:xfrm>
            <a:off x="1511660" y="2510646"/>
            <a:ext cx="115212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cout</a:t>
            </a:r>
            <a:r>
              <a:rPr lang="en-US" dirty="0"/>
              <a:t>&lt;&lt;a;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48C01C-FB04-42D5-80EC-782870F42BF0}"/>
              </a:ext>
            </a:extLst>
          </p:cNvPr>
          <p:cNvCxnSpPr>
            <a:cxnSpLocks/>
          </p:cNvCxnSpPr>
          <p:nvPr/>
        </p:nvCxnSpPr>
        <p:spPr>
          <a:xfrm>
            <a:off x="2330040" y="2931790"/>
            <a:ext cx="153728" cy="905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32ADD-830F-4588-AA9C-F592F9CFB44C}"/>
              </a:ext>
            </a:extLst>
          </p:cNvPr>
          <p:cNvSpPr/>
          <p:nvPr/>
        </p:nvSpPr>
        <p:spPr>
          <a:xfrm>
            <a:off x="1475656" y="3807220"/>
            <a:ext cx="2376264" cy="540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cout.operator</a:t>
            </a:r>
            <a:r>
              <a:rPr lang="en-US" dirty="0"/>
              <a:t>&lt;&lt;(a);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D48CB5-7180-4C4E-AE47-25B204E908C2}"/>
              </a:ext>
            </a:extLst>
          </p:cNvPr>
          <p:cNvSpPr/>
          <p:nvPr/>
        </p:nvSpPr>
        <p:spPr>
          <a:xfrm>
            <a:off x="4572000" y="1347614"/>
            <a:ext cx="3600400" cy="54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&lt;&lt; is overloaded operator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D620C1-4988-4E3C-8743-9C7F4723E46B}"/>
              </a:ext>
            </a:extLst>
          </p:cNvPr>
          <p:cNvCxnSpPr>
            <a:cxnSpLocks/>
          </p:cNvCxnSpPr>
          <p:nvPr/>
        </p:nvCxnSpPr>
        <p:spPr>
          <a:xfrm flipH="1">
            <a:off x="2330040" y="1765465"/>
            <a:ext cx="3178066" cy="80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028955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66250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the following line is actually handled by the compiler?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A01C87A-D131-4A50-BAA9-796EBE3030C2}"/>
              </a:ext>
            </a:extLst>
          </p:cNvPr>
          <p:cNvSpPr/>
          <p:nvPr/>
        </p:nvSpPr>
        <p:spPr>
          <a:xfrm>
            <a:off x="1403648" y="1923678"/>
            <a:ext cx="1368152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a;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E09F06-AF50-4509-AAE2-45CFB505483D}"/>
              </a:ext>
            </a:extLst>
          </p:cNvPr>
          <p:cNvSpPr/>
          <p:nvPr/>
        </p:nvSpPr>
        <p:spPr>
          <a:xfrm>
            <a:off x="1511660" y="2510646"/>
            <a:ext cx="1152128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cin</a:t>
            </a:r>
            <a:r>
              <a:rPr lang="en-US" dirty="0"/>
              <a:t>&gt;&gt;a;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48C01C-FB04-42D5-80EC-782870F42BF0}"/>
              </a:ext>
            </a:extLst>
          </p:cNvPr>
          <p:cNvCxnSpPr>
            <a:cxnSpLocks/>
          </p:cNvCxnSpPr>
          <p:nvPr/>
        </p:nvCxnSpPr>
        <p:spPr>
          <a:xfrm>
            <a:off x="2330040" y="2931790"/>
            <a:ext cx="333748" cy="963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32ADD-830F-4588-AA9C-F592F9CFB44C}"/>
              </a:ext>
            </a:extLst>
          </p:cNvPr>
          <p:cNvSpPr/>
          <p:nvPr/>
        </p:nvSpPr>
        <p:spPr>
          <a:xfrm>
            <a:off x="1907704" y="3895685"/>
            <a:ext cx="2376264" cy="54005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cin.operator</a:t>
            </a:r>
            <a:r>
              <a:rPr lang="en-US" dirty="0"/>
              <a:t>&gt;&gt;(a);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D48CB5-7180-4C4E-AE47-25B204E908C2}"/>
              </a:ext>
            </a:extLst>
          </p:cNvPr>
          <p:cNvSpPr/>
          <p:nvPr/>
        </p:nvSpPr>
        <p:spPr>
          <a:xfrm>
            <a:off x="4572000" y="1347614"/>
            <a:ext cx="3600400" cy="540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&gt;&gt; is overloaded operator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D620C1-4988-4E3C-8743-9C7F4723E46B}"/>
              </a:ext>
            </a:extLst>
          </p:cNvPr>
          <p:cNvCxnSpPr>
            <a:cxnSpLocks/>
          </p:cNvCxnSpPr>
          <p:nvPr/>
        </p:nvCxnSpPr>
        <p:spPr>
          <a:xfrm flipH="1">
            <a:off x="2330040" y="1765465"/>
            <a:ext cx="3178066" cy="806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028168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10617</TotalTime>
  <Words>1172</Words>
  <Application>Microsoft Office PowerPoint</Application>
  <PresentationFormat>On-screen Show (16:9)</PresentationFormat>
  <Paragraphs>269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Contents Slide Master</vt:lpstr>
      <vt:lpstr>Section Break Slide Master</vt:lpstr>
      <vt:lpstr>Office Theme</vt:lpstr>
      <vt:lpstr>PowerPoint Presentation</vt:lpstr>
      <vt:lpstr>Today’s Agenda</vt:lpstr>
      <vt:lpstr>Overloading of Binary Operators</vt:lpstr>
      <vt:lpstr> Output of The Previous Code</vt:lpstr>
      <vt:lpstr>Overloading of Binary Operators</vt:lpstr>
      <vt:lpstr> Output of The Previous Code</vt:lpstr>
      <vt:lpstr>According to you, how will the following call be handled by the compiler:</vt:lpstr>
      <vt:lpstr>How the following line is actually handled by the compiler?</vt:lpstr>
      <vt:lpstr>How the following line is actually handled by the compiler?</vt:lpstr>
      <vt:lpstr>Overloading Relational Operators</vt:lpstr>
      <vt:lpstr>Overloading Relational Operators</vt:lpstr>
      <vt:lpstr> Output of The Previous Code</vt:lpstr>
      <vt:lpstr>Assignment</vt:lpstr>
      <vt:lpstr>End of Lecture 26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388</cp:revision>
  <dcterms:created xsi:type="dcterms:W3CDTF">2016-12-05T23:26:54Z</dcterms:created>
  <dcterms:modified xsi:type="dcterms:W3CDTF">2021-11-02T14:17:56Z</dcterms:modified>
</cp:coreProperties>
</file>