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3"/>
  </p:notesMasterIdLst>
  <p:sldIdLst>
    <p:sldId id="354" r:id="rId4"/>
    <p:sldId id="324" r:id="rId5"/>
    <p:sldId id="460" r:id="rId6"/>
    <p:sldId id="461" r:id="rId7"/>
    <p:sldId id="462" r:id="rId8"/>
    <p:sldId id="463" r:id="rId9"/>
    <p:sldId id="465" r:id="rId10"/>
    <p:sldId id="464" r:id="rId11"/>
    <p:sldId id="35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85D8A"/>
    <a:srgbClr val="08E64D"/>
    <a:srgbClr val="002060"/>
    <a:srgbClr val="F2A40D"/>
    <a:srgbClr val="058D2F"/>
    <a:srgbClr val="00FFF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2" y="1275984"/>
            <a:ext cx="4029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Last class assignment solution and its output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Rules regarding operator overloading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80965" y="2364592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Assignment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25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250" dirty="0">
                <a:solidFill>
                  <a:schemeClr val="bg1"/>
                </a:solidFill>
              </a:rPr>
              <a:t>#include &lt;</a:t>
            </a:r>
            <a:r>
              <a:rPr lang="en-US" sz="1250" dirty="0" err="1">
                <a:solidFill>
                  <a:schemeClr val="bg1"/>
                </a:solidFill>
              </a:rPr>
              <a:t>cstring</a:t>
            </a:r>
            <a:r>
              <a:rPr lang="en-US" sz="1250" dirty="0">
                <a:solidFill>
                  <a:schemeClr val="bg1"/>
                </a:solidFill>
              </a:rPr>
              <a:t>&gt;</a:t>
            </a:r>
          </a:p>
          <a:p>
            <a:endParaRPr lang="en-US" sz="1250" dirty="0">
              <a:solidFill>
                <a:schemeClr val="bg1"/>
              </a:solidFill>
            </a:endParaRPr>
          </a:p>
          <a:p>
            <a:r>
              <a:rPr lang="en-US" sz="125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250" dirty="0">
              <a:solidFill>
                <a:schemeClr val="bg1"/>
              </a:solidFill>
            </a:endParaRPr>
          </a:p>
          <a:p>
            <a:r>
              <a:rPr lang="en-US" sz="1250" dirty="0">
                <a:solidFill>
                  <a:schemeClr val="bg1"/>
                </a:solidFill>
              </a:rPr>
              <a:t>class String</a:t>
            </a:r>
          </a:p>
          <a:p>
            <a:r>
              <a:rPr lang="en-US" sz="1250" dirty="0">
                <a:solidFill>
                  <a:schemeClr val="bg1"/>
                </a:solidFill>
              </a:rPr>
              <a:t>{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char str[20];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String(char * p = "")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    strcpy(str, p);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    cout&lt;&lt;str&lt;&lt;</a:t>
            </a:r>
            <a:r>
              <a:rPr lang="en-US" sz="1250" dirty="0" err="1">
                <a:solidFill>
                  <a:schemeClr val="bg1"/>
                </a:solidFill>
              </a:rPr>
              <a:t>endl</a:t>
            </a:r>
            <a:r>
              <a:rPr lang="en-US" sz="1250" dirty="0">
                <a:solidFill>
                  <a:schemeClr val="bg1"/>
                </a:solidFill>
              </a:rPr>
              <a:t>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    String operator+(const String &amp;);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};</a:t>
            </a:r>
          </a:p>
          <a:p>
            <a:endParaRPr lang="en-US" sz="1250" dirty="0">
              <a:solidFill>
                <a:schemeClr val="bg1"/>
              </a:solidFill>
            </a:endParaRPr>
          </a:p>
          <a:p>
            <a:endParaRPr lang="en-US" sz="1250" dirty="0">
              <a:solidFill>
                <a:schemeClr val="bg1"/>
              </a:solidFill>
            </a:endParaRPr>
          </a:p>
          <a:p>
            <a:r>
              <a:rPr lang="en-US" sz="1250" dirty="0">
                <a:solidFill>
                  <a:schemeClr val="bg1"/>
                </a:solidFill>
              </a:rPr>
              <a:t>String String::operator+(const String &amp; P)</a:t>
            </a:r>
          </a:p>
          <a:p>
            <a:r>
              <a:rPr lang="en-US" sz="1250" dirty="0">
                <a:solidFill>
                  <a:schemeClr val="bg1"/>
                </a:solidFill>
              </a:rPr>
              <a:t>{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String Temp;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strcpy(</a:t>
            </a:r>
            <a:r>
              <a:rPr lang="en-US" sz="1250" dirty="0" err="1">
                <a:solidFill>
                  <a:schemeClr val="bg1"/>
                </a:solidFill>
              </a:rPr>
              <a:t>Temp.str</a:t>
            </a:r>
            <a:r>
              <a:rPr lang="en-US" sz="1250" dirty="0">
                <a:solidFill>
                  <a:schemeClr val="bg1"/>
                </a:solidFill>
              </a:rPr>
              <a:t>, str);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</a:t>
            </a:r>
            <a:r>
              <a:rPr lang="en-US" sz="1250" dirty="0" err="1">
                <a:solidFill>
                  <a:schemeClr val="bg1"/>
                </a:solidFill>
              </a:rPr>
              <a:t>strcat</a:t>
            </a:r>
            <a:r>
              <a:rPr lang="en-US" sz="1250" dirty="0">
                <a:solidFill>
                  <a:schemeClr val="bg1"/>
                </a:solidFill>
              </a:rPr>
              <a:t>(</a:t>
            </a:r>
            <a:r>
              <a:rPr lang="en-US" sz="1250" dirty="0" err="1">
                <a:solidFill>
                  <a:schemeClr val="bg1"/>
                </a:solidFill>
              </a:rPr>
              <a:t>Temp.str</a:t>
            </a:r>
            <a:r>
              <a:rPr lang="en-US" sz="1250" dirty="0">
                <a:solidFill>
                  <a:schemeClr val="bg1"/>
                </a:solidFill>
              </a:rPr>
              <a:t>, " ");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</a:t>
            </a:r>
            <a:r>
              <a:rPr lang="en-US" sz="1250" dirty="0" err="1">
                <a:solidFill>
                  <a:schemeClr val="bg1"/>
                </a:solidFill>
              </a:rPr>
              <a:t>strcat</a:t>
            </a:r>
            <a:r>
              <a:rPr lang="en-US" sz="1250" dirty="0">
                <a:solidFill>
                  <a:schemeClr val="bg1"/>
                </a:solidFill>
              </a:rPr>
              <a:t>(</a:t>
            </a:r>
            <a:r>
              <a:rPr lang="en-US" sz="1250" dirty="0" err="1">
                <a:solidFill>
                  <a:schemeClr val="bg1"/>
                </a:solidFill>
              </a:rPr>
              <a:t>Temp.str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P.str</a:t>
            </a:r>
            <a:r>
              <a:rPr lang="en-US" sz="1250" dirty="0">
                <a:solidFill>
                  <a:schemeClr val="bg1"/>
                </a:solidFill>
              </a:rPr>
              <a:t>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return Temp;</a:t>
            </a:r>
          </a:p>
          <a:p>
            <a:r>
              <a:rPr lang="en-US" sz="1250" dirty="0">
                <a:solidFill>
                  <a:schemeClr val="bg1"/>
                </a:solidFill>
              </a:rPr>
              <a:t>}</a:t>
            </a:r>
          </a:p>
          <a:p>
            <a:endParaRPr lang="en-US" sz="1250" dirty="0">
              <a:solidFill>
                <a:schemeClr val="bg1"/>
              </a:solidFill>
            </a:endParaRPr>
          </a:p>
          <a:p>
            <a:r>
              <a:rPr lang="en-US" sz="125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250" dirty="0">
                <a:solidFill>
                  <a:schemeClr val="bg1"/>
                </a:solidFill>
              </a:rPr>
              <a:t>{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String s1 = "Hello";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String s2 = "How are you?";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String s3;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s3 = s1 + s2;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s1.show();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s2.show();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s3.show();</a:t>
            </a:r>
          </a:p>
          <a:p>
            <a:r>
              <a:rPr lang="en-US" sz="125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25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Last Class Assignment 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Equals 1">
            <a:extLst>
              <a:ext uri="{FF2B5EF4-FFF2-40B4-BE49-F238E27FC236}">
                <a16:creationId xmlns:a16="http://schemas.microsoft.com/office/drawing/2014/main" id="{2CF13678-B69D-4CD7-899D-59C4573E8E7E}"/>
              </a:ext>
            </a:extLst>
          </p:cNvPr>
          <p:cNvSpPr/>
          <p:nvPr/>
        </p:nvSpPr>
        <p:spPr>
          <a:xfrm>
            <a:off x="5508104" y="3855354"/>
            <a:ext cx="410344" cy="288032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598F6-C13D-46F9-AE2C-CB488A05E6DB}"/>
              </a:ext>
            </a:extLst>
          </p:cNvPr>
          <p:cNvSpPr/>
          <p:nvPr/>
        </p:nvSpPr>
        <p:spPr>
          <a:xfrm>
            <a:off x="5554006" y="4469876"/>
            <a:ext cx="1898314" cy="5646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assumes this as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879A450D-17A7-4A16-8108-B5DA70653FE4}"/>
              </a:ext>
            </a:extLst>
          </p:cNvPr>
          <p:cNvSpPr/>
          <p:nvPr/>
        </p:nvSpPr>
        <p:spPr>
          <a:xfrm>
            <a:off x="5587830" y="4124708"/>
            <a:ext cx="250891" cy="34516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78042-DAE9-4286-BE4F-673118633F96}"/>
              </a:ext>
            </a:extLst>
          </p:cNvPr>
          <p:cNvSpPr/>
          <p:nvPr/>
        </p:nvSpPr>
        <p:spPr>
          <a:xfrm>
            <a:off x="5941824" y="3763547"/>
            <a:ext cx="2584570" cy="471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= s1.operator+(s2);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3C4CD3-824F-4B92-B06F-93ACC9FBBAC2}"/>
              </a:ext>
            </a:extLst>
          </p:cNvPr>
          <p:cNvSpPr/>
          <p:nvPr/>
        </p:nvSpPr>
        <p:spPr>
          <a:xfrm>
            <a:off x="4716016" y="3290724"/>
            <a:ext cx="1800200" cy="421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eft Arrow 11">
            <a:extLst>
              <a:ext uri="{FF2B5EF4-FFF2-40B4-BE49-F238E27FC236}">
                <a16:creationId xmlns:a16="http://schemas.microsoft.com/office/drawing/2014/main" id="{197875F3-5B5F-434F-96B3-E1E46E1E331D}"/>
              </a:ext>
            </a:extLst>
          </p:cNvPr>
          <p:cNvSpPr/>
          <p:nvPr/>
        </p:nvSpPr>
        <p:spPr>
          <a:xfrm>
            <a:off x="6530299" y="3173343"/>
            <a:ext cx="2502330" cy="56467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33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parametrized constructor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9EDEF0-4C5D-4363-94FB-82F110C33362}"/>
              </a:ext>
            </a:extLst>
          </p:cNvPr>
          <p:cNvSpPr/>
          <p:nvPr/>
        </p:nvSpPr>
        <p:spPr>
          <a:xfrm>
            <a:off x="1619672" y="1563638"/>
            <a:ext cx="936104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“”</a:t>
            </a:r>
          </a:p>
          <a:p>
            <a:pPr algn="ctr"/>
            <a:r>
              <a:rPr lang="en-US" dirty="0"/>
              <a:t>“Hello”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15BD7A-5631-4D8B-8C94-7DB1F8C4AFA1}"/>
              </a:ext>
            </a:extLst>
          </p:cNvPr>
          <p:cNvCxnSpPr>
            <a:cxnSpLocks/>
          </p:cNvCxnSpPr>
          <p:nvPr/>
        </p:nvCxnSpPr>
        <p:spPr>
          <a:xfrm>
            <a:off x="1979712" y="1701428"/>
            <a:ext cx="216024" cy="19432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0F8C7D-F26A-40F9-81CD-D6CE4454C0C5}"/>
              </a:ext>
            </a:extLst>
          </p:cNvPr>
          <p:cNvSpPr txBox="1"/>
          <p:nvPr/>
        </p:nvSpPr>
        <p:spPr>
          <a:xfrm>
            <a:off x="1891997" y="123610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7C811-0B38-4ED0-A330-394CDA458817}"/>
              </a:ext>
            </a:extLst>
          </p:cNvPr>
          <p:cNvSpPr txBox="1"/>
          <p:nvPr/>
        </p:nvSpPr>
        <p:spPr>
          <a:xfrm>
            <a:off x="1761352" y="22931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B341E5-EC93-42B3-9B22-E5AED7531E45}"/>
              </a:ext>
            </a:extLst>
          </p:cNvPr>
          <p:cNvSpPr/>
          <p:nvPr/>
        </p:nvSpPr>
        <p:spPr>
          <a:xfrm>
            <a:off x="3131840" y="1459119"/>
            <a:ext cx="936104" cy="1139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“”</a:t>
            </a:r>
          </a:p>
          <a:p>
            <a:pPr algn="ctr"/>
            <a:r>
              <a:rPr lang="en-US" dirty="0"/>
              <a:t>“How   are you?”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EE693B-AE59-4A22-BE87-253D7AAAC5D3}"/>
              </a:ext>
            </a:extLst>
          </p:cNvPr>
          <p:cNvCxnSpPr>
            <a:cxnSpLocks/>
          </p:cNvCxnSpPr>
          <p:nvPr/>
        </p:nvCxnSpPr>
        <p:spPr>
          <a:xfrm>
            <a:off x="3491880" y="1492528"/>
            <a:ext cx="216024" cy="19432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F2B92A-9556-41DF-ACEF-AA831958771E}"/>
              </a:ext>
            </a:extLst>
          </p:cNvPr>
          <p:cNvSpPr txBox="1"/>
          <p:nvPr/>
        </p:nvSpPr>
        <p:spPr>
          <a:xfrm>
            <a:off x="3404165" y="11315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78C6A-5E6D-46FB-84B4-171BC7FA56D7}"/>
              </a:ext>
            </a:extLst>
          </p:cNvPr>
          <p:cNvSpPr txBox="1"/>
          <p:nvPr/>
        </p:nvSpPr>
        <p:spPr>
          <a:xfrm>
            <a:off x="3260149" y="25982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ED1450-1986-4491-88CD-F02A414CBF71}"/>
              </a:ext>
            </a:extLst>
          </p:cNvPr>
          <p:cNvSpPr/>
          <p:nvPr/>
        </p:nvSpPr>
        <p:spPr>
          <a:xfrm>
            <a:off x="2446105" y="3364736"/>
            <a:ext cx="1312623" cy="10430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“”</a:t>
            </a:r>
          </a:p>
          <a:p>
            <a:pPr algn="ctr"/>
            <a:r>
              <a:rPr lang="en-US" dirty="0"/>
              <a:t>“Hello How are you?”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E8EFFA-89CF-4A45-8871-2D293DC6BC17}"/>
              </a:ext>
            </a:extLst>
          </p:cNvPr>
          <p:cNvCxnSpPr>
            <a:cxnSpLocks/>
          </p:cNvCxnSpPr>
          <p:nvPr/>
        </p:nvCxnSpPr>
        <p:spPr>
          <a:xfrm>
            <a:off x="2981035" y="3455681"/>
            <a:ext cx="216024" cy="19432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2B3A18-488C-470F-811C-08F3E5B819C1}"/>
              </a:ext>
            </a:extLst>
          </p:cNvPr>
          <p:cNvSpPr txBox="1"/>
          <p:nvPr/>
        </p:nvSpPr>
        <p:spPr>
          <a:xfrm>
            <a:off x="2900109" y="300379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F2E494-7615-4435-A90F-51B08442F860}"/>
              </a:ext>
            </a:extLst>
          </p:cNvPr>
          <p:cNvSpPr txBox="1"/>
          <p:nvPr/>
        </p:nvSpPr>
        <p:spPr>
          <a:xfrm>
            <a:off x="2805468" y="44698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1BBD54-1B24-4C3A-9BEF-83CDE1F755FD}"/>
              </a:ext>
            </a:extLst>
          </p:cNvPr>
          <p:cNvSpPr/>
          <p:nvPr/>
        </p:nvSpPr>
        <p:spPr>
          <a:xfrm>
            <a:off x="7783701" y="1019142"/>
            <a:ext cx="1248927" cy="1643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“”</a:t>
            </a:r>
          </a:p>
          <a:p>
            <a:pPr algn="ctr"/>
            <a:r>
              <a:rPr lang="en-US" dirty="0"/>
              <a:t>“Hello”</a:t>
            </a:r>
          </a:p>
          <a:p>
            <a:pPr algn="ctr"/>
            <a:r>
              <a:rPr lang="en-US" dirty="0"/>
              <a:t>“Hello “</a:t>
            </a:r>
          </a:p>
          <a:p>
            <a:pPr algn="ctr"/>
            <a:r>
              <a:rPr lang="en-US" dirty="0"/>
              <a:t>“Hello How are you?”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0A2354-DF66-4840-A479-90F59797D25A}"/>
              </a:ext>
            </a:extLst>
          </p:cNvPr>
          <p:cNvCxnSpPr>
            <a:cxnSpLocks/>
          </p:cNvCxnSpPr>
          <p:nvPr/>
        </p:nvCxnSpPr>
        <p:spPr>
          <a:xfrm>
            <a:off x="8295026" y="1131590"/>
            <a:ext cx="216024" cy="19432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77985D-6DFB-4470-9857-2579266BA18B}"/>
              </a:ext>
            </a:extLst>
          </p:cNvPr>
          <p:cNvSpPr txBox="1"/>
          <p:nvPr/>
        </p:nvSpPr>
        <p:spPr>
          <a:xfrm>
            <a:off x="7015074" y="1879850"/>
            <a:ext cx="6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F21A1B-9F36-42D2-A5A9-3DD1585A2E02}"/>
              </a:ext>
            </a:extLst>
          </p:cNvPr>
          <p:cNvSpPr txBox="1"/>
          <p:nvPr/>
        </p:nvSpPr>
        <p:spPr>
          <a:xfrm>
            <a:off x="8076666" y="25979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5879E5-8EE1-4546-B3A6-B9CC3BD54801}"/>
              </a:ext>
            </a:extLst>
          </p:cNvPr>
          <p:cNvCxnSpPr>
            <a:cxnSpLocks/>
          </p:cNvCxnSpPr>
          <p:nvPr/>
        </p:nvCxnSpPr>
        <p:spPr>
          <a:xfrm>
            <a:off x="8056026" y="1364262"/>
            <a:ext cx="603493" cy="29847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DBCA5D-ED95-4194-9D57-41D0986F4BED}"/>
              </a:ext>
            </a:extLst>
          </p:cNvPr>
          <p:cNvCxnSpPr>
            <a:cxnSpLocks/>
          </p:cNvCxnSpPr>
          <p:nvPr/>
        </p:nvCxnSpPr>
        <p:spPr>
          <a:xfrm>
            <a:off x="8028384" y="1635646"/>
            <a:ext cx="603493" cy="29847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456666-0404-4336-AFA3-7FA6FDED1280}"/>
              </a:ext>
            </a:extLst>
          </p:cNvPr>
          <p:cNvSpPr txBox="1"/>
          <p:nvPr/>
        </p:nvSpPr>
        <p:spPr>
          <a:xfrm>
            <a:off x="7963530" y="10155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875C70-5CFE-41AA-A2C8-288F87C70CFD}"/>
              </a:ext>
            </a:extLst>
          </p:cNvPr>
          <p:cNvSpPr txBox="1"/>
          <p:nvPr/>
        </p:nvSpPr>
        <p:spPr>
          <a:xfrm>
            <a:off x="7790818" y="13383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6987EB-69A1-46E3-A50D-1CEA2FCC8289}"/>
              </a:ext>
            </a:extLst>
          </p:cNvPr>
          <p:cNvSpPr txBox="1"/>
          <p:nvPr/>
        </p:nvSpPr>
        <p:spPr>
          <a:xfrm>
            <a:off x="7740352" y="16263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59861E-3447-4882-B666-5E066559AC13}"/>
              </a:ext>
            </a:extLst>
          </p:cNvPr>
          <p:cNvSpPr txBox="1"/>
          <p:nvPr/>
        </p:nvSpPr>
        <p:spPr>
          <a:xfrm>
            <a:off x="7596336" y="192367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2784550796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1053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25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Last Class Assignment 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2B3929-9F0B-4053-9145-8658BE4AE02E}"/>
              </a:ext>
            </a:extLst>
          </p:cNvPr>
          <p:cNvSpPr/>
          <p:nvPr/>
        </p:nvSpPr>
        <p:spPr>
          <a:xfrm>
            <a:off x="251520" y="1419622"/>
            <a:ext cx="8208912" cy="23762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endParaRPr lang="en-US" dirty="0"/>
          </a:p>
          <a:p>
            <a:r>
              <a:rPr lang="en-US" dirty="0"/>
              <a:t>Hello</a:t>
            </a:r>
          </a:p>
          <a:p>
            <a:r>
              <a:rPr lang="en-US" dirty="0"/>
              <a:t>How are you?</a:t>
            </a:r>
          </a:p>
          <a:p>
            <a:r>
              <a:rPr lang="en-US" dirty="0"/>
              <a:t>Hello How are you?</a:t>
            </a:r>
          </a:p>
          <a:p>
            <a:endParaRPr lang="en-US" dirty="0"/>
          </a:p>
          <a:p>
            <a:r>
              <a:rPr lang="en-US" dirty="0"/>
              <a:t>Process returned 0 (0x0)   execution time : 0.195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70163644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1053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Operator overloading never allows us to create new operators. Instead it only allows us to modify or enhance the                                   functionality/domain of existing operator from variables to objects.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Example: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Distance operator $(const Distance &amp;); //WRONG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Because $ is not an operator in C++ language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Rules Regarding Operator Overloading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47806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1053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342900" indent="-342900">
              <a:buFont typeface="+mj-lt"/>
              <a:buAutoNum type="arabicPeriod" startAt="2"/>
            </a:pPr>
            <a:r>
              <a:rPr lang="en-US" sz="1400" dirty="0">
                <a:solidFill>
                  <a:schemeClr val="bg1"/>
                </a:solidFill>
              </a:rPr>
              <a:t>When we overload operators, it's number of arguments are fixed and it depends on the type of operator and the way we are overloading it: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>
                <a:solidFill>
                  <a:schemeClr val="bg1"/>
                </a:solidFill>
              </a:rPr>
              <a:t>If we overload unary operator as member function then it will accept NO ARGUMENTS.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 startAt="2"/>
            </a:pPr>
            <a:r>
              <a:rPr lang="en-US" sz="1400" dirty="0">
                <a:solidFill>
                  <a:schemeClr val="bg1"/>
                </a:solidFill>
              </a:rPr>
              <a:t>If we overload the same unary operator as friend function then it COMPULSORILY accepts 1 argument and this argument COMPULSORILY has to be the object of the class.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D3 = D1 + D2;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D3 = D1.operator+(D2);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1314450" lvl="2" indent="-400050">
              <a:buFont typeface="+mj-lt"/>
              <a:buAutoNum type="romanLcPeriod" startAt="2"/>
            </a:pPr>
            <a:r>
              <a:rPr lang="en-US" sz="1400" dirty="0">
                <a:solidFill>
                  <a:schemeClr val="bg1"/>
                </a:solidFill>
              </a:rPr>
              <a:t>D3 = D1 + 10;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          D3 = D1.operator+(10);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 startAt="3"/>
            </a:pPr>
            <a:r>
              <a:rPr lang="en-US" sz="1400" dirty="0">
                <a:solidFill>
                  <a:schemeClr val="bg1"/>
                </a:solidFill>
              </a:rPr>
              <a:t>If we overload a binary operator as member function then it accepts only 1 argument but that argument can be of any type depending on the requirements.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eriod" startAt="4"/>
            </a:pPr>
            <a:r>
              <a:rPr lang="en-US" sz="1400" dirty="0">
                <a:solidFill>
                  <a:schemeClr val="bg1"/>
                </a:solidFill>
              </a:rPr>
              <a:t>If we overload a binary operator as friend function then it accepts exactly 2 arguments and they can be of any     type but at least one of them must be object of the class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Rules Regarding Operator Overloading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59458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1053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Rules Regarding Operator Overloading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73E3B4-DC13-44E0-82BD-2367A111B1CC}"/>
              </a:ext>
            </a:extLst>
          </p:cNvPr>
          <p:cNvSpPr/>
          <p:nvPr/>
        </p:nvSpPr>
        <p:spPr>
          <a:xfrm>
            <a:off x="2627784" y="1275606"/>
            <a:ext cx="252028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 = D1 + D2;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949D34-2FEE-4743-884D-07F5852DC37D}"/>
              </a:ext>
            </a:extLst>
          </p:cNvPr>
          <p:cNvSpPr/>
          <p:nvPr/>
        </p:nvSpPr>
        <p:spPr>
          <a:xfrm>
            <a:off x="2627784" y="1779662"/>
            <a:ext cx="25202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 = D1.operator+ (D2);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ED8A66F8-1678-4449-A1AC-1D8CF203D6AF}"/>
              </a:ext>
            </a:extLst>
          </p:cNvPr>
          <p:cNvSpPr/>
          <p:nvPr/>
        </p:nvSpPr>
        <p:spPr>
          <a:xfrm rot="5400000">
            <a:off x="4734492" y="2002722"/>
            <a:ext cx="550552" cy="7315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1EBAE0-0F94-4946-B531-B2D3FF37F2FD}"/>
              </a:ext>
            </a:extLst>
          </p:cNvPr>
          <p:cNvSpPr/>
          <p:nvPr/>
        </p:nvSpPr>
        <p:spPr>
          <a:xfrm>
            <a:off x="5436096" y="2283718"/>
            <a:ext cx="1872208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Distance Object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F8007-8BBE-43F2-AB45-634510104834}"/>
              </a:ext>
            </a:extLst>
          </p:cNvPr>
          <p:cNvSpPr/>
          <p:nvPr/>
        </p:nvSpPr>
        <p:spPr>
          <a:xfrm>
            <a:off x="2771800" y="3291830"/>
            <a:ext cx="2520280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 = D1 + 10;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3D0C0-4233-465F-B9DD-29A6DD4C81A0}"/>
              </a:ext>
            </a:extLst>
          </p:cNvPr>
          <p:cNvSpPr/>
          <p:nvPr/>
        </p:nvSpPr>
        <p:spPr>
          <a:xfrm>
            <a:off x="2771800" y="3795886"/>
            <a:ext cx="2520280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D3 = D1.operator+ (10);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1935A18-0CE3-440F-B34D-B3E41C34E640}"/>
              </a:ext>
            </a:extLst>
          </p:cNvPr>
          <p:cNvSpPr/>
          <p:nvPr/>
        </p:nvSpPr>
        <p:spPr>
          <a:xfrm rot="5400000">
            <a:off x="4878508" y="4018946"/>
            <a:ext cx="550552" cy="73152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65112C-418E-4A26-914B-6902E32DB3F5}"/>
              </a:ext>
            </a:extLst>
          </p:cNvPr>
          <p:cNvSpPr/>
          <p:nvPr/>
        </p:nvSpPr>
        <p:spPr>
          <a:xfrm>
            <a:off x="5580112" y="4299942"/>
            <a:ext cx="73152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720408826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1053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342900" indent="-342900">
              <a:buFont typeface="+mj-lt"/>
              <a:buAutoNum type="arabicPeriod" startAt="3"/>
            </a:pPr>
            <a:r>
              <a:rPr lang="en-US" sz="1400" dirty="0">
                <a:solidFill>
                  <a:schemeClr val="bg1"/>
                </a:solidFill>
              </a:rPr>
              <a:t>When we overload operators, then compiler never allows us to change their precedence or associativity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sz="1400" dirty="0">
                <a:solidFill>
                  <a:schemeClr val="bg1"/>
                </a:solidFill>
              </a:rPr>
              <a:t>Not all operators can be overloaded. There are 5 operators whose overloading is restricted by C++.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:: Scope Resolution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. (Dot Operator or member access operator)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sizeof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.*(pointer to member operator)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sz="1400" dirty="0">
                <a:solidFill>
                  <a:schemeClr val="bg1"/>
                </a:solidFill>
              </a:rPr>
              <a:t>? : (Ternary Operator)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Rules Regarding Operator Overloading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8B0CE4-E4FC-4DAE-8FD3-F590404CB94F}"/>
              </a:ext>
            </a:extLst>
          </p:cNvPr>
          <p:cNvSpPr/>
          <p:nvPr/>
        </p:nvSpPr>
        <p:spPr>
          <a:xfrm>
            <a:off x="1763688" y="3675762"/>
            <a:ext cx="537495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out why these operators cannot be overloaded?</a:t>
            </a:r>
          </a:p>
        </p:txBody>
      </p:sp>
    </p:spTree>
    <p:extLst>
      <p:ext uri="{BB962C8B-B14F-4D97-AF65-F5344CB8AC3E}">
        <p14:creationId xmlns:p14="http://schemas.microsoft.com/office/powerpoint/2010/main" val="374497508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27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10717</TotalTime>
  <Words>644</Words>
  <Application>Microsoft Office PowerPoint</Application>
  <PresentationFormat>On-screen Show (16:9)</PresentationFormat>
  <Paragraphs>138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Last Class Assignment Solution</vt:lpstr>
      <vt:lpstr>Last Class Assignment Solution</vt:lpstr>
      <vt:lpstr>Rules Regarding Operator Overloading</vt:lpstr>
      <vt:lpstr>Rules Regarding Operator Overloading</vt:lpstr>
      <vt:lpstr>Rules Regarding Operator Overloading</vt:lpstr>
      <vt:lpstr>Rules Regarding Operator Overloading</vt:lpstr>
      <vt:lpstr>End of Lecture 27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392</cp:revision>
  <dcterms:created xsi:type="dcterms:W3CDTF">2016-12-05T23:26:54Z</dcterms:created>
  <dcterms:modified xsi:type="dcterms:W3CDTF">2021-12-03T13:05:26Z</dcterms:modified>
</cp:coreProperties>
</file>