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14"/>
  </p:notesMasterIdLst>
  <p:sldIdLst>
    <p:sldId id="354" r:id="rId4"/>
    <p:sldId id="324" r:id="rId5"/>
    <p:sldId id="363" r:id="rId6"/>
    <p:sldId id="378" r:id="rId7"/>
    <p:sldId id="340" r:id="rId8"/>
    <p:sldId id="375" r:id="rId9"/>
    <p:sldId id="376" r:id="rId10"/>
    <p:sldId id="342" r:id="rId11"/>
    <p:sldId id="377" r:id="rId12"/>
    <p:sldId id="353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0D"/>
    <a:srgbClr val="FFFFFF"/>
    <a:srgbClr val="002060"/>
    <a:srgbClr val="058D2F"/>
    <a:srgbClr val="08E64D"/>
    <a:srgbClr val="32AEB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21" autoAdjust="0"/>
    <p:restoredTop sz="94624" autoAdjust="0"/>
  </p:normalViewPr>
  <p:slideViewPr>
    <p:cSldViewPr>
      <p:cViewPr varScale="1">
        <p:scale>
          <a:sx n="92" d="100"/>
          <a:sy n="92" d="100"/>
        </p:scale>
        <p:origin x="-768" y="-10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34EEA-2E45-4BD9-9994-3669A6233E6D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07413-7DA1-48F0-BF82-ADA06B9AF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xmlns="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hyperlink" Target="mailto:scalive4u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3108" y="2428874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5400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3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6" descr="cpp-mini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41" y="142858"/>
            <a:ext cx="2792090" cy="30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3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xmlns="" id="{3176A925-9561-4C3F-8238-DB986AC67B50}"/>
              </a:ext>
            </a:extLst>
          </p:cNvPr>
          <p:cNvGrpSpPr/>
          <p:nvPr/>
        </p:nvGrpSpPr>
        <p:grpSpPr>
          <a:xfrm rot="1682053" flipH="1">
            <a:off x="6024982" y="611301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xmlns="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xmlns="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xmlns="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xmlns="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xmlns="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xmlns="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xmlns="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xmlns="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xmlns="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xmlns="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xmlns="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xmlns="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xmlns="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xmlns="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xmlns="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xmlns="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xmlns="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xmlns="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xmlns="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xmlns="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xmlns="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6" name="Picture 35" descr="cpp-mini-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3306" y="1714495"/>
            <a:ext cx="1861398" cy="1928826"/>
          </a:xfrm>
          <a:prstGeom prst="rect">
            <a:avLst/>
          </a:prstGeom>
        </p:spPr>
      </p:pic>
      <p:pic>
        <p:nvPicPr>
          <p:cNvPr id="37" name="Picture 36" descr="webcodeft-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8992" y="1500180"/>
            <a:ext cx="5214974" cy="571504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28992" y="2357436"/>
            <a:ext cx="5214974" cy="571504"/>
            <a:chOff x="3131840" y="1491629"/>
            <a:chExt cx="5256584" cy="576064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28992" y="3143254"/>
            <a:ext cx="5214974" cy="571504"/>
            <a:chOff x="3131840" y="1491630"/>
            <a:chExt cx="5256584" cy="576064"/>
          </a:xfrm>
        </p:grpSpPr>
        <p:sp>
          <p:nvSpPr>
            <p:cNvPr id="19" name="Rectangle 1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428992" y="150018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28992" y="228599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57620" y="2428874"/>
            <a:ext cx="5143536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b="1" dirty="0" smtClean="0">
                <a:solidFill>
                  <a:srgbClr val="92D050"/>
                </a:solidFill>
                <a:latin typeface="+mj-lt"/>
                <a:cs typeface="Georgia"/>
              </a:rPr>
              <a:t> </a:t>
            </a:r>
            <a:r>
              <a:rPr lang="en-US" sz="1600" b="1" dirty="0" smtClean="0">
                <a:solidFill>
                  <a:srgbClr val="92D050"/>
                </a:solidFill>
                <a:cs typeface="Georgia"/>
              </a:rPr>
              <a:t>Syntax Of Member </a:t>
            </a:r>
            <a:r>
              <a:rPr lang="en-US" sz="1600" b="1" dirty="0" smtClean="0">
                <a:solidFill>
                  <a:srgbClr val="92D050"/>
                </a:solidFill>
                <a:cs typeface="Georgia"/>
              </a:rPr>
              <a:t>Function</a:t>
            </a:r>
            <a:endParaRPr lang="en-US" sz="1600" b="1" dirty="0" smtClean="0">
              <a:solidFill>
                <a:srgbClr val="92D050"/>
              </a:solidFill>
              <a:cs typeface="Georgi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7620" y="3214692"/>
            <a:ext cx="5000660" cy="446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C00000"/>
                </a:solidFill>
                <a:latin typeface="+mj-lt"/>
                <a:cs typeface="Georgia"/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  <a:cs typeface="Georgia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cs typeface="Georgia"/>
              </a:rPr>
              <a:t>First C++ Program With Object Oriented Approach</a:t>
            </a:r>
            <a:endParaRPr lang="en-IN" b="1" dirty="0">
              <a:solidFill>
                <a:srgbClr val="C00000"/>
              </a:solidFill>
              <a:cs typeface="Georgia"/>
            </a:endParaRPr>
          </a:p>
        </p:txBody>
      </p:sp>
      <p:pic>
        <p:nvPicPr>
          <p:cNvPr id="33" name="Picture 32" descr="webcodeft-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pic>
        <p:nvPicPr>
          <p:cNvPr id="37" name="Picture 36" descr="cpp-mini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285866"/>
            <a:ext cx="2925029" cy="314327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929058" y="1571618"/>
            <a:ext cx="4857784" cy="32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1600" b="1" dirty="0" smtClean="0">
                <a:solidFill>
                  <a:srgbClr val="0070C0"/>
                </a:solidFill>
                <a:latin typeface="+mj-lt"/>
                <a:cs typeface="Georgia"/>
              </a:rPr>
              <a:t>Developing The First Object Oriented Program</a:t>
            </a:r>
            <a:endParaRPr lang="en-US" sz="1600" b="1" dirty="0" smtClean="0">
              <a:solidFill>
                <a:srgbClr val="0070C0"/>
              </a:solidFill>
              <a:latin typeface="+mj-lt"/>
              <a:cs typeface="Georgi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28992" y="31432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03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28992" y="38576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06</a:t>
            </a:r>
            <a:endParaRPr lang="en-US" b="1" dirty="0">
              <a:solidFill>
                <a:srgbClr val="FFFFFF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428992" y="4000510"/>
            <a:ext cx="5214974" cy="571504"/>
            <a:chOff x="2978224" y="220211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2978224" y="220211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Right Triangle 25"/>
            <p:cNvSpPr/>
            <p:nvPr/>
          </p:nvSpPr>
          <p:spPr>
            <a:xfrm rot="5400000">
              <a:off x="3050224" y="2130110"/>
              <a:ext cx="576000" cy="720000"/>
            </a:xfrm>
            <a:prstGeom prst="rtTriangle">
              <a:avLst/>
            </a:prstGeom>
            <a:solidFill>
              <a:srgbClr val="002060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929058" y="4071948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C00000"/>
                </a:solidFill>
                <a:latin typeface="+mj-lt"/>
                <a:cs typeface="Georgia"/>
              </a:rPr>
              <a:t> </a:t>
            </a:r>
            <a:r>
              <a:rPr lang="en-IN" sz="2000" b="1" dirty="0" smtClean="0">
                <a:solidFill>
                  <a:srgbClr val="002060"/>
                </a:solidFill>
                <a:latin typeface="+mj-lt"/>
                <a:cs typeface="Georgia"/>
              </a:rPr>
              <a:t>Assignments</a:t>
            </a:r>
            <a:r>
              <a:rPr lang="en-IN" b="1" dirty="0" smtClean="0">
                <a:solidFill>
                  <a:srgbClr val="002060"/>
                </a:solidFill>
                <a:latin typeface="+mj-lt"/>
                <a:cs typeface="Georgia"/>
              </a:rPr>
              <a:t>?</a:t>
            </a:r>
            <a:endParaRPr lang="en-IN" sz="2000" b="1" dirty="0">
              <a:solidFill>
                <a:srgbClr val="002060"/>
              </a:solidFill>
              <a:latin typeface="+mj-lt"/>
              <a:cs typeface="Georgi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00430" y="40005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04</a:t>
            </a: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9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solidFill>
              <a:srgbClr val="F2A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pl and define e&lt;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Developing The First Object Oriented Application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-32" y="1000114"/>
            <a:ext cx="9144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Developing the first </a:t>
            </a:r>
            <a:r>
              <a:rPr lang="en-US" sz="2000" b="1" smtClean="0">
                <a:solidFill>
                  <a:srgbClr val="FFFF00"/>
                </a:solidFill>
              </a:rPr>
              <a:t>OOP Program</a:t>
            </a:r>
            <a:r>
              <a:rPr lang="en-US" sz="2000" b="1" smtClean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:</a:t>
            </a: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r>
              <a:rPr lang="en-US" sz="2000" b="1" dirty="0" smtClean="0">
                <a:solidFill>
                  <a:srgbClr val="FFFF00"/>
                </a:solidFill>
              </a:rPr>
              <a:t>     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     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  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     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7158" y="1500180"/>
            <a:ext cx="3571900" cy="329320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#include &lt;</a:t>
            </a:r>
            <a:r>
              <a:rPr lang="en-US" sz="1600" b="1" dirty="0" err="1" smtClean="0">
                <a:solidFill>
                  <a:schemeClr val="bg1"/>
                </a:solidFill>
              </a:rPr>
              <a:t>iostream.h</a:t>
            </a:r>
            <a:r>
              <a:rPr lang="en-US" sz="1600" b="1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#include&lt;</a:t>
            </a:r>
            <a:r>
              <a:rPr lang="en-US" sz="1600" b="1" dirty="0" err="1" smtClean="0">
                <a:solidFill>
                  <a:schemeClr val="bg1"/>
                </a:solidFill>
              </a:rPr>
              <a:t>conio.h</a:t>
            </a:r>
            <a:r>
              <a:rPr lang="en-US" sz="1600" b="1" dirty="0" smtClean="0">
                <a:solidFill>
                  <a:schemeClr val="bg1"/>
                </a:solidFill>
              </a:rPr>
              <a:t>&gt;</a:t>
            </a:r>
          </a:p>
          <a:p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c</a:t>
            </a:r>
            <a:r>
              <a:rPr lang="en-US" sz="1600" b="1" dirty="0" smtClean="0">
                <a:solidFill>
                  <a:schemeClr val="bg1"/>
                </a:solidFill>
              </a:rPr>
              <a:t>lass Student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    private: 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                   </a:t>
            </a:r>
            <a:r>
              <a:rPr lang="en-US" sz="1600" b="1" dirty="0" err="1" smtClean="0">
                <a:solidFill>
                  <a:schemeClr val="bg1"/>
                </a:solidFill>
              </a:rPr>
              <a:t>int</a:t>
            </a:r>
            <a:r>
              <a:rPr lang="en-US" sz="1600" b="1" dirty="0" smtClean="0">
                <a:solidFill>
                  <a:schemeClr val="bg1"/>
                </a:solidFill>
              </a:rPr>
              <a:t> roll;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                   char grade;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                   float per;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    public: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                   void get();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                   void show();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};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7158" y="2214560"/>
            <a:ext cx="2928958" cy="2500330"/>
          </a:xfrm>
          <a:prstGeom prst="rect">
            <a:avLst/>
          </a:prstGeom>
          <a:noFill/>
          <a:ln>
            <a:solidFill>
              <a:srgbClr val="F2A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72132" y="1285866"/>
            <a:ext cx="249863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Declaration Of The Class</a:t>
            </a:r>
            <a:endParaRPr lang="en-US" b="1" dirty="0">
              <a:solidFill>
                <a:srgbClr val="FFFFFF"/>
              </a:solidFill>
            </a:endParaRPr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rot="10800000" flipV="1">
            <a:off x="3214678" y="1470532"/>
            <a:ext cx="2357454" cy="744028"/>
          </a:xfrm>
          <a:prstGeom prst="straightConnector1">
            <a:avLst/>
          </a:prstGeom>
          <a:ln>
            <a:solidFill>
              <a:srgbClr val="F2A40D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 flipV="1">
            <a:off x="1643042" y="2143122"/>
            <a:ext cx="3571900" cy="285752"/>
          </a:xfrm>
          <a:prstGeom prst="straightConnector1">
            <a:avLst/>
          </a:prstGeom>
          <a:ln>
            <a:solidFill>
              <a:srgbClr val="F2A40D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14942" y="1928808"/>
            <a:ext cx="1968809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Name Of The Class</a:t>
            </a:r>
            <a:endParaRPr lang="en-US" b="1" dirty="0">
              <a:solidFill>
                <a:srgbClr val="FFFFFF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10800000" flipV="1">
            <a:off x="1357290" y="2857502"/>
            <a:ext cx="3643338" cy="71438"/>
          </a:xfrm>
          <a:prstGeom prst="straightConnector1">
            <a:avLst/>
          </a:prstGeom>
          <a:ln>
            <a:solidFill>
              <a:srgbClr val="F2A40D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00628" y="2643188"/>
            <a:ext cx="3253391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Access </a:t>
            </a:r>
            <a:r>
              <a:rPr lang="en-US" sz="1400" b="1" dirty="0" err="1" smtClean="0">
                <a:solidFill>
                  <a:srgbClr val="FFFFFF"/>
                </a:solidFill>
              </a:rPr>
              <a:t>specifier</a:t>
            </a:r>
            <a:r>
              <a:rPr lang="en-US" sz="1400" b="1" dirty="0" smtClean="0">
                <a:solidFill>
                  <a:srgbClr val="FFFFFF"/>
                </a:solidFill>
              </a:rPr>
              <a:t> and since it is the default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Access </a:t>
            </a:r>
            <a:r>
              <a:rPr lang="en-US" sz="1400" b="1" dirty="0" err="1" smtClean="0">
                <a:solidFill>
                  <a:srgbClr val="FFFFFF"/>
                </a:solidFill>
              </a:rPr>
              <a:t>specifier</a:t>
            </a:r>
            <a:r>
              <a:rPr lang="en-US" sz="1400" b="1" dirty="0" smtClean="0">
                <a:solidFill>
                  <a:srgbClr val="FFFFFF"/>
                </a:solidFill>
              </a:rPr>
              <a:t> so we can avoid it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5" name="Right Brace 24"/>
          <p:cNvSpPr/>
          <p:nvPr/>
        </p:nvSpPr>
        <p:spPr>
          <a:xfrm>
            <a:off x="2428860" y="3000378"/>
            <a:ext cx="214314" cy="714380"/>
          </a:xfrm>
          <a:prstGeom prst="rightBrace">
            <a:avLst/>
          </a:prstGeom>
          <a:ln>
            <a:solidFill>
              <a:srgbClr val="F2A40D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2571736" y="3429006"/>
            <a:ext cx="2357454" cy="71438"/>
          </a:xfrm>
          <a:prstGeom prst="straightConnector1">
            <a:avLst/>
          </a:prstGeom>
          <a:ln>
            <a:solidFill>
              <a:srgbClr val="F2A40D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29190" y="3286130"/>
            <a:ext cx="2025683" cy="7386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Private Data Members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                    OR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Private Instance Variable</a:t>
            </a:r>
          </a:p>
        </p:txBody>
      </p:sp>
      <p:sp>
        <p:nvSpPr>
          <p:cNvPr id="30" name="Right Brace 29"/>
          <p:cNvSpPr/>
          <p:nvPr/>
        </p:nvSpPr>
        <p:spPr>
          <a:xfrm>
            <a:off x="2428860" y="4000510"/>
            <a:ext cx="214314" cy="571504"/>
          </a:xfrm>
          <a:prstGeom prst="rightBrace">
            <a:avLst/>
          </a:prstGeom>
          <a:ln>
            <a:solidFill>
              <a:srgbClr val="F2A40D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10800000">
            <a:off x="2571736" y="4143386"/>
            <a:ext cx="2357454" cy="71438"/>
          </a:xfrm>
          <a:prstGeom prst="straightConnector1">
            <a:avLst/>
          </a:prstGeom>
          <a:ln>
            <a:solidFill>
              <a:srgbClr val="F2A40D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29190" y="4049923"/>
            <a:ext cx="2010487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Public Member Function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rot="10800000">
            <a:off x="1142976" y="4000510"/>
            <a:ext cx="3214710" cy="642942"/>
          </a:xfrm>
          <a:prstGeom prst="straightConnector1">
            <a:avLst/>
          </a:prstGeom>
          <a:ln>
            <a:solidFill>
              <a:srgbClr val="F2A40D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57686" y="4429138"/>
            <a:ext cx="4559838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Access </a:t>
            </a:r>
            <a:r>
              <a:rPr lang="en-US" sz="1400" b="1" dirty="0" err="1" smtClean="0">
                <a:solidFill>
                  <a:srgbClr val="FFFFFF"/>
                </a:solidFill>
              </a:rPr>
              <a:t>Specifier</a:t>
            </a:r>
            <a:r>
              <a:rPr lang="en-US" sz="1400" b="1" dirty="0" smtClean="0">
                <a:solidFill>
                  <a:srgbClr val="FFFFFF"/>
                </a:solidFill>
              </a:rPr>
              <a:t> and this needs to be mentioned so that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We can call these member functions from outside the class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pl and define e&lt;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Syntax Of Member Function 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-32" y="1000114"/>
            <a:ext cx="914403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Syntax of defining member function :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r>
              <a:rPr lang="en-US" sz="2000" b="1" dirty="0" smtClean="0">
                <a:solidFill>
                  <a:srgbClr val="FFFF00"/>
                </a:solidFill>
              </a:rPr>
              <a:t>      </a:t>
            </a:r>
            <a:r>
              <a:rPr lang="en-US" sz="2000" b="1" dirty="0" smtClean="0">
                <a:solidFill>
                  <a:srgbClr val="FFFFFF"/>
                </a:solidFill>
              </a:rPr>
              <a:t>&lt;return type&gt; &lt;</a:t>
            </a:r>
            <a:r>
              <a:rPr lang="en-US" sz="2000" b="1" dirty="0" err="1" smtClean="0">
                <a:solidFill>
                  <a:srgbClr val="FFFFFF"/>
                </a:solidFill>
              </a:rPr>
              <a:t>class_name</a:t>
            </a:r>
            <a:r>
              <a:rPr lang="en-US" sz="2000" b="1" dirty="0" smtClean="0">
                <a:solidFill>
                  <a:srgbClr val="FFFFFF"/>
                </a:solidFill>
              </a:rPr>
              <a:t>&gt; : : &lt;</a:t>
            </a:r>
            <a:r>
              <a:rPr lang="en-US" sz="2000" b="1" dirty="0" err="1" smtClean="0">
                <a:solidFill>
                  <a:srgbClr val="FFFFFF"/>
                </a:solidFill>
              </a:rPr>
              <a:t>mem_fn_name</a:t>
            </a:r>
            <a:r>
              <a:rPr lang="en-US" sz="2000" b="1" dirty="0" smtClean="0">
                <a:solidFill>
                  <a:srgbClr val="FFFFFF"/>
                </a:solidFill>
              </a:rPr>
              <a:t>&gt;(&lt;</a:t>
            </a:r>
            <a:r>
              <a:rPr lang="en-US" sz="2000" b="1" dirty="0" err="1" smtClean="0">
                <a:solidFill>
                  <a:srgbClr val="FFFFFF"/>
                </a:solidFill>
              </a:rPr>
              <a:t>arg</a:t>
            </a:r>
            <a:r>
              <a:rPr lang="en-US" sz="2000" b="1" dirty="0" smtClean="0">
                <a:solidFill>
                  <a:srgbClr val="FFFFFF"/>
                </a:solidFill>
              </a:rPr>
              <a:t>&gt;)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 {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          //body of the member function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  }</a:t>
            </a:r>
          </a:p>
          <a:p>
            <a:pPr>
              <a:buFont typeface="Wingdings" pitchFamily="2" charset="2"/>
              <a:buChar char="q"/>
            </a:pPr>
            <a:endParaRPr lang="en-US" sz="2000" b="1" i="1" dirty="0" smtClean="0">
              <a:solidFill>
                <a:srgbClr val="FFFFFF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Syntax of calling a member function: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r>
              <a:rPr lang="en-US" sz="2000" b="1" dirty="0" smtClean="0">
                <a:solidFill>
                  <a:srgbClr val="FFFF00"/>
                </a:solidFill>
              </a:rPr>
              <a:t>       </a:t>
            </a:r>
            <a:r>
              <a:rPr lang="en-US" b="1" dirty="0" smtClean="0">
                <a:solidFill>
                  <a:srgbClr val="FFFFFF"/>
                </a:solidFill>
              </a:rPr>
              <a:t>&lt;</a:t>
            </a:r>
            <a:r>
              <a:rPr lang="en-US" b="1" dirty="0" err="1" smtClean="0">
                <a:solidFill>
                  <a:srgbClr val="FFFFFF"/>
                </a:solidFill>
              </a:rPr>
              <a:t>obj_name</a:t>
            </a:r>
            <a:r>
              <a:rPr lang="en-US" b="1" dirty="0" smtClean="0">
                <a:solidFill>
                  <a:srgbClr val="FFFFFF"/>
                </a:solidFill>
              </a:rPr>
              <a:t>&gt; &lt;</a:t>
            </a:r>
            <a:r>
              <a:rPr lang="en-US" b="1" dirty="0" err="1" smtClean="0">
                <a:solidFill>
                  <a:srgbClr val="FFFFFF"/>
                </a:solidFill>
              </a:rPr>
              <a:t>mem_fn_name</a:t>
            </a:r>
            <a:r>
              <a:rPr lang="en-US" b="1" dirty="0" smtClean="0">
                <a:solidFill>
                  <a:srgbClr val="FFFFFF"/>
                </a:solidFill>
              </a:rPr>
              <a:t>&gt;();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r>
              <a:rPr lang="en-US" sz="2000" b="1" dirty="0" smtClean="0">
                <a:solidFill>
                  <a:srgbClr val="FFFF00"/>
                </a:solidFill>
              </a:rPr>
              <a:t>  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r>
              <a:rPr lang="en-US" sz="2000" b="1" dirty="0" smtClean="0">
                <a:solidFill>
                  <a:srgbClr val="FFFF00"/>
                </a:solidFill>
              </a:rPr>
              <a:t>     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     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  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     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First Program In OOP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42858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-32" y="1000114"/>
            <a:ext cx="914403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#include &lt;</a:t>
            </a:r>
            <a:r>
              <a:rPr lang="en-US" sz="1600" b="1" dirty="0" err="1" smtClean="0">
                <a:solidFill>
                  <a:srgbClr val="FFFFFF"/>
                </a:solidFill>
              </a:rPr>
              <a:t>iostream.h</a:t>
            </a:r>
            <a:r>
              <a:rPr lang="en-US" sz="1600" b="1" dirty="0" smtClean="0">
                <a:solidFill>
                  <a:srgbClr val="FFFFFF"/>
                </a:solidFill>
              </a:rPr>
              <a:t>&gt;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#include&lt;</a:t>
            </a:r>
            <a:r>
              <a:rPr lang="en-US" sz="1600" b="1" dirty="0" err="1" smtClean="0">
                <a:solidFill>
                  <a:srgbClr val="FFFFFF"/>
                </a:solidFill>
              </a:rPr>
              <a:t>conio.h</a:t>
            </a:r>
            <a:r>
              <a:rPr lang="en-US" sz="1600" b="1" dirty="0" smtClean="0">
                <a:solidFill>
                  <a:srgbClr val="FFFFFF"/>
                </a:solidFill>
              </a:rPr>
              <a:t>&gt;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smtClean="0">
                <a:solidFill>
                  <a:srgbClr val="FFFFFF"/>
                </a:solidFill>
              </a:rPr>
              <a:t>Class Student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Private: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roll;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char grade;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float per;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smtClean="0">
                <a:solidFill>
                  <a:srgbClr val="FFFFFF"/>
                </a:solidFill>
              </a:rPr>
              <a:t> public: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  void get();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  void show();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};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smtClean="0">
                <a:solidFill>
                  <a:srgbClr val="FFFFFF"/>
                </a:solidFill>
              </a:rPr>
              <a:t>void Student : : get()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86050" y="1000114"/>
            <a:ext cx="321471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&lt;&lt;“Enter </a:t>
            </a:r>
            <a:r>
              <a:rPr lang="en-US" sz="1600" b="1" dirty="0" err="1" smtClean="0">
                <a:solidFill>
                  <a:srgbClr val="FFFFFF"/>
                </a:solidFill>
              </a:rPr>
              <a:t>roll,grade</a:t>
            </a:r>
            <a:r>
              <a:rPr lang="en-US" sz="1600" b="1" dirty="0" smtClean="0">
                <a:solidFill>
                  <a:srgbClr val="FFFFFF"/>
                </a:solidFill>
              </a:rPr>
              <a:t> and per”;</a:t>
            </a:r>
          </a:p>
          <a:p>
            <a:r>
              <a:rPr lang="en-US" sz="1600" b="1" dirty="0" err="1" smtClean="0">
                <a:solidFill>
                  <a:srgbClr val="FFFFFF"/>
                </a:solidFill>
              </a:rPr>
              <a:t>cin</a:t>
            </a:r>
            <a:r>
              <a:rPr lang="en-US" sz="1600" b="1" dirty="0" smtClean="0">
                <a:solidFill>
                  <a:srgbClr val="FFFFFF"/>
                </a:solidFill>
              </a:rPr>
              <a:t>&gt;&gt;roll&gt;&gt;grade&gt;&gt;per;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}</a:t>
            </a:r>
          </a:p>
          <a:p>
            <a:endParaRPr lang="en-US" sz="1600" dirty="0" smtClean="0">
              <a:solidFill>
                <a:srgbClr val="FFFFFF"/>
              </a:solidFill>
            </a:endParaRPr>
          </a:p>
          <a:p>
            <a:r>
              <a:rPr lang="en-US" sz="1600" b="1" dirty="0" smtClean="0">
                <a:solidFill>
                  <a:srgbClr val="FFFFFF"/>
                </a:solidFill>
              </a:rPr>
              <a:t>void Student : : show();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&lt;&lt;“Roll=”&lt;&lt;roll&lt;&lt;</a:t>
            </a:r>
            <a:r>
              <a:rPr lang="en-US" sz="1600" b="1" dirty="0" err="1" smtClean="0">
                <a:solidFill>
                  <a:srgbClr val="FFFFFF"/>
                </a:solidFill>
              </a:rPr>
              <a:t>endl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 &lt;&lt;“Grade=“&lt;&lt;grade&lt;&lt;</a:t>
            </a:r>
            <a:r>
              <a:rPr lang="en-US" sz="1600" b="1" dirty="0" err="1" smtClean="0">
                <a:solidFill>
                  <a:srgbClr val="FFFFFF"/>
                </a:solidFill>
              </a:rPr>
              <a:t>endl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&lt;&lt;“Per=“&lt;&lt;per&lt;&lt;</a:t>
            </a:r>
            <a:r>
              <a:rPr lang="en-US" sz="1600" b="1" dirty="0" err="1" smtClean="0">
                <a:solidFill>
                  <a:srgbClr val="FFFFFF"/>
                </a:solidFill>
              </a:rPr>
              <a:t>endl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}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main()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clrscr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Student S;</a:t>
            </a:r>
          </a:p>
          <a:p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57950" y="1071552"/>
            <a:ext cx="25003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FFFF"/>
                </a:solidFill>
              </a:rPr>
              <a:t>S.get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 err="1" smtClean="0">
                <a:solidFill>
                  <a:srgbClr val="FFFFFF"/>
                </a:solidFill>
              </a:rPr>
              <a:t>S.show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err="1" smtClean="0">
                <a:solidFill>
                  <a:srgbClr val="FFFFFF"/>
                </a:solidFill>
              </a:rPr>
              <a:t>getch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smtClean="0">
                <a:solidFill>
                  <a:srgbClr val="FFFFFF"/>
                </a:solidFill>
              </a:rPr>
              <a:t>Return 0;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}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29124" y="1785932"/>
            <a:ext cx="1643074" cy="500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Scope Resolution </a:t>
            </a:r>
          </a:p>
          <a:p>
            <a:pPr algn="ctr"/>
            <a:r>
              <a:rPr lang="en-US" sz="1400" b="1" dirty="0" smtClean="0"/>
              <a:t>Operator</a:t>
            </a:r>
            <a:endParaRPr lang="en-US" sz="1400" b="1" dirty="0"/>
          </a:p>
        </p:txBody>
      </p:sp>
      <p:cxnSp>
        <p:nvCxnSpPr>
          <p:cNvPr id="14" name="Straight Arrow Connector 13"/>
          <p:cNvCxnSpPr>
            <a:endCxn id="12" idx="1"/>
          </p:cNvCxnSpPr>
          <p:nvPr/>
        </p:nvCxnSpPr>
        <p:spPr>
          <a:xfrm flipV="1">
            <a:off x="4071936" y="2035965"/>
            <a:ext cx="357188" cy="321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>
            <a:off x="1285852" y="2500312"/>
            <a:ext cx="71438" cy="714380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28728" y="2571750"/>
            <a:ext cx="1285884" cy="500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Private Data</a:t>
            </a:r>
          </a:p>
          <a:p>
            <a:pPr algn="ctr"/>
            <a:r>
              <a:rPr lang="en-US" sz="1400" b="1" dirty="0" smtClean="0"/>
              <a:t>Member</a:t>
            </a:r>
            <a:endParaRPr lang="en-US" sz="1400" b="1" dirty="0"/>
          </a:p>
        </p:txBody>
      </p:sp>
      <p:sp>
        <p:nvSpPr>
          <p:cNvPr id="19" name="Right Brace 18"/>
          <p:cNvSpPr/>
          <p:nvPr/>
        </p:nvSpPr>
        <p:spPr>
          <a:xfrm>
            <a:off x="1500166" y="3429006"/>
            <a:ext cx="71438" cy="714380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71604" y="3571882"/>
            <a:ext cx="1071570" cy="500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Public </a:t>
            </a:r>
            <a:r>
              <a:rPr lang="en-US" sz="1400" b="1" dirty="0" err="1" smtClean="0"/>
              <a:t>Mem-ber</a:t>
            </a:r>
            <a:r>
              <a:rPr lang="en-US" sz="1400" b="1" dirty="0" smtClean="0"/>
              <a:t> Fn.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86710" y="3357568"/>
            <a:ext cx="357190" cy="12858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786710" y="3786196"/>
            <a:ext cx="357190" cy="158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786710" y="4214824"/>
            <a:ext cx="357190" cy="158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715272" y="3429006"/>
            <a:ext cx="5000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</a:t>
            </a:r>
          </a:p>
          <a:p>
            <a:endParaRPr lang="en-US" sz="1400" dirty="0" smtClean="0"/>
          </a:p>
          <a:p>
            <a:r>
              <a:rPr lang="en-US" sz="1400" dirty="0" smtClean="0"/>
              <a:t>“A”</a:t>
            </a:r>
          </a:p>
          <a:p>
            <a:endParaRPr lang="en-US" sz="1400" dirty="0" smtClean="0"/>
          </a:p>
          <a:p>
            <a:r>
              <a:rPr lang="en-US" sz="1400" dirty="0" smtClean="0"/>
              <a:t>71.3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2462" y="3429006"/>
            <a:ext cx="5000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</a:t>
            </a:r>
          </a:p>
          <a:p>
            <a:endParaRPr lang="en-US" sz="1400" dirty="0" smtClean="0"/>
          </a:p>
          <a:p>
            <a:r>
              <a:rPr lang="en-US" sz="1400" dirty="0" smtClean="0"/>
              <a:t>G</a:t>
            </a:r>
          </a:p>
          <a:p>
            <a:endParaRPr lang="en-US" sz="1400" dirty="0" smtClean="0"/>
          </a:p>
          <a:p>
            <a:r>
              <a:rPr lang="en-US" sz="1400" dirty="0" smtClean="0"/>
              <a:t>P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6929454" y="3571882"/>
            <a:ext cx="500066" cy="8572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2" idx="1"/>
            <a:endCxn id="32" idx="3"/>
          </p:cNvCxnSpPr>
          <p:nvPr/>
        </p:nvCxnSpPr>
        <p:spPr>
          <a:xfrm rot="10800000" flipH="1">
            <a:off x="6929454" y="4000510"/>
            <a:ext cx="500066" cy="158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858016" y="3571882"/>
            <a:ext cx="6429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Get</a:t>
            </a:r>
          </a:p>
          <a:p>
            <a:endParaRPr lang="en-US" sz="1400" dirty="0" smtClean="0"/>
          </a:p>
          <a:p>
            <a:r>
              <a:rPr lang="en-US" sz="1400" dirty="0" smtClean="0"/>
              <a:t>Show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15074" y="38576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S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40" name="Straight Arrow Connector 39"/>
          <p:cNvCxnSpPr>
            <a:stCxn id="38" idx="3"/>
          </p:cNvCxnSpPr>
          <p:nvPr/>
        </p:nvCxnSpPr>
        <p:spPr>
          <a:xfrm flipV="1">
            <a:off x="6505538" y="3786196"/>
            <a:ext cx="352478" cy="25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8" idx="3"/>
          </p:cNvCxnSpPr>
          <p:nvPr/>
        </p:nvCxnSpPr>
        <p:spPr>
          <a:xfrm>
            <a:off x="6505538" y="4042300"/>
            <a:ext cx="423916" cy="243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30" grpId="0"/>
      <p:bldP spid="31" grpId="0"/>
      <p:bldP spid="32" grpId="0" animBg="1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First Program In OOP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42858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-32" y="1000114"/>
            <a:ext cx="914403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00"/>
                </a:solidFill>
              </a:rPr>
              <a:t> When we create  2 objects of same class: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#include &lt;</a:t>
            </a:r>
            <a:r>
              <a:rPr lang="en-US" sz="1600" b="1" dirty="0" err="1" smtClean="0">
                <a:solidFill>
                  <a:srgbClr val="FFFFFF"/>
                </a:solidFill>
              </a:rPr>
              <a:t>iostream.h</a:t>
            </a:r>
            <a:r>
              <a:rPr lang="en-US" sz="1600" b="1" dirty="0" smtClean="0">
                <a:solidFill>
                  <a:srgbClr val="FFFFFF"/>
                </a:solidFill>
              </a:rPr>
              <a:t>&gt; 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#include&lt;</a:t>
            </a:r>
            <a:r>
              <a:rPr lang="en-US" sz="1600" b="1" dirty="0" err="1" smtClean="0">
                <a:solidFill>
                  <a:srgbClr val="FFFFFF"/>
                </a:solidFill>
              </a:rPr>
              <a:t>conio.h</a:t>
            </a:r>
            <a:r>
              <a:rPr lang="en-US" sz="1600" b="1" dirty="0" smtClean="0">
                <a:solidFill>
                  <a:srgbClr val="FFFFFF"/>
                </a:solidFill>
              </a:rPr>
              <a:t>&gt;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smtClean="0">
                <a:solidFill>
                  <a:srgbClr val="FFFFFF"/>
                </a:solidFill>
              </a:rPr>
              <a:t>Class Student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private: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roll;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char grade;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float per;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smtClean="0">
                <a:solidFill>
                  <a:srgbClr val="FFFFFF"/>
                </a:solidFill>
              </a:rPr>
              <a:t> public: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  void get();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  void show();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};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endParaRPr lang="en-US" sz="1600" b="1" dirty="0" smtClean="0">
              <a:solidFill>
                <a:srgbClr val="FFFFFF"/>
              </a:solidFill>
            </a:endParaRP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71736" y="1285866"/>
            <a:ext cx="321471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void Student : : get()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&lt;&lt;“Enter </a:t>
            </a:r>
            <a:r>
              <a:rPr lang="en-US" sz="1600" b="1" dirty="0" err="1" smtClean="0">
                <a:solidFill>
                  <a:srgbClr val="FFFFFF"/>
                </a:solidFill>
              </a:rPr>
              <a:t>roll,grade</a:t>
            </a:r>
            <a:r>
              <a:rPr lang="en-US" sz="1600" b="1" dirty="0" smtClean="0">
                <a:solidFill>
                  <a:srgbClr val="FFFFFF"/>
                </a:solidFill>
              </a:rPr>
              <a:t> and per”;</a:t>
            </a:r>
          </a:p>
          <a:p>
            <a:r>
              <a:rPr lang="en-US" sz="1600" b="1" dirty="0" err="1" smtClean="0">
                <a:solidFill>
                  <a:srgbClr val="FFFFFF"/>
                </a:solidFill>
              </a:rPr>
              <a:t>cin</a:t>
            </a:r>
            <a:r>
              <a:rPr lang="en-US" sz="1600" b="1" dirty="0" smtClean="0">
                <a:solidFill>
                  <a:srgbClr val="FFFFFF"/>
                </a:solidFill>
              </a:rPr>
              <a:t>&gt;&gt;roll&gt;&gt;grade&gt;&gt;per;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}</a:t>
            </a:r>
          </a:p>
          <a:p>
            <a:endParaRPr lang="en-US" sz="1600" dirty="0" smtClean="0">
              <a:solidFill>
                <a:srgbClr val="FFFFFF"/>
              </a:solidFill>
            </a:endParaRPr>
          </a:p>
          <a:p>
            <a:r>
              <a:rPr lang="en-US" sz="1600" b="1" dirty="0" smtClean="0">
                <a:solidFill>
                  <a:srgbClr val="FFFFFF"/>
                </a:solidFill>
              </a:rPr>
              <a:t>void Student : : show()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&lt;&lt;“roll=”&lt;&lt;roll&lt;&lt;</a:t>
            </a:r>
            <a:r>
              <a:rPr lang="en-US" sz="1600" b="1" dirty="0" err="1" smtClean="0">
                <a:solidFill>
                  <a:srgbClr val="FFFFFF"/>
                </a:solidFill>
              </a:rPr>
              <a:t>endl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 &lt;&lt;“grade=“&lt;&lt;grade&lt;&lt;</a:t>
            </a:r>
            <a:r>
              <a:rPr lang="en-US" sz="1600" b="1" dirty="0" err="1" smtClean="0">
                <a:solidFill>
                  <a:srgbClr val="FFFFFF"/>
                </a:solidFill>
              </a:rPr>
              <a:t>endl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&lt;&lt;“per=“&lt;&lt;per&lt;&lt;</a:t>
            </a:r>
            <a:r>
              <a:rPr lang="en-US" sz="1600" b="1" dirty="0" err="1" smtClean="0">
                <a:solidFill>
                  <a:srgbClr val="FFFFFF"/>
                </a:solidFill>
              </a:rPr>
              <a:t>endl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}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main()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86446" y="1285866"/>
            <a:ext cx="32146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FFFF"/>
                </a:solidFill>
              </a:rPr>
              <a:t>clrscr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Student S P;</a:t>
            </a:r>
          </a:p>
          <a:p>
            <a:r>
              <a:rPr lang="en-US" sz="1600" b="1" dirty="0" err="1" smtClean="0">
                <a:solidFill>
                  <a:srgbClr val="FFFFFF"/>
                </a:solidFill>
              </a:rPr>
              <a:t>S.get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 err="1" smtClean="0">
                <a:solidFill>
                  <a:srgbClr val="FFFFFF"/>
                </a:solidFill>
              </a:rPr>
              <a:t>S.show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 err="1" smtClean="0">
                <a:solidFill>
                  <a:srgbClr val="FFFFFF"/>
                </a:solidFill>
              </a:rPr>
              <a:t>P.get</a:t>
            </a:r>
            <a:r>
              <a:rPr lang="en-US" sz="1600" b="1" dirty="0" smtClean="0">
                <a:solidFill>
                  <a:srgbClr val="FFFFFF"/>
                </a:solidFill>
              </a:rPr>
              <a:t>()</a:t>
            </a:r>
          </a:p>
          <a:p>
            <a:r>
              <a:rPr lang="en-US" sz="1600" b="1" dirty="0" err="1" smtClean="0">
                <a:solidFill>
                  <a:srgbClr val="FFFFFF"/>
                </a:solidFill>
              </a:rPr>
              <a:t>P.show</a:t>
            </a:r>
            <a:r>
              <a:rPr lang="en-US" sz="1600" b="1" dirty="0" smtClean="0">
                <a:solidFill>
                  <a:srgbClr val="FFFFFF"/>
                </a:solidFill>
              </a:rPr>
              <a:t>()</a:t>
            </a:r>
          </a:p>
          <a:p>
            <a:r>
              <a:rPr lang="en-US" sz="1600" b="1" dirty="0" err="1" smtClean="0">
                <a:solidFill>
                  <a:srgbClr val="FFFFFF"/>
                </a:solidFill>
              </a:rPr>
              <a:t>getch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smtClean="0">
                <a:solidFill>
                  <a:srgbClr val="FFFFFF"/>
                </a:solidFill>
              </a:rPr>
              <a:t>Return 0;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}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58214" y="2000246"/>
            <a:ext cx="357190" cy="12858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8358214" y="2428874"/>
            <a:ext cx="357190" cy="158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358214" y="2857502"/>
            <a:ext cx="357190" cy="158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286776" y="2000246"/>
            <a:ext cx="5000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</a:t>
            </a:r>
          </a:p>
          <a:p>
            <a:endParaRPr lang="en-US" sz="1400" dirty="0" smtClean="0"/>
          </a:p>
          <a:p>
            <a:r>
              <a:rPr lang="en-US" sz="1400" dirty="0" smtClean="0"/>
              <a:t>“A”</a:t>
            </a:r>
          </a:p>
          <a:p>
            <a:endParaRPr lang="en-US" sz="1400" dirty="0" smtClean="0"/>
          </a:p>
          <a:p>
            <a:r>
              <a:rPr lang="en-US" sz="1400" dirty="0" smtClean="0"/>
              <a:t>71.3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8643934" y="2000246"/>
            <a:ext cx="5000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</a:t>
            </a:r>
          </a:p>
          <a:p>
            <a:endParaRPr lang="en-US" sz="1400" dirty="0" smtClean="0"/>
          </a:p>
          <a:p>
            <a:r>
              <a:rPr lang="en-US" sz="1400" dirty="0" smtClean="0"/>
              <a:t>G</a:t>
            </a:r>
          </a:p>
          <a:p>
            <a:endParaRPr lang="en-US" sz="1400" dirty="0" smtClean="0"/>
          </a:p>
          <a:p>
            <a:r>
              <a:rPr lang="en-US" sz="1400" dirty="0" smtClean="0"/>
              <a:t>P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6929454" y="3571882"/>
            <a:ext cx="500066" cy="8572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2" idx="1"/>
            <a:endCxn id="32" idx="3"/>
          </p:cNvCxnSpPr>
          <p:nvPr/>
        </p:nvCxnSpPr>
        <p:spPr>
          <a:xfrm rot="10800000" flipH="1">
            <a:off x="6929454" y="4000510"/>
            <a:ext cx="500066" cy="158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858016" y="3571882"/>
            <a:ext cx="6429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Get</a:t>
            </a:r>
          </a:p>
          <a:p>
            <a:endParaRPr lang="en-US" sz="1400" dirty="0" smtClean="0"/>
          </a:p>
          <a:p>
            <a:r>
              <a:rPr lang="en-US" sz="1400" dirty="0" smtClean="0"/>
              <a:t>Show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15074" y="364332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S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40" name="Straight Arrow Connector 39"/>
          <p:cNvCxnSpPr>
            <a:stCxn id="38" idx="3"/>
          </p:cNvCxnSpPr>
          <p:nvPr/>
        </p:nvCxnSpPr>
        <p:spPr>
          <a:xfrm flipV="1">
            <a:off x="6505538" y="3714758"/>
            <a:ext cx="423916" cy="113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429388" y="3857634"/>
            <a:ext cx="566792" cy="386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58214" y="3500444"/>
            <a:ext cx="357190" cy="12858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643934" y="3571882"/>
            <a:ext cx="5000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</a:t>
            </a:r>
          </a:p>
          <a:p>
            <a:endParaRPr lang="en-US" sz="1400" dirty="0" smtClean="0"/>
          </a:p>
          <a:p>
            <a:r>
              <a:rPr lang="en-US" sz="1400" dirty="0" smtClean="0"/>
              <a:t>G</a:t>
            </a:r>
          </a:p>
          <a:p>
            <a:endParaRPr lang="en-US" sz="1400" dirty="0" smtClean="0"/>
          </a:p>
          <a:p>
            <a:r>
              <a:rPr lang="en-US" sz="1400" dirty="0" smtClean="0"/>
              <a:t>P</a:t>
            </a:r>
            <a:endParaRPr lang="en-US" sz="14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8358214" y="3929072"/>
            <a:ext cx="357190" cy="158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358214" y="4357700"/>
            <a:ext cx="357190" cy="158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215074" y="407194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500826" y="3857634"/>
            <a:ext cx="428628" cy="398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500826" y="4214824"/>
            <a:ext cx="428628" cy="71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pl and define e&lt;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Assignments 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-32" y="1000114"/>
            <a:ext cx="914403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write an Object and Oriented Program to calculate and print the sum of two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      integers given by the user :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#include &lt;</a:t>
            </a:r>
            <a:r>
              <a:rPr lang="en-US" sz="1600" b="1" dirty="0" err="1" smtClean="0">
                <a:solidFill>
                  <a:srgbClr val="FFFFFF"/>
                </a:solidFill>
              </a:rPr>
              <a:t>iostream.h</a:t>
            </a:r>
            <a:r>
              <a:rPr lang="en-US" sz="1600" b="1" dirty="0" smtClean="0">
                <a:solidFill>
                  <a:srgbClr val="FFFFFF"/>
                </a:solidFill>
              </a:rPr>
              <a:t>&gt;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#include &lt;</a:t>
            </a:r>
            <a:r>
              <a:rPr lang="en-US" sz="1600" b="1" dirty="0" err="1" smtClean="0">
                <a:solidFill>
                  <a:srgbClr val="FFFFFF"/>
                </a:solidFill>
              </a:rPr>
              <a:t>conio.h</a:t>
            </a:r>
            <a:r>
              <a:rPr lang="en-US" sz="1600" b="1" dirty="0" smtClean="0">
                <a:solidFill>
                  <a:srgbClr val="FFFFFF"/>
                </a:solidFill>
              </a:rPr>
              <a:t>&gt;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smtClean="0">
                <a:solidFill>
                  <a:srgbClr val="FFFFFF"/>
                </a:solidFill>
              </a:rPr>
              <a:t>Class Num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a;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b;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c;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public: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           void get();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           void add();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           void show();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};</a:t>
            </a: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r>
              <a:rPr lang="en-US" sz="2000" b="1" dirty="0" smtClean="0">
                <a:solidFill>
                  <a:srgbClr val="FFFF00"/>
                </a:solidFill>
              </a:rPr>
              <a:t>     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     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  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     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00298" y="1643056"/>
            <a:ext cx="321471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void Num : : get()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&lt;&lt;“Enter 2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:”;</a:t>
            </a:r>
          </a:p>
          <a:p>
            <a:r>
              <a:rPr lang="en-US" sz="1600" b="1" dirty="0" err="1" smtClean="0">
                <a:solidFill>
                  <a:srgbClr val="FFFFFF"/>
                </a:solidFill>
              </a:rPr>
              <a:t>cin</a:t>
            </a:r>
            <a:r>
              <a:rPr lang="en-US" sz="1600" b="1" dirty="0" smtClean="0">
                <a:solidFill>
                  <a:srgbClr val="FFFFFF"/>
                </a:solidFill>
              </a:rPr>
              <a:t>&gt;&gt;a&gt;&gt;b;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}</a:t>
            </a:r>
          </a:p>
          <a:p>
            <a:endParaRPr lang="en-US" sz="1600" dirty="0" smtClean="0">
              <a:solidFill>
                <a:srgbClr val="FFFFFF"/>
              </a:solidFill>
            </a:endParaRPr>
          </a:p>
          <a:p>
            <a:r>
              <a:rPr lang="en-US" sz="1600" b="1" dirty="0" smtClean="0">
                <a:solidFill>
                  <a:srgbClr val="FFFFFF"/>
                </a:solidFill>
              </a:rPr>
              <a:t>void Num : : add()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c=</a:t>
            </a:r>
            <a:r>
              <a:rPr lang="en-US" sz="1600" b="1" dirty="0" err="1" smtClean="0">
                <a:solidFill>
                  <a:srgbClr val="FFFFFF"/>
                </a:solidFill>
              </a:rPr>
              <a:t>a+b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}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void Num : :show()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57752" y="1428742"/>
            <a:ext cx="385762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</a:t>
            </a:r>
            <a:r>
              <a:rPr lang="en-US" sz="1600" b="1" dirty="0" err="1" smtClean="0">
                <a:solidFill>
                  <a:srgbClr val="FFFFFF"/>
                </a:solidFill>
              </a:rPr>
              <a:t>Nos</a:t>
            </a:r>
            <a:r>
              <a:rPr lang="en-US" sz="1600" b="1" dirty="0" smtClean="0">
                <a:solidFill>
                  <a:srgbClr val="FFFFFF"/>
                </a:solidFill>
              </a:rPr>
              <a:t>  are”&lt;&lt;a&lt;&lt;“and”&lt;&lt;b&lt;&lt;</a:t>
            </a:r>
            <a:r>
              <a:rPr lang="en-US" sz="1600" b="1" dirty="0" err="1" smtClean="0">
                <a:solidFill>
                  <a:srgbClr val="FFFFFF"/>
                </a:solidFill>
              </a:rPr>
              <a:t>endl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&lt;&lt;“Their sum is”&lt;&lt;c;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}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main();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{ </a:t>
            </a:r>
            <a:r>
              <a:rPr lang="en-US" sz="1600" b="1" dirty="0" err="1" smtClean="0">
                <a:solidFill>
                  <a:srgbClr val="FFFFFF"/>
                </a:solidFill>
              </a:rPr>
              <a:t>clrscr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Num </a:t>
            </a:r>
            <a:r>
              <a:rPr lang="en-US" sz="1600" b="1" dirty="0" err="1" smtClean="0">
                <a:solidFill>
                  <a:srgbClr val="FFFFFF"/>
                </a:solidFill>
              </a:rPr>
              <a:t>obj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</a:t>
            </a:r>
            <a:r>
              <a:rPr lang="en-US" sz="1600" b="1" dirty="0" err="1" smtClean="0">
                <a:solidFill>
                  <a:srgbClr val="FFFFFF"/>
                </a:solidFill>
              </a:rPr>
              <a:t>obj.get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</a:t>
            </a:r>
            <a:r>
              <a:rPr lang="en-US" sz="1600" b="1" dirty="0" err="1" smtClean="0">
                <a:solidFill>
                  <a:srgbClr val="FFFFFF"/>
                </a:solidFill>
              </a:rPr>
              <a:t>obj.add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</a:t>
            </a:r>
            <a:r>
              <a:rPr lang="en-US" sz="1600" b="1" dirty="0" err="1" smtClean="0">
                <a:solidFill>
                  <a:srgbClr val="FFFFFF"/>
                </a:solidFill>
              </a:rPr>
              <a:t>obj.show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getch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return 0;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}</a:t>
            </a:r>
            <a:endParaRPr lang="en-US" b="1" dirty="0" smtClean="0">
              <a:solidFill>
                <a:srgbClr val="FFFFFF"/>
              </a:solidFill>
            </a:endParaRP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57950" y="2786064"/>
            <a:ext cx="2643206" cy="20002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57950" y="228599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Output: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57950" y="2786064"/>
            <a:ext cx="2643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Enter 2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: 10 20</a:t>
            </a:r>
          </a:p>
          <a:p>
            <a:r>
              <a:rPr lang="en-US" b="1" dirty="0" err="1" smtClean="0">
                <a:solidFill>
                  <a:srgbClr val="FFFFFF"/>
                </a:solidFill>
              </a:rPr>
              <a:t>Nos</a:t>
            </a:r>
            <a:r>
              <a:rPr lang="en-US" b="1" dirty="0" smtClean="0">
                <a:solidFill>
                  <a:srgbClr val="FFFFFF"/>
                </a:solidFill>
              </a:rPr>
              <a:t> are 10 and 20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Their sum is 30</a:t>
            </a: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Assignments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00114"/>
            <a:ext cx="914403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Q no.01 WAP to create a class call Circle having following members :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        a. radius: </a:t>
            </a:r>
            <a:r>
              <a:rPr lang="en-US" sz="2000" b="1" dirty="0" smtClean="0">
                <a:solidFill>
                  <a:srgbClr val="FFFFFF"/>
                </a:solidFill>
              </a:rPr>
              <a:t>an </a:t>
            </a:r>
            <a:r>
              <a:rPr lang="en-US" sz="2000" b="1" dirty="0" err="1" smtClean="0">
                <a:solidFill>
                  <a:srgbClr val="FFFFFF"/>
                </a:solidFill>
              </a:rPr>
              <a:t>int</a:t>
            </a:r>
            <a:r>
              <a:rPr lang="en-US" sz="2000" b="1" dirty="0" smtClean="0">
                <a:solidFill>
                  <a:srgbClr val="FFFFFF"/>
                </a:solidFill>
              </a:rPr>
              <a:t> member for storing radius of Circle.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  </a:t>
            </a:r>
            <a:r>
              <a:rPr lang="en-US" sz="2000" b="1" dirty="0" smtClean="0">
                <a:solidFill>
                  <a:srgbClr val="FFFF00"/>
                </a:solidFill>
              </a:rPr>
              <a:t>b. area: </a:t>
            </a:r>
            <a:r>
              <a:rPr lang="en-US" sz="2000" b="1" dirty="0" smtClean="0">
                <a:solidFill>
                  <a:srgbClr val="FFFFFF"/>
                </a:solidFill>
              </a:rPr>
              <a:t>a float member for storing area of the Circle.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  </a:t>
            </a:r>
            <a:r>
              <a:rPr lang="en-US" sz="2000" b="1" dirty="0" smtClean="0">
                <a:solidFill>
                  <a:srgbClr val="FFFF00"/>
                </a:solidFill>
              </a:rPr>
              <a:t>c. </a:t>
            </a:r>
            <a:r>
              <a:rPr lang="en-US" sz="2000" b="1" dirty="0" err="1" smtClean="0">
                <a:solidFill>
                  <a:srgbClr val="FFFF00"/>
                </a:solidFill>
              </a:rPr>
              <a:t>circumf</a:t>
            </a:r>
            <a:r>
              <a:rPr lang="en-US" sz="2000" b="1" dirty="0" smtClean="0">
                <a:solidFill>
                  <a:srgbClr val="FFFF00"/>
                </a:solidFill>
              </a:rPr>
              <a:t>: </a:t>
            </a:r>
            <a:r>
              <a:rPr lang="en-US" sz="2000" b="1" dirty="0" smtClean="0">
                <a:solidFill>
                  <a:srgbClr val="FFFFFF"/>
                </a:solidFill>
              </a:rPr>
              <a:t>a float member for storing circumference of the Circle.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Also provide following member fn: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        a. get(): </a:t>
            </a:r>
            <a:r>
              <a:rPr lang="en-US" sz="2000" b="1" dirty="0" smtClean="0">
                <a:solidFill>
                  <a:srgbClr val="FFFFFF"/>
                </a:solidFill>
              </a:rPr>
              <a:t>For accepting radius from the user.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  </a:t>
            </a:r>
            <a:r>
              <a:rPr lang="en-US" sz="2000" b="1" dirty="0" smtClean="0">
                <a:solidFill>
                  <a:srgbClr val="FFFF00"/>
                </a:solidFill>
              </a:rPr>
              <a:t>b. </a:t>
            </a:r>
            <a:r>
              <a:rPr lang="en-US" sz="2000" b="1" dirty="0" err="1" smtClean="0">
                <a:solidFill>
                  <a:srgbClr val="FFFF00"/>
                </a:solidFill>
              </a:rPr>
              <a:t>calarea</a:t>
            </a:r>
            <a:r>
              <a:rPr lang="en-US" sz="2000" b="1" dirty="0" smtClean="0">
                <a:solidFill>
                  <a:srgbClr val="FFFF00"/>
                </a:solidFill>
              </a:rPr>
              <a:t>(): </a:t>
            </a:r>
            <a:r>
              <a:rPr lang="en-US" sz="2000" b="1" dirty="0" smtClean="0">
                <a:solidFill>
                  <a:srgbClr val="FFFFFF"/>
                </a:solidFill>
              </a:rPr>
              <a:t>For calculate area of the Circle.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  </a:t>
            </a:r>
            <a:r>
              <a:rPr lang="en-US" sz="2000" b="1" dirty="0" smtClean="0">
                <a:solidFill>
                  <a:srgbClr val="FFFF00"/>
                </a:solidFill>
              </a:rPr>
              <a:t>c. </a:t>
            </a:r>
            <a:r>
              <a:rPr lang="en-US" sz="2000" b="1" dirty="0" err="1" smtClean="0">
                <a:solidFill>
                  <a:srgbClr val="FFFF00"/>
                </a:solidFill>
              </a:rPr>
              <a:t>calcircumf</a:t>
            </a:r>
            <a:r>
              <a:rPr lang="en-US" sz="2000" b="1" dirty="0" smtClean="0">
                <a:solidFill>
                  <a:srgbClr val="FFFF00"/>
                </a:solidFill>
              </a:rPr>
              <a:t>(): </a:t>
            </a:r>
            <a:r>
              <a:rPr lang="en-US" sz="2000" b="1" dirty="0" smtClean="0">
                <a:solidFill>
                  <a:srgbClr val="FFFFFF"/>
                </a:solidFill>
              </a:rPr>
              <a:t>For calculate the circumference of the Circle.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  </a:t>
            </a:r>
            <a:r>
              <a:rPr lang="en-US" sz="2000" b="1" dirty="0" smtClean="0">
                <a:solidFill>
                  <a:srgbClr val="FFFF00"/>
                </a:solidFill>
              </a:rPr>
              <a:t>d. show(): </a:t>
            </a:r>
            <a:r>
              <a:rPr lang="en-US" sz="2000" b="1" dirty="0" smtClean="0">
                <a:solidFill>
                  <a:srgbClr val="FFFFFF"/>
                </a:solidFill>
              </a:rPr>
              <a:t>For display area and circumference of the Circle.</a:t>
            </a:r>
          </a:p>
          <a:p>
            <a:endParaRPr lang="en-US" sz="2000" b="1" dirty="0" smtClean="0">
              <a:solidFill>
                <a:srgbClr val="FFFFFF"/>
              </a:solidFill>
            </a:endParaRPr>
          </a:p>
          <a:p>
            <a:r>
              <a:rPr lang="en-US" sz="2000" b="1" dirty="0" smtClean="0">
                <a:solidFill>
                  <a:srgbClr val="FFFF00"/>
                </a:solidFill>
              </a:rPr>
              <a:t>Then write the function main(),create an object of Circle class and call the 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Member function in appropriate order.  </a:t>
            </a:r>
          </a:p>
          <a:p>
            <a:pPr lvl="1"/>
            <a:r>
              <a:rPr lang="en-US" sz="2000" b="1" dirty="0" smtClean="0">
                <a:solidFill>
                  <a:srgbClr val="FFFFFF"/>
                </a:solidFill>
              </a:rPr>
              <a:t>     </a:t>
            </a:r>
          </a:p>
          <a:p>
            <a:pPr lvl="1">
              <a:buFont typeface="Wingdings" pitchFamily="2" charset="2"/>
              <a:buChar char="§"/>
            </a:pPr>
            <a:endParaRPr lang="en-IN" dirty="0" smtClean="0">
              <a:solidFill>
                <a:srgbClr val="7030A0"/>
              </a:solidFill>
            </a:endParaRPr>
          </a:p>
          <a:p>
            <a:r>
              <a:rPr lang="en-US" sz="2000" dirty="0" smtClean="0">
                <a:solidFill>
                  <a:srgbClr val="7030A0"/>
                </a:solidFill>
              </a:rPr>
              <a:t>        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</a:rPr>
              <a:t>	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Assignments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00114"/>
            <a:ext cx="914403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Q no 02. WAP to create a class call Worker having following data members :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        a. </a:t>
            </a:r>
            <a:r>
              <a:rPr lang="en-US" sz="2000" b="1" dirty="0" err="1" smtClean="0">
                <a:solidFill>
                  <a:srgbClr val="FFFF00"/>
                </a:solidFill>
              </a:rPr>
              <a:t>hrswrkd</a:t>
            </a:r>
            <a:r>
              <a:rPr lang="en-US" sz="2000" b="1" dirty="0" smtClean="0">
                <a:solidFill>
                  <a:srgbClr val="FFFF00"/>
                </a:solidFill>
              </a:rPr>
              <a:t>: </a:t>
            </a:r>
            <a:r>
              <a:rPr lang="en-US" sz="2000" b="1" dirty="0" smtClean="0">
                <a:solidFill>
                  <a:srgbClr val="FFFFFF"/>
                </a:solidFill>
              </a:rPr>
              <a:t>For storing number of hours the worker has worked.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  </a:t>
            </a:r>
            <a:r>
              <a:rPr lang="en-US" sz="2000" b="1" dirty="0" smtClean="0">
                <a:solidFill>
                  <a:srgbClr val="FFFF00"/>
                </a:solidFill>
              </a:rPr>
              <a:t>b. </a:t>
            </a:r>
            <a:r>
              <a:rPr lang="en-US" sz="2000" b="1" dirty="0" err="1" smtClean="0">
                <a:solidFill>
                  <a:srgbClr val="FFFF00"/>
                </a:solidFill>
              </a:rPr>
              <a:t>rph</a:t>
            </a:r>
            <a:r>
              <a:rPr lang="en-US" sz="2000" b="1" dirty="0" smtClean="0">
                <a:solidFill>
                  <a:srgbClr val="FFFF00"/>
                </a:solidFill>
              </a:rPr>
              <a:t>: </a:t>
            </a:r>
            <a:r>
              <a:rPr lang="en-US" sz="2000" b="1" dirty="0" smtClean="0">
                <a:solidFill>
                  <a:srgbClr val="FFFFFF"/>
                </a:solidFill>
              </a:rPr>
              <a:t>For storing the rate per hour of the worker .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  </a:t>
            </a:r>
            <a:r>
              <a:rPr lang="en-US" sz="2000" b="1" dirty="0" smtClean="0">
                <a:solidFill>
                  <a:srgbClr val="FFFF00"/>
                </a:solidFill>
              </a:rPr>
              <a:t>c. </a:t>
            </a:r>
            <a:r>
              <a:rPr lang="en-US" sz="2000" b="1" dirty="0" err="1" smtClean="0">
                <a:solidFill>
                  <a:srgbClr val="FFFF00"/>
                </a:solidFill>
              </a:rPr>
              <a:t>sal</a:t>
            </a:r>
            <a:r>
              <a:rPr lang="en-US" sz="2000" b="1" dirty="0" smtClean="0">
                <a:solidFill>
                  <a:srgbClr val="FFFF00"/>
                </a:solidFill>
              </a:rPr>
              <a:t>: </a:t>
            </a:r>
            <a:r>
              <a:rPr lang="en-US" sz="2000" b="1" dirty="0" smtClean="0">
                <a:solidFill>
                  <a:srgbClr val="FFFFFF"/>
                </a:solidFill>
              </a:rPr>
              <a:t>For storing the salary of the worker.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Also provide following member fn: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        a. get(): </a:t>
            </a:r>
            <a:r>
              <a:rPr lang="en-US" sz="2000" b="1" dirty="0" smtClean="0">
                <a:solidFill>
                  <a:srgbClr val="FFFFFF"/>
                </a:solidFill>
              </a:rPr>
              <a:t>For accepting hours worked and rate per hour.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  </a:t>
            </a:r>
            <a:r>
              <a:rPr lang="en-US" sz="2000" b="1" dirty="0" smtClean="0">
                <a:solidFill>
                  <a:srgbClr val="FFFF00"/>
                </a:solidFill>
              </a:rPr>
              <a:t>b. </a:t>
            </a:r>
            <a:r>
              <a:rPr lang="en-US" sz="2000" b="1" dirty="0" err="1" smtClean="0">
                <a:solidFill>
                  <a:srgbClr val="FFFF00"/>
                </a:solidFill>
              </a:rPr>
              <a:t>calculatesal</a:t>
            </a:r>
            <a:r>
              <a:rPr lang="en-US" sz="2000" b="1" dirty="0" smtClean="0">
                <a:solidFill>
                  <a:srgbClr val="FFFF00"/>
                </a:solidFill>
              </a:rPr>
              <a:t>(): </a:t>
            </a:r>
            <a:r>
              <a:rPr lang="en-US" sz="2000" b="1" dirty="0" smtClean="0">
                <a:solidFill>
                  <a:srgbClr val="FFFFFF"/>
                </a:solidFill>
              </a:rPr>
              <a:t>For calculating salary of the worker.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  </a:t>
            </a:r>
            <a:r>
              <a:rPr lang="en-US" sz="2000" b="1" dirty="0" smtClean="0">
                <a:solidFill>
                  <a:srgbClr val="FFFF00"/>
                </a:solidFill>
              </a:rPr>
              <a:t>d. show(): </a:t>
            </a:r>
            <a:r>
              <a:rPr lang="en-US" sz="2000" b="1" dirty="0" smtClean="0">
                <a:solidFill>
                  <a:srgbClr val="FFFFFF"/>
                </a:solidFill>
              </a:rPr>
              <a:t>For displaying all the details of the worker.</a:t>
            </a:r>
          </a:p>
          <a:p>
            <a:endParaRPr lang="en-US" sz="2000" b="1" dirty="0" smtClean="0">
              <a:solidFill>
                <a:srgbClr val="FFFFFF"/>
              </a:solidFill>
            </a:endParaRPr>
          </a:p>
          <a:p>
            <a:r>
              <a:rPr lang="en-US" sz="2000" b="1" dirty="0" smtClean="0">
                <a:solidFill>
                  <a:srgbClr val="FFFF00"/>
                </a:solidFill>
              </a:rPr>
              <a:t>Following is the rule for calculating salary: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        </a:t>
            </a:r>
            <a:r>
              <a:rPr lang="en-US" sz="2000" b="1" dirty="0" smtClean="0">
                <a:solidFill>
                  <a:srgbClr val="FFFFFF"/>
                </a:solidFill>
              </a:rPr>
              <a:t>1. </a:t>
            </a:r>
            <a:r>
              <a:rPr lang="en-US" sz="2000" b="1" dirty="0" err="1" smtClean="0">
                <a:solidFill>
                  <a:srgbClr val="FFFFFF"/>
                </a:solidFill>
              </a:rPr>
              <a:t>Upto</a:t>
            </a:r>
            <a:r>
              <a:rPr lang="en-US" sz="2000" b="1" dirty="0" smtClean="0">
                <a:solidFill>
                  <a:srgbClr val="FFFFFF"/>
                </a:solidFill>
              </a:rPr>
              <a:t> 40 hrs, the salary will be </a:t>
            </a:r>
            <a:r>
              <a:rPr lang="en-US" sz="2000" b="1" dirty="0" err="1" smtClean="0">
                <a:solidFill>
                  <a:srgbClr val="FFFFFF"/>
                </a:solidFill>
              </a:rPr>
              <a:t>rph</a:t>
            </a:r>
            <a:r>
              <a:rPr lang="en-US" sz="2000" b="1" dirty="0" smtClean="0">
                <a:solidFill>
                  <a:srgbClr val="FFFFFF"/>
                </a:solidFill>
              </a:rPr>
              <a:t>*</a:t>
            </a:r>
            <a:r>
              <a:rPr lang="en-US" sz="2000" b="1" dirty="0" err="1" smtClean="0">
                <a:solidFill>
                  <a:srgbClr val="FFFFFF"/>
                </a:solidFill>
              </a:rPr>
              <a:t>hrswrkd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  2. For hours more than 40, the </a:t>
            </a:r>
            <a:r>
              <a:rPr lang="en-US" sz="2000" b="1" dirty="0" err="1" smtClean="0">
                <a:solidFill>
                  <a:srgbClr val="FFFFFF"/>
                </a:solidFill>
              </a:rPr>
              <a:t>rph</a:t>
            </a:r>
            <a:r>
              <a:rPr lang="en-US" sz="2000" b="1" dirty="0" smtClean="0">
                <a:solidFill>
                  <a:srgbClr val="FFFFFF"/>
                </a:solidFill>
              </a:rPr>
              <a:t> will be doubled.</a:t>
            </a:r>
            <a:r>
              <a:rPr lang="en-US" sz="2000" b="1" dirty="0" smtClean="0">
                <a:solidFill>
                  <a:srgbClr val="FFFF00"/>
                </a:solidFill>
              </a:rPr>
              <a:t>  </a:t>
            </a:r>
          </a:p>
          <a:p>
            <a:pPr lvl="1"/>
            <a:r>
              <a:rPr lang="en-US" sz="2000" b="1" dirty="0" smtClean="0">
                <a:solidFill>
                  <a:srgbClr val="FFFFFF"/>
                </a:solidFill>
              </a:rPr>
              <a:t>     </a:t>
            </a:r>
          </a:p>
          <a:p>
            <a:pPr lvl="1">
              <a:buFont typeface="Wingdings" pitchFamily="2" charset="2"/>
              <a:buChar char="§"/>
            </a:pPr>
            <a:endParaRPr lang="en-IN" dirty="0" smtClean="0">
              <a:solidFill>
                <a:srgbClr val="7030A0"/>
              </a:solidFill>
            </a:endParaRPr>
          </a:p>
          <a:p>
            <a:r>
              <a:rPr lang="en-US" sz="2000" dirty="0" smtClean="0">
                <a:solidFill>
                  <a:srgbClr val="7030A0"/>
                </a:solidFill>
              </a:rPr>
              <a:t>        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</a:rPr>
              <a:t>	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4080</TotalTime>
  <Words>985</Words>
  <Application>Microsoft Office PowerPoint</Application>
  <PresentationFormat>On-screen Show (16:9)</PresentationFormat>
  <Paragraphs>281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Contents Slide Master</vt:lpstr>
      <vt:lpstr>Section Break Slide Master</vt:lpstr>
      <vt:lpstr>Office Theme</vt:lpstr>
      <vt:lpstr>Slide 1</vt:lpstr>
      <vt:lpstr>Today’s Agenda</vt:lpstr>
      <vt:lpstr>Developing The First Object Oriented Application</vt:lpstr>
      <vt:lpstr>Syntax Of Member Function </vt:lpstr>
      <vt:lpstr>First Program In OOP</vt:lpstr>
      <vt:lpstr>First Program In OOP</vt:lpstr>
      <vt:lpstr>Assignments </vt:lpstr>
      <vt:lpstr>Assignments</vt:lpstr>
      <vt:lpstr>Assignments</vt:lpstr>
      <vt:lpstr>End of Lecture 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DELL</cp:lastModifiedBy>
  <cp:revision>246</cp:revision>
  <dcterms:created xsi:type="dcterms:W3CDTF">2016-12-05T23:26:54Z</dcterms:created>
  <dcterms:modified xsi:type="dcterms:W3CDTF">2021-04-23T17:27:47Z</dcterms:modified>
</cp:coreProperties>
</file>