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22"/>
  </p:notesMasterIdLst>
  <p:sldIdLst>
    <p:sldId id="354" r:id="rId4"/>
    <p:sldId id="324"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353" r:id="rId2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2060"/>
    <a:srgbClr val="00FFFF"/>
    <a:srgbClr val="08E64D"/>
    <a:srgbClr val="385D8A"/>
    <a:srgbClr val="F2A40D"/>
    <a:srgbClr val="058D2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24" autoAdjust="0"/>
  </p:normalViewPr>
  <p:slideViewPr>
    <p:cSldViewPr>
      <p:cViewPr varScale="1">
        <p:scale>
          <a:sx n="89" d="100"/>
          <a:sy n="89" d="100"/>
        </p:scale>
        <p:origin x="744" y="8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12/17/2021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12/17/2021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30</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4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7BF6B30B-BA4E-4CB5-95C0-E65AC7889B6E}"/>
              </a:ext>
            </a:extLst>
          </p:cNvPr>
          <p:cNvSpPr/>
          <p:nvPr/>
        </p:nvSpPr>
        <p:spPr>
          <a:xfrm>
            <a:off x="1547664" y="1707654"/>
            <a:ext cx="6048672" cy="22105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Enter Material: Wood</a:t>
            </a:r>
          </a:p>
          <a:p>
            <a:r>
              <a:rPr lang="en-US" dirty="0"/>
              <a:t>10, 20, 30</a:t>
            </a:r>
          </a:p>
          <a:p>
            <a:r>
              <a:rPr lang="en-US" dirty="0"/>
              <a:t>Wood</a:t>
            </a:r>
          </a:p>
          <a:p>
            <a:r>
              <a:rPr lang="en-US" dirty="0"/>
              <a:t>Process returned 0 (0x0)   execution time : 7.570 s</a:t>
            </a:r>
          </a:p>
          <a:p>
            <a:r>
              <a:rPr lang="en-US" dirty="0"/>
              <a:t>Press any key to continue.</a:t>
            </a:r>
          </a:p>
        </p:txBody>
      </p:sp>
    </p:spTree>
    <p:extLst>
      <p:ext uri="{BB962C8B-B14F-4D97-AF65-F5344CB8AC3E}">
        <p14:creationId xmlns:p14="http://schemas.microsoft.com/office/powerpoint/2010/main" val="735958022"/>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4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Assignment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Rounded Corners 1">
            <a:extLst>
              <a:ext uri="{FF2B5EF4-FFF2-40B4-BE49-F238E27FC236}">
                <a16:creationId xmlns:a16="http://schemas.microsoft.com/office/drawing/2014/main" id="{7BF6B30B-BA4E-4CB5-95C0-E65AC7889B6E}"/>
              </a:ext>
            </a:extLst>
          </p:cNvPr>
          <p:cNvSpPr/>
          <p:nvPr/>
        </p:nvSpPr>
        <p:spPr>
          <a:xfrm>
            <a:off x="1547664" y="2067694"/>
            <a:ext cx="6239046" cy="1850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Now, suppose you are asked to add one more function in your code and using that function you have to calculate the volume of the Carton object.</a:t>
            </a:r>
          </a:p>
        </p:txBody>
      </p:sp>
    </p:spTree>
    <p:extLst>
      <p:ext uri="{BB962C8B-B14F-4D97-AF65-F5344CB8AC3E}">
        <p14:creationId xmlns:p14="http://schemas.microsoft.com/office/powerpoint/2010/main" val="205650827"/>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r>
              <a:rPr lang="en-US" sz="1200" dirty="0">
                <a:solidFill>
                  <a:schemeClr val="bg1"/>
                </a:solidFill>
              </a:rPr>
              <a:t>class Box</a:t>
            </a:r>
          </a:p>
          <a:p>
            <a:r>
              <a:rPr lang="en-US" sz="1200" dirty="0">
                <a:solidFill>
                  <a:schemeClr val="bg1"/>
                </a:solidFill>
              </a:rPr>
              <a:t>{</a:t>
            </a:r>
          </a:p>
          <a:p>
            <a:r>
              <a:rPr lang="en-US" sz="1200" dirty="0">
                <a:solidFill>
                  <a:schemeClr val="bg1"/>
                </a:solidFill>
              </a:rPr>
              <a:t>    private:</a:t>
            </a:r>
          </a:p>
          <a:p>
            <a:r>
              <a:rPr lang="en-US" sz="1200" dirty="0">
                <a:solidFill>
                  <a:schemeClr val="bg1"/>
                </a:solidFill>
              </a:rPr>
              <a:t>        int l, b, h;</a:t>
            </a:r>
          </a:p>
          <a:p>
            <a:r>
              <a:rPr lang="en-US" sz="1200" dirty="0">
                <a:solidFill>
                  <a:schemeClr val="bg1"/>
                </a:solidFill>
              </a:rPr>
              <a:t>    public:</a:t>
            </a:r>
          </a:p>
          <a:p>
            <a:r>
              <a:rPr lang="en-US" sz="1200" dirty="0">
                <a:solidFill>
                  <a:schemeClr val="bg1"/>
                </a:solidFill>
              </a:rPr>
              <a:t>        void get()</a:t>
            </a:r>
          </a:p>
          <a:p>
            <a:r>
              <a:rPr lang="en-US" sz="1200" dirty="0">
                <a:solidFill>
                  <a:schemeClr val="bg1"/>
                </a:solidFill>
              </a:rPr>
              <a:t>        {</a:t>
            </a:r>
          </a:p>
          <a:p>
            <a:r>
              <a:rPr lang="en-US" sz="1200" dirty="0">
                <a:solidFill>
                  <a:schemeClr val="bg1"/>
                </a:solidFill>
              </a:rPr>
              <a:t>            cout&lt;&lt;"Enter l, b, h: ";</a:t>
            </a:r>
          </a:p>
          <a:p>
            <a:r>
              <a:rPr lang="en-US" sz="1200" dirty="0">
                <a:solidFill>
                  <a:schemeClr val="bg1"/>
                </a:solidFill>
              </a:rPr>
              <a:t>            cin&gt;&gt;l&gt;&gt;b&gt;&gt;h;</a:t>
            </a:r>
          </a:p>
          <a:p>
            <a:r>
              <a:rPr lang="en-US" sz="1200" dirty="0">
                <a:solidFill>
                  <a:schemeClr val="bg1"/>
                </a:solidFill>
              </a:rPr>
              <a:t>        }</a:t>
            </a:r>
          </a:p>
          <a:p>
            <a:r>
              <a:rPr lang="en-US" sz="1200" dirty="0">
                <a:solidFill>
                  <a:schemeClr val="bg1"/>
                </a:solidFill>
              </a:rPr>
              <a:t>        void show()</a:t>
            </a:r>
          </a:p>
          <a:p>
            <a:r>
              <a:rPr lang="en-US" sz="1200" dirty="0">
                <a:solidFill>
                  <a:schemeClr val="bg1"/>
                </a:solidFill>
              </a:rPr>
              <a:t>        {</a:t>
            </a:r>
          </a:p>
          <a:p>
            <a:r>
              <a:rPr lang="en-US" sz="1200" dirty="0">
                <a:solidFill>
                  <a:schemeClr val="bg1"/>
                </a:solidFill>
              </a:rPr>
              <a:t>            cout&lt;&lt;l&lt;&lt;", "&lt;&lt;b&lt;&lt;", "&lt;&lt;h&lt;&lt;endl;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pPr lvl="1"/>
            <a:r>
              <a:rPr lang="en-US" sz="1200" dirty="0">
                <a:solidFill>
                  <a:schemeClr val="bg1"/>
                </a:solidFill>
              </a:rPr>
              <a:t>class </a:t>
            </a:r>
            <a:r>
              <a:rPr lang="en-US" sz="1200" dirty="0" err="1">
                <a:solidFill>
                  <a:schemeClr val="bg1"/>
                </a:solidFill>
              </a:rPr>
              <a:t>Carton:public</a:t>
            </a:r>
            <a:r>
              <a:rPr lang="en-US" sz="1200" dirty="0">
                <a:solidFill>
                  <a:schemeClr val="bg1"/>
                </a:solidFill>
              </a:rPr>
              <a:t> Box</a:t>
            </a:r>
          </a:p>
          <a:p>
            <a:pPr lvl="1"/>
            <a:r>
              <a:rPr lang="en-US" sz="1200" dirty="0">
                <a:solidFill>
                  <a:schemeClr val="bg1"/>
                </a:solidFill>
              </a:rPr>
              <a:t>{</a:t>
            </a:r>
          </a:p>
          <a:p>
            <a:pPr lvl="1"/>
            <a:r>
              <a:rPr lang="en-US" sz="1200" dirty="0">
                <a:solidFill>
                  <a:schemeClr val="bg1"/>
                </a:solidFill>
              </a:rPr>
              <a:t>    private:</a:t>
            </a:r>
          </a:p>
          <a:p>
            <a:pPr lvl="1"/>
            <a:r>
              <a:rPr lang="en-US" sz="1200" dirty="0">
                <a:solidFill>
                  <a:schemeClr val="bg1"/>
                </a:solidFill>
              </a:rPr>
              <a:t>        char material[20];</a:t>
            </a:r>
          </a:p>
          <a:p>
            <a:pPr lvl="1"/>
            <a:r>
              <a:rPr lang="en-US" sz="1200" dirty="0">
                <a:solidFill>
                  <a:schemeClr val="bg1"/>
                </a:solidFill>
              </a:rPr>
              <a:t>    public:</a:t>
            </a:r>
          </a:p>
          <a:p>
            <a:pPr lvl="1"/>
            <a:r>
              <a:rPr lang="en-US" sz="1200" dirty="0">
                <a:solidFill>
                  <a:schemeClr val="bg1"/>
                </a:solidFill>
              </a:rPr>
              <a:t>        void set()</a:t>
            </a:r>
          </a:p>
          <a:p>
            <a:pPr lvl="1"/>
            <a:r>
              <a:rPr lang="en-US" sz="1200" dirty="0">
                <a:solidFill>
                  <a:schemeClr val="bg1"/>
                </a:solidFill>
              </a:rPr>
              <a:t>        {</a:t>
            </a:r>
          </a:p>
          <a:p>
            <a:pPr lvl="1"/>
            <a:r>
              <a:rPr lang="en-US" sz="1200" dirty="0">
                <a:solidFill>
                  <a:schemeClr val="bg1"/>
                </a:solidFill>
              </a:rPr>
              <a:t>            cout&lt;&lt;"Enter Material: ";</a:t>
            </a:r>
          </a:p>
          <a:p>
            <a:pPr lvl="1"/>
            <a:r>
              <a:rPr lang="en-US" sz="1200" dirty="0">
                <a:solidFill>
                  <a:schemeClr val="bg1"/>
                </a:solidFill>
              </a:rPr>
              <a:t>            cin&gt;&gt;material;</a:t>
            </a:r>
          </a:p>
          <a:p>
            <a:pPr lvl="1"/>
            <a:r>
              <a:rPr lang="en-US" sz="1200" dirty="0">
                <a:solidFill>
                  <a:schemeClr val="bg1"/>
                </a:solidFill>
              </a:rPr>
              <a:t>        }</a:t>
            </a:r>
          </a:p>
          <a:p>
            <a:pPr lvl="1"/>
            <a:r>
              <a:rPr lang="en-US" sz="1200" dirty="0">
                <a:solidFill>
                  <a:schemeClr val="bg1"/>
                </a:solidFill>
              </a:rPr>
              <a:t>        void display()</a:t>
            </a:r>
          </a:p>
          <a:p>
            <a:pPr lvl="1"/>
            <a:r>
              <a:rPr lang="en-US" sz="1200" dirty="0">
                <a:solidFill>
                  <a:schemeClr val="bg1"/>
                </a:solidFill>
              </a:rPr>
              <a:t>        {</a:t>
            </a:r>
          </a:p>
          <a:p>
            <a:pPr lvl="1"/>
            <a:r>
              <a:rPr lang="en-US" sz="1200" dirty="0">
                <a:solidFill>
                  <a:schemeClr val="bg1"/>
                </a:solidFill>
              </a:rPr>
              <a:t>            cout&lt;&lt;material&lt;&lt;endl;</a:t>
            </a:r>
          </a:p>
          <a:p>
            <a:pPr lvl="1"/>
            <a:r>
              <a:rPr lang="en-US" sz="1200" dirty="0">
                <a:solidFill>
                  <a:schemeClr val="bg1"/>
                </a:solidFill>
              </a:rPr>
              <a:t>        }</a:t>
            </a:r>
          </a:p>
          <a:p>
            <a:pPr lvl="1"/>
            <a:r>
              <a:rPr lang="en-US" sz="1200" dirty="0">
                <a:solidFill>
                  <a:schemeClr val="bg1"/>
                </a:solidFill>
              </a:rPr>
              <a:t>        void volume()</a:t>
            </a:r>
          </a:p>
          <a:p>
            <a:pPr lvl="1"/>
            <a:r>
              <a:rPr lang="en-US" sz="1200" dirty="0">
                <a:solidFill>
                  <a:schemeClr val="bg1"/>
                </a:solidFill>
              </a:rPr>
              <a:t>        {</a:t>
            </a:r>
          </a:p>
          <a:p>
            <a:pPr lvl="1"/>
            <a:r>
              <a:rPr lang="en-US" sz="1200" dirty="0">
                <a:solidFill>
                  <a:schemeClr val="bg1"/>
                </a:solidFill>
              </a:rPr>
              <a:t>            cout&lt;&lt;"Volume: "&lt;&lt;l * b * h;</a:t>
            </a:r>
          </a:p>
          <a:p>
            <a:pPr lvl="1"/>
            <a:r>
              <a:rPr lang="en-US" sz="1200" dirty="0">
                <a:solidFill>
                  <a:schemeClr val="bg1"/>
                </a:solidFill>
              </a:rPr>
              <a:t>        }</a:t>
            </a:r>
          </a:p>
          <a:p>
            <a:pPr lvl="1"/>
            <a:r>
              <a:rPr lang="en-US" sz="1200" dirty="0">
                <a:solidFill>
                  <a:schemeClr val="bg1"/>
                </a:solidFill>
              </a:rPr>
              <a:t>};</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pPr lvl="1"/>
            <a:r>
              <a:rPr lang="en-US" sz="1200" dirty="0">
                <a:solidFill>
                  <a:schemeClr val="bg1"/>
                </a:solidFill>
              </a:rPr>
              <a:t>int main()</a:t>
            </a:r>
          </a:p>
          <a:p>
            <a:pPr lvl="1"/>
            <a:r>
              <a:rPr lang="en-US" sz="1200" dirty="0">
                <a:solidFill>
                  <a:schemeClr val="bg1"/>
                </a:solidFill>
              </a:rPr>
              <a:t>{</a:t>
            </a:r>
          </a:p>
          <a:p>
            <a:pPr lvl="1"/>
            <a:r>
              <a:rPr lang="en-US" sz="1200" dirty="0">
                <a:solidFill>
                  <a:schemeClr val="bg1"/>
                </a:solidFill>
              </a:rPr>
              <a:t>    Carton obj;</a:t>
            </a:r>
          </a:p>
          <a:p>
            <a:pPr lvl="1"/>
            <a:r>
              <a:rPr lang="en-US" sz="1200" dirty="0">
                <a:solidFill>
                  <a:schemeClr val="bg1"/>
                </a:solidFill>
              </a:rPr>
              <a:t>    </a:t>
            </a:r>
            <a:r>
              <a:rPr lang="en-US" sz="1200" dirty="0" err="1">
                <a:solidFill>
                  <a:schemeClr val="bg1"/>
                </a:solidFill>
              </a:rPr>
              <a:t>obj.get</a:t>
            </a:r>
            <a:r>
              <a:rPr lang="en-US" sz="1200" dirty="0">
                <a:solidFill>
                  <a:schemeClr val="bg1"/>
                </a:solidFill>
              </a:rPr>
              <a:t>();</a:t>
            </a:r>
          </a:p>
          <a:p>
            <a:pPr lvl="1"/>
            <a:r>
              <a:rPr lang="en-US" sz="1200" dirty="0">
                <a:solidFill>
                  <a:schemeClr val="bg1"/>
                </a:solidFill>
              </a:rPr>
              <a:t>    </a:t>
            </a:r>
            <a:r>
              <a:rPr lang="en-US" sz="1200" dirty="0" err="1">
                <a:solidFill>
                  <a:schemeClr val="bg1"/>
                </a:solidFill>
              </a:rPr>
              <a:t>obj.set</a:t>
            </a:r>
            <a:r>
              <a:rPr lang="en-US" sz="1200" dirty="0">
                <a:solidFill>
                  <a:schemeClr val="bg1"/>
                </a:solidFill>
              </a:rPr>
              <a:t>();</a:t>
            </a:r>
          </a:p>
          <a:p>
            <a:pPr lvl="1"/>
            <a:r>
              <a:rPr lang="en-US" sz="1200" dirty="0">
                <a:solidFill>
                  <a:schemeClr val="bg1"/>
                </a:solidFill>
              </a:rPr>
              <a:t>    </a:t>
            </a:r>
            <a:r>
              <a:rPr lang="en-US" sz="1200" dirty="0" err="1">
                <a:solidFill>
                  <a:schemeClr val="bg1"/>
                </a:solidFill>
              </a:rPr>
              <a:t>obj.show</a:t>
            </a:r>
            <a:r>
              <a:rPr lang="en-US" sz="1200" dirty="0">
                <a:solidFill>
                  <a:schemeClr val="bg1"/>
                </a:solidFill>
              </a:rPr>
              <a:t>();</a:t>
            </a:r>
          </a:p>
          <a:p>
            <a:pPr lvl="1"/>
            <a:r>
              <a:rPr lang="en-US" sz="1200" dirty="0">
                <a:solidFill>
                  <a:schemeClr val="bg1"/>
                </a:solidFill>
              </a:rPr>
              <a:t>    </a:t>
            </a:r>
            <a:r>
              <a:rPr lang="en-US" sz="1200" dirty="0" err="1">
                <a:solidFill>
                  <a:schemeClr val="bg1"/>
                </a:solidFill>
              </a:rPr>
              <a:t>obj.display</a:t>
            </a:r>
            <a:r>
              <a:rPr lang="en-US" sz="1200" dirty="0">
                <a:solidFill>
                  <a:schemeClr val="bg1"/>
                </a:solidFill>
              </a:rPr>
              <a:t>();</a:t>
            </a:r>
          </a:p>
          <a:p>
            <a:pPr lvl="1"/>
            <a:r>
              <a:rPr lang="en-US" sz="1200" dirty="0">
                <a:solidFill>
                  <a:schemeClr val="bg1"/>
                </a:solidFill>
              </a:rPr>
              <a:t>    return 0;</a:t>
            </a:r>
          </a:p>
          <a:p>
            <a:pPr lvl="1"/>
            <a:r>
              <a:rPr lang="en-US" sz="12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Solution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TextBox 1">
            <a:extLst>
              <a:ext uri="{FF2B5EF4-FFF2-40B4-BE49-F238E27FC236}">
                <a16:creationId xmlns:a16="http://schemas.microsoft.com/office/drawing/2014/main" id="{58C245AB-92C4-45A4-8685-D8CCF5084C3F}"/>
              </a:ext>
            </a:extLst>
          </p:cNvPr>
          <p:cNvSpPr txBox="1"/>
          <p:nvPr/>
        </p:nvSpPr>
        <p:spPr>
          <a:xfrm>
            <a:off x="-23700" y="1035213"/>
            <a:ext cx="9143998"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To achieve this we will have to design a member function called volume() inside the "Carton" class</a:t>
            </a:r>
          </a:p>
        </p:txBody>
      </p:sp>
      <p:sp>
        <p:nvSpPr>
          <p:cNvPr id="5" name="Rectangle 4">
            <a:extLst>
              <a:ext uri="{FF2B5EF4-FFF2-40B4-BE49-F238E27FC236}">
                <a16:creationId xmlns:a16="http://schemas.microsoft.com/office/drawing/2014/main" id="{AA9D2C6D-6A3F-449B-9ED0-9D80A4C29489}"/>
              </a:ext>
            </a:extLst>
          </p:cNvPr>
          <p:cNvSpPr/>
          <p:nvPr/>
        </p:nvSpPr>
        <p:spPr>
          <a:xfrm>
            <a:off x="3779912" y="4011910"/>
            <a:ext cx="2016224" cy="720080"/>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043BA4AF-DD97-48A9-8C07-F2B3C4785A95}"/>
              </a:ext>
            </a:extLst>
          </p:cNvPr>
          <p:cNvSpPr/>
          <p:nvPr/>
        </p:nvSpPr>
        <p:spPr>
          <a:xfrm>
            <a:off x="5827512" y="4136474"/>
            <a:ext cx="616696" cy="484632"/>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6490807-FF32-4950-8896-ECB34F8D232E}"/>
              </a:ext>
            </a:extLst>
          </p:cNvPr>
          <p:cNvSpPr/>
          <p:nvPr/>
        </p:nvSpPr>
        <p:spPr>
          <a:xfrm>
            <a:off x="6588224" y="3921590"/>
            <a:ext cx="1536822" cy="9144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t>This code will generate error</a:t>
            </a:r>
          </a:p>
        </p:txBody>
      </p:sp>
    </p:spTree>
    <p:extLst>
      <p:ext uri="{BB962C8B-B14F-4D97-AF65-F5344CB8AC3E}">
        <p14:creationId xmlns:p14="http://schemas.microsoft.com/office/powerpoint/2010/main" val="619766948"/>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dirty="0">
                <a:solidFill>
                  <a:schemeClr val="bg1"/>
                </a:solidFill>
              </a:rPr>
              <a:t>Why did the previous code generate error?</a:t>
            </a:r>
          </a:p>
          <a:p>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This is because the members l, b, h are PRIVATE MEBERS of the BOX class and being private    they are NOT AT ALL accessible from outside their own class. Not even from the member        functions of the derived class.</a:t>
            </a:r>
          </a:p>
          <a:p>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This means that even after inheritance the private members of the base class stick to their    original rule which is that PRIVATE CAN ONLY BE ACCESSED FROM THE MEMBER FUNCTION  OF THE SAME CLASS.</a:t>
            </a: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What is the SOLUTION?</a:t>
            </a:r>
          </a:p>
          <a:p>
            <a:endParaRPr lang="en-US" dirty="0">
              <a:solidFill>
                <a:schemeClr val="bg1"/>
              </a:solidFill>
            </a:endParaRPr>
          </a:p>
          <a:p>
            <a:pPr marL="285750" indent="-285750">
              <a:buFont typeface="Wingdings" panose="05000000000000000000" pitchFamily="2" charset="2"/>
              <a:buChar char="v"/>
            </a:pPr>
            <a:r>
              <a:rPr lang="en-US" dirty="0">
                <a:solidFill>
                  <a:schemeClr val="bg1"/>
                </a:solidFill>
              </a:rPr>
              <a:t>To solve this issue, C++ recommends that we must declare the data members of the "base"   class "Box" as "protected"</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Reason behind the error!!!</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1058920723"/>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a:pPr>
            <a:r>
              <a:rPr lang="en-US" dirty="0">
                <a:solidFill>
                  <a:schemeClr val="bg1"/>
                </a:solidFill>
              </a:rPr>
              <a:t>Like "private" and "public", "protected" is also a keyword as well as an access specifier.</a:t>
            </a:r>
          </a:p>
          <a:p>
            <a:pPr marL="285750" indent="-285750">
              <a:buFont typeface="Wingdings" panose="05000000000000000000" pitchFamily="2" charset="2"/>
              <a:buChar char="q"/>
            </a:pPr>
            <a:endParaRPr lang="en-US" dirty="0">
              <a:solidFill>
                <a:schemeClr val="bg1"/>
              </a:solidFill>
            </a:endParaRPr>
          </a:p>
          <a:p>
            <a:pPr marL="342900" indent="-342900">
              <a:buFont typeface="+mj-lt"/>
              <a:buAutoNum type="arabicPeriod" startAt="2"/>
            </a:pPr>
            <a:r>
              <a:rPr lang="en-US" dirty="0">
                <a:solidFill>
                  <a:schemeClr val="bg1"/>
                </a:solidFill>
              </a:rPr>
              <a:t>The keyword "protected" is same as "private" unless inheritance is done.</a:t>
            </a:r>
          </a:p>
          <a:p>
            <a:endParaRPr lang="en-US" dirty="0">
              <a:solidFill>
                <a:schemeClr val="bg1"/>
              </a:solidFill>
            </a:endParaRPr>
          </a:p>
          <a:p>
            <a:pPr marL="342900" indent="-342900">
              <a:buFont typeface="+mj-lt"/>
              <a:buAutoNum type="arabicPeriod" startAt="3"/>
            </a:pPr>
            <a:r>
              <a:rPr lang="en-US" dirty="0">
                <a:solidFill>
                  <a:schemeClr val="bg1"/>
                </a:solidFill>
              </a:rPr>
              <a:t>This means that if we are not performing "Inheritance" in our program then like "private"    members, the "protected" of the class also are not accessible from outside the class.</a:t>
            </a:r>
          </a:p>
          <a:p>
            <a:pPr marL="285750" indent="-285750">
              <a:buFont typeface="Wingdings" panose="05000000000000000000" pitchFamily="2" charset="2"/>
              <a:buChar char="q"/>
            </a:pPr>
            <a:endParaRPr lang="en-US" dirty="0">
              <a:solidFill>
                <a:schemeClr val="bg1"/>
              </a:solidFill>
            </a:endParaRPr>
          </a:p>
          <a:p>
            <a:pPr marL="342900" indent="-342900">
              <a:buFont typeface="+mj-lt"/>
              <a:buAutoNum type="arabicPeriod" startAt="4"/>
            </a:pPr>
            <a:r>
              <a:rPr lang="en-US" dirty="0">
                <a:solidFill>
                  <a:schemeClr val="bg1"/>
                </a:solidFill>
              </a:rPr>
              <a:t>But when we apply "Inheritance" in our programs, then "protected" behaves differently as   compared to "private"</a:t>
            </a:r>
          </a:p>
          <a:p>
            <a:pPr marL="285750" indent="-285750">
              <a:buFont typeface="Wingdings" panose="05000000000000000000" pitchFamily="2" charset="2"/>
              <a:buChar char="q"/>
            </a:pPr>
            <a:endParaRPr lang="en-US" dirty="0">
              <a:solidFill>
                <a:schemeClr val="bg1"/>
              </a:solidFill>
            </a:endParaRPr>
          </a:p>
          <a:p>
            <a:pPr marL="342900" indent="-342900">
              <a:buFont typeface="+mj-lt"/>
              <a:buAutoNum type="arabicPeriod" startAt="5"/>
            </a:pPr>
            <a:r>
              <a:rPr lang="en-US" dirty="0">
                <a:solidFill>
                  <a:schemeClr val="bg1"/>
                </a:solidFill>
              </a:rPr>
              <a:t>The "private" members of the base class are still not accessible from outside the base class   i.e., form member functions of the derived class as well as from the main() function</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 is "protected"?</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2558697767"/>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startAt="6"/>
            </a:pPr>
            <a:r>
              <a:rPr lang="en-US" dirty="0">
                <a:solidFill>
                  <a:schemeClr val="bg1"/>
                </a:solidFill>
              </a:rPr>
              <a:t>But if we declare members of the base class as "protected", then although they too are NOT ACCESSIBLE from the main() function, but they are ACCESSIBLE from the member functions  of the derived class.</a:t>
            </a:r>
          </a:p>
          <a:p>
            <a:pPr marL="285750" indent="-285750">
              <a:buFont typeface="Wingdings" panose="05000000000000000000" pitchFamily="2" charset="2"/>
              <a:buChar char="q"/>
            </a:pPr>
            <a:endParaRPr lang="en-US" dirty="0">
              <a:solidFill>
                <a:schemeClr val="bg1"/>
              </a:solidFill>
            </a:endParaRPr>
          </a:p>
          <a:p>
            <a:pPr marL="342900" indent="-342900">
              <a:buFont typeface="+mj-lt"/>
              <a:buAutoNum type="arabicPeriod" startAt="7"/>
            </a:pPr>
            <a:r>
              <a:rPr lang="en-US" dirty="0">
                <a:solidFill>
                  <a:schemeClr val="bg1"/>
                </a:solidFill>
              </a:rPr>
              <a:t>That's the reason we use "protected" in Inheritance so that, the derive class can perform      additional operations on them. Also protected members are known as "SEMI PRIVATE" or      "INHERITANCE READY MEMBERS"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 is "protected"?</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467815563"/>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300" dirty="0">
                <a:solidFill>
                  <a:schemeClr val="bg1"/>
                </a:solidFill>
              </a:rPr>
              <a:t>class Box</a:t>
            </a:r>
          </a:p>
          <a:p>
            <a:r>
              <a:rPr lang="en-US" sz="1300" dirty="0">
                <a:solidFill>
                  <a:schemeClr val="bg1"/>
                </a:solidFill>
              </a:rPr>
              <a:t>{</a:t>
            </a:r>
          </a:p>
          <a:p>
            <a:r>
              <a:rPr lang="en-US" sz="1300" dirty="0">
                <a:solidFill>
                  <a:schemeClr val="bg1"/>
                </a:solidFill>
              </a:rPr>
              <a:t>    protected:</a:t>
            </a:r>
          </a:p>
          <a:p>
            <a:r>
              <a:rPr lang="en-US" sz="1300" dirty="0">
                <a:solidFill>
                  <a:schemeClr val="bg1"/>
                </a:solidFill>
              </a:rPr>
              <a:t>        int l, b, h;</a:t>
            </a:r>
          </a:p>
          <a:p>
            <a:r>
              <a:rPr lang="en-US" sz="1300" dirty="0">
                <a:solidFill>
                  <a:schemeClr val="bg1"/>
                </a:solidFill>
              </a:rPr>
              <a:t>    public:</a:t>
            </a:r>
          </a:p>
          <a:p>
            <a:r>
              <a:rPr lang="en-US" sz="1300" dirty="0">
                <a:solidFill>
                  <a:schemeClr val="bg1"/>
                </a:solidFill>
              </a:rPr>
              <a:t>        void get()</a:t>
            </a:r>
          </a:p>
          <a:p>
            <a:r>
              <a:rPr lang="en-US" sz="1300" dirty="0">
                <a:solidFill>
                  <a:schemeClr val="bg1"/>
                </a:solidFill>
              </a:rPr>
              <a:t>        {</a:t>
            </a:r>
          </a:p>
          <a:p>
            <a:r>
              <a:rPr lang="en-US" sz="1300" dirty="0">
                <a:solidFill>
                  <a:schemeClr val="bg1"/>
                </a:solidFill>
              </a:rPr>
              <a:t>            cout&lt;&lt;"Enter l, b, h: ";</a:t>
            </a:r>
          </a:p>
          <a:p>
            <a:r>
              <a:rPr lang="en-US" sz="1300" dirty="0">
                <a:solidFill>
                  <a:schemeClr val="bg1"/>
                </a:solidFill>
              </a:rPr>
              <a:t>            cin&gt;&gt;l&gt;&gt;b&gt;&gt;h;</a:t>
            </a:r>
          </a:p>
          <a:p>
            <a:r>
              <a:rPr lang="en-US" sz="1300" dirty="0">
                <a:solidFill>
                  <a:schemeClr val="bg1"/>
                </a:solidFill>
              </a:rPr>
              <a:t>        }</a:t>
            </a:r>
          </a:p>
          <a:p>
            <a:r>
              <a:rPr lang="en-US" sz="1300" dirty="0">
                <a:solidFill>
                  <a:schemeClr val="bg1"/>
                </a:solidFill>
              </a:rPr>
              <a:t>        void show()</a:t>
            </a:r>
          </a:p>
          <a:p>
            <a:r>
              <a:rPr lang="en-US" sz="1300" dirty="0">
                <a:solidFill>
                  <a:schemeClr val="bg1"/>
                </a:solidFill>
              </a:rPr>
              <a:t>        {</a:t>
            </a:r>
          </a:p>
          <a:p>
            <a:r>
              <a:rPr lang="en-US" sz="1300" dirty="0">
                <a:solidFill>
                  <a:schemeClr val="bg1"/>
                </a:solidFill>
              </a:rPr>
              <a:t>            cout&lt;&lt;l&lt;&lt;", "&lt;&lt;b&lt;&lt;", "&lt;&lt;h&lt;&lt;endl;</a:t>
            </a:r>
          </a:p>
          <a:p>
            <a:r>
              <a:rPr lang="en-US" sz="1300" dirty="0">
                <a:solidFill>
                  <a:schemeClr val="bg1"/>
                </a:solidFill>
              </a:rPr>
              <a:t>        }</a:t>
            </a:r>
          </a:p>
          <a:p>
            <a:r>
              <a:rPr lang="en-US" sz="1300" dirty="0">
                <a:solidFill>
                  <a:schemeClr val="bg1"/>
                </a:solidFill>
              </a:rPr>
              <a:t>};</a:t>
            </a:r>
          </a:p>
          <a:p>
            <a:endParaRPr lang="en-US" sz="1300" dirty="0">
              <a:solidFill>
                <a:schemeClr val="bg1"/>
              </a:solidFill>
            </a:endParaRPr>
          </a:p>
          <a:p>
            <a:endParaRPr lang="en-US" sz="1300" dirty="0">
              <a:solidFill>
                <a:schemeClr val="bg1"/>
              </a:solidFill>
            </a:endParaRPr>
          </a:p>
          <a:p>
            <a:endParaRPr lang="en-US" sz="1300" dirty="0">
              <a:solidFill>
                <a:schemeClr val="bg1"/>
              </a:solidFill>
            </a:endParaRPr>
          </a:p>
          <a:p>
            <a:endParaRPr lang="en-US" sz="1300" dirty="0">
              <a:solidFill>
                <a:schemeClr val="bg1"/>
              </a:solidFill>
            </a:endParaRPr>
          </a:p>
          <a:p>
            <a:endParaRPr lang="en-US" sz="1300" dirty="0">
              <a:solidFill>
                <a:schemeClr val="bg1"/>
              </a:solidFill>
            </a:endParaRPr>
          </a:p>
          <a:p>
            <a:r>
              <a:rPr lang="en-US" sz="1300" dirty="0">
                <a:solidFill>
                  <a:schemeClr val="bg1"/>
                </a:solidFill>
              </a:rPr>
              <a:t>class Carton: public Box</a:t>
            </a:r>
          </a:p>
          <a:p>
            <a:r>
              <a:rPr lang="en-US" sz="1300" dirty="0">
                <a:solidFill>
                  <a:schemeClr val="bg1"/>
                </a:solidFill>
              </a:rPr>
              <a:t>{</a:t>
            </a:r>
          </a:p>
          <a:p>
            <a:r>
              <a:rPr lang="en-US" sz="1300" dirty="0">
                <a:solidFill>
                  <a:schemeClr val="bg1"/>
                </a:solidFill>
              </a:rPr>
              <a:t>    private:</a:t>
            </a:r>
          </a:p>
          <a:p>
            <a:r>
              <a:rPr lang="en-US" sz="1300" dirty="0">
                <a:solidFill>
                  <a:schemeClr val="bg1"/>
                </a:solidFill>
              </a:rPr>
              <a:t>        char material[20];</a:t>
            </a:r>
          </a:p>
          <a:p>
            <a:r>
              <a:rPr lang="en-US" sz="1300" dirty="0">
                <a:solidFill>
                  <a:schemeClr val="bg1"/>
                </a:solidFill>
              </a:rPr>
              <a:t>    public:</a:t>
            </a:r>
          </a:p>
          <a:p>
            <a:r>
              <a:rPr lang="en-US" sz="1300" dirty="0">
                <a:solidFill>
                  <a:schemeClr val="bg1"/>
                </a:solidFill>
              </a:rPr>
              <a:t>        void set()</a:t>
            </a:r>
          </a:p>
          <a:p>
            <a:r>
              <a:rPr lang="en-US" sz="1300" dirty="0">
                <a:solidFill>
                  <a:schemeClr val="bg1"/>
                </a:solidFill>
              </a:rPr>
              <a:t>        {</a:t>
            </a:r>
          </a:p>
          <a:p>
            <a:r>
              <a:rPr lang="en-US" sz="1300" dirty="0">
                <a:solidFill>
                  <a:schemeClr val="bg1"/>
                </a:solidFill>
              </a:rPr>
              <a:t>            cout&lt;&lt;"Enter Material: ";</a:t>
            </a:r>
          </a:p>
          <a:p>
            <a:r>
              <a:rPr lang="en-US" sz="1300" dirty="0">
                <a:solidFill>
                  <a:schemeClr val="bg1"/>
                </a:solidFill>
              </a:rPr>
              <a:t>            cin&gt;&gt;material;</a:t>
            </a:r>
          </a:p>
          <a:p>
            <a:r>
              <a:rPr lang="en-US" sz="1300" dirty="0">
                <a:solidFill>
                  <a:schemeClr val="bg1"/>
                </a:solidFill>
              </a:rPr>
              <a:t>        }</a:t>
            </a:r>
          </a:p>
          <a:p>
            <a:r>
              <a:rPr lang="en-US" sz="1300" dirty="0">
                <a:solidFill>
                  <a:schemeClr val="bg1"/>
                </a:solidFill>
              </a:rPr>
              <a:t>        void display()</a:t>
            </a:r>
          </a:p>
          <a:p>
            <a:r>
              <a:rPr lang="en-US" sz="1300" dirty="0">
                <a:solidFill>
                  <a:schemeClr val="bg1"/>
                </a:solidFill>
              </a:rPr>
              <a:t>        {</a:t>
            </a:r>
          </a:p>
          <a:p>
            <a:r>
              <a:rPr lang="en-US" sz="1300" dirty="0">
                <a:solidFill>
                  <a:schemeClr val="bg1"/>
                </a:solidFill>
              </a:rPr>
              <a:t>            cout&lt;&lt;material&lt;&lt;endl;</a:t>
            </a:r>
          </a:p>
          <a:p>
            <a:r>
              <a:rPr lang="en-US" sz="1300" dirty="0">
                <a:solidFill>
                  <a:schemeClr val="bg1"/>
                </a:solidFill>
              </a:rPr>
              <a:t>        }</a:t>
            </a:r>
          </a:p>
          <a:p>
            <a:r>
              <a:rPr lang="en-US" sz="1300" dirty="0">
                <a:solidFill>
                  <a:schemeClr val="bg1"/>
                </a:solidFill>
              </a:rPr>
              <a:t>        void volume()</a:t>
            </a:r>
          </a:p>
          <a:p>
            <a:r>
              <a:rPr lang="en-US" sz="1300" dirty="0">
                <a:solidFill>
                  <a:schemeClr val="bg1"/>
                </a:solidFill>
              </a:rPr>
              <a:t>        {</a:t>
            </a:r>
          </a:p>
          <a:p>
            <a:r>
              <a:rPr lang="en-US" sz="1300" dirty="0">
                <a:solidFill>
                  <a:schemeClr val="bg1"/>
                </a:solidFill>
              </a:rPr>
              <a:t>            cout&lt;&lt;"Volume: "&lt;&lt;l * b * h&lt;&lt;endl;</a:t>
            </a:r>
          </a:p>
          <a:p>
            <a:r>
              <a:rPr lang="en-US" sz="1300" dirty="0">
                <a:solidFill>
                  <a:schemeClr val="bg1"/>
                </a:solidFill>
              </a:rPr>
              <a:t>        }</a:t>
            </a:r>
          </a:p>
          <a:p>
            <a:r>
              <a:rPr lang="en-US" sz="1300" dirty="0">
                <a:solidFill>
                  <a:schemeClr val="bg1"/>
                </a:solidFill>
              </a:rPr>
              <a:t>};</a:t>
            </a:r>
          </a:p>
          <a:p>
            <a:endParaRPr lang="en-US" sz="1300" dirty="0">
              <a:solidFill>
                <a:schemeClr val="bg1"/>
              </a:solidFill>
            </a:endParaRPr>
          </a:p>
          <a:p>
            <a:pPr lvl="2"/>
            <a:r>
              <a:rPr lang="en-US" sz="1300" dirty="0">
                <a:solidFill>
                  <a:schemeClr val="bg1"/>
                </a:solidFill>
              </a:rPr>
              <a:t>int main()</a:t>
            </a:r>
          </a:p>
          <a:p>
            <a:pPr lvl="2"/>
            <a:r>
              <a:rPr lang="en-US" sz="1300" dirty="0">
                <a:solidFill>
                  <a:schemeClr val="bg1"/>
                </a:solidFill>
              </a:rPr>
              <a:t>{</a:t>
            </a:r>
          </a:p>
          <a:p>
            <a:pPr lvl="2"/>
            <a:r>
              <a:rPr lang="en-US" sz="1300" dirty="0">
                <a:solidFill>
                  <a:schemeClr val="bg1"/>
                </a:solidFill>
              </a:rPr>
              <a:t>    Carton obj;</a:t>
            </a:r>
          </a:p>
          <a:p>
            <a:pPr lvl="2"/>
            <a:r>
              <a:rPr lang="en-US" sz="1300" dirty="0">
                <a:solidFill>
                  <a:schemeClr val="bg1"/>
                </a:solidFill>
              </a:rPr>
              <a:t>    </a:t>
            </a:r>
            <a:r>
              <a:rPr lang="en-US" sz="1300" dirty="0" err="1">
                <a:solidFill>
                  <a:schemeClr val="bg1"/>
                </a:solidFill>
              </a:rPr>
              <a:t>obj.get</a:t>
            </a:r>
            <a:r>
              <a:rPr lang="en-US" sz="1300" dirty="0">
                <a:solidFill>
                  <a:schemeClr val="bg1"/>
                </a:solidFill>
              </a:rPr>
              <a:t>();</a:t>
            </a:r>
          </a:p>
          <a:p>
            <a:pPr lvl="2"/>
            <a:r>
              <a:rPr lang="en-US" sz="1300" dirty="0">
                <a:solidFill>
                  <a:schemeClr val="bg1"/>
                </a:solidFill>
              </a:rPr>
              <a:t>    </a:t>
            </a:r>
            <a:r>
              <a:rPr lang="en-US" sz="1300" dirty="0" err="1">
                <a:solidFill>
                  <a:schemeClr val="bg1"/>
                </a:solidFill>
              </a:rPr>
              <a:t>obj.set</a:t>
            </a:r>
            <a:r>
              <a:rPr lang="en-US" sz="1300" dirty="0">
                <a:solidFill>
                  <a:schemeClr val="bg1"/>
                </a:solidFill>
              </a:rPr>
              <a:t>();</a:t>
            </a:r>
          </a:p>
          <a:p>
            <a:pPr lvl="2"/>
            <a:r>
              <a:rPr lang="en-US" sz="1300" dirty="0">
                <a:solidFill>
                  <a:schemeClr val="bg1"/>
                </a:solidFill>
              </a:rPr>
              <a:t>    </a:t>
            </a:r>
            <a:r>
              <a:rPr lang="en-US" sz="1300" dirty="0" err="1">
                <a:solidFill>
                  <a:schemeClr val="bg1"/>
                </a:solidFill>
              </a:rPr>
              <a:t>obj.show</a:t>
            </a:r>
            <a:r>
              <a:rPr lang="en-US" sz="1300" dirty="0">
                <a:solidFill>
                  <a:schemeClr val="bg1"/>
                </a:solidFill>
              </a:rPr>
              <a:t>();</a:t>
            </a:r>
          </a:p>
          <a:p>
            <a:pPr lvl="2"/>
            <a:r>
              <a:rPr lang="en-US" sz="1300" dirty="0">
                <a:solidFill>
                  <a:schemeClr val="bg1"/>
                </a:solidFill>
              </a:rPr>
              <a:t>    </a:t>
            </a:r>
            <a:r>
              <a:rPr lang="en-US" sz="1300" dirty="0" err="1">
                <a:solidFill>
                  <a:schemeClr val="bg1"/>
                </a:solidFill>
              </a:rPr>
              <a:t>obj.display</a:t>
            </a:r>
            <a:r>
              <a:rPr lang="en-US" sz="1300" dirty="0">
                <a:solidFill>
                  <a:schemeClr val="bg1"/>
                </a:solidFill>
              </a:rPr>
              <a:t>();</a:t>
            </a:r>
          </a:p>
          <a:p>
            <a:pPr lvl="2"/>
            <a:r>
              <a:rPr lang="en-US" sz="1300" dirty="0">
                <a:solidFill>
                  <a:schemeClr val="bg1"/>
                </a:solidFill>
              </a:rPr>
              <a:t>    </a:t>
            </a:r>
            <a:r>
              <a:rPr lang="en-US" sz="1300" dirty="0" err="1">
                <a:solidFill>
                  <a:schemeClr val="bg1"/>
                </a:solidFill>
              </a:rPr>
              <a:t>obj.volume</a:t>
            </a:r>
            <a:r>
              <a:rPr lang="en-US" sz="1300" dirty="0">
                <a:solidFill>
                  <a:schemeClr val="bg1"/>
                </a:solidFill>
              </a:rPr>
              <a:t>();</a:t>
            </a:r>
          </a:p>
          <a:p>
            <a:pPr lvl="2"/>
            <a:r>
              <a:rPr lang="en-US" sz="1300" dirty="0">
                <a:solidFill>
                  <a:schemeClr val="bg1"/>
                </a:solidFill>
              </a:rPr>
              <a:t>    return 0;</a:t>
            </a:r>
          </a:p>
          <a:p>
            <a:pPr lvl="2"/>
            <a:r>
              <a:rPr lang="en-US" sz="13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Improved version of the previous code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923347698"/>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4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7BF6B30B-BA4E-4CB5-95C0-E65AC7889B6E}"/>
              </a:ext>
            </a:extLst>
          </p:cNvPr>
          <p:cNvSpPr/>
          <p:nvPr/>
        </p:nvSpPr>
        <p:spPr>
          <a:xfrm>
            <a:off x="1547664" y="1707654"/>
            <a:ext cx="6048672" cy="2435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Enter Material: Wood</a:t>
            </a:r>
          </a:p>
          <a:p>
            <a:r>
              <a:rPr lang="en-US" dirty="0"/>
              <a:t>10, 20, 30</a:t>
            </a:r>
          </a:p>
          <a:p>
            <a:r>
              <a:rPr lang="en-US" dirty="0"/>
              <a:t>Wood</a:t>
            </a:r>
          </a:p>
          <a:p>
            <a:r>
              <a:rPr lang="en-US" dirty="0"/>
              <a:t>Volume: 6000</a:t>
            </a:r>
          </a:p>
          <a:p>
            <a:endParaRPr lang="en-US" dirty="0"/>
          </a:p>
          <a:p>
            <a:r>
              <a:rPr lang="en-US" dirty="0"/>
              <a:t>Process returned 0 (0x0)   execution time : 5.996 s</a:t>
            </a:r>
          </a:p>
          <a:p>
            <a:r>
              <a:rPr lang="en-US" dirty="0"/>
              <a:t>Press any key to continue.</a:t>
            </a:r>
          </a:p>
        </p:txBody>
      </p:sp>
    </p:spTree>
    <p:extLst>
      <p:ext uri="{BB962C8B-B14F-4D97-AF65-F5344CB8AC3E}">
        <p14:creationId xmlns:p14="http://schemas.microsoft.com/office/powerpoint/2010/main" val="600443833"/>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30</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2" y="1275984"/>
            <a:ext cx="4029108"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Introduction to Inheritance</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2" y="1785932"/>
            <a:ext cx="5214974" cy="428628"/>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40" y="1419630"/>
              <a:ext cx="576000"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Types of Inheritance</a:t>
            </a:r>
            <a:endParaRPr lang="en-US" sz="1600" b="1" dirty="0">
              <a:solidFill>
                <a:srgbClr val="FFC000"/>
              </a:solidFill>
            </a:endParaRPr>
          </a:p>
        </p:txBody>
      </p:sp>
      <p:sp>
        <p:nvSpPr>
          <p:cNvPr id="35" name="TextBox 34"/>
          <p:cNvSpPr txBox="1"/>
          <p:nvPr/>
        </p:nvSpPr>
        <p:spPr>
          <a:xfrm>
            <a:off x="3357554" y="171449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80965" y="2364592"/>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Syntax of inheriting a class and an example</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22F1E0FE-26D4-4DE6-A8A2-3A06C078F698}"/>
              </a:ext>
            </a:extLst>
          </p:cNvPr>
          <p:cNvGrpSpPr/>
          <p:nvPr/>
        </p:nvGrpSpPr>
        <p:grpSpPr>
          <a:xfrm>
            <a:off x="3428992" y="3084356"/>
            <a:ext cx="5214974" cy="428628"/>
            <a:chOff x="3131840" y="1491630"/>
            <a:chExt cx="5256584" cy="576064"/>
          </a:xfrm>
        </p:grpSpPr>
        <p:sp>
          <p:nvSpPr>
            <p:cNvPr id="32" name="Rectangle 31">
              <a:extLst>
                <a:ext uri="{FF2B5EF4-FFF2-40B4-BE49-F238E27FC236}">
                  <a16:creationId xmlns:a16="http://schemas.microsoft.com/office/drawing/2014/main" id="{FBFEAC90-C810-4680-97E9-3599FAF1FAF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Right Triangle 33">
              <a:extLst>
                <a:ext uri="{FF2B5EF4-FFF2-40B4-BE49-F238E27FC236}">
                  <a16:creationId xmlns:a16="http://schemas.microsoft.com/office/drawing/2014/main" id="{9D082E28-5B7D-4947-8081-22BC43F45A5B}"/>
                </a:ext>
              </a:extLst>
            </p:cNvPr>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8" name="TextBox 37">
            <a:extLst>
              <a:ext uri="{FF2B5EF4-FFF2-40B4-BE49-F238E27FC236}">
                <a16:creationId xmlns:a16="http://schemas.microsoft.com/office/drawing/2014/main" id="{2AFE5030-A218-4082-BAD4-B9AFA774499E}"/>
              </a:ext>
            </a:extLst>
          </p:cNvPr>
          <p:cNvSpPr txBox="1"/>
          <p:nvPr/>
        </p:nvSpPr>
        <p:spPr>
          <a:xfrm>
            <a:off x="3428992" y="301291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0" name="TextBox 39">
            <a:extLst>
              <a:ext uri="{FF2B5EF4-FFF2-40B4-BE49-F238E27FC236}">
                <a16:creationId xmlns:a16="http://schemas.microsoft.com/office/drawing/2014/main" id="{E47D75AC-0BEE-4BEA-AC64-4387406DA14C}"/>
              </a:ext>
            </a:extLst>
          </p:cNvPr>
          <p:cNvSpPr txBox="1"/>
          <p:nvPr/>
        </p:nvSpPr>
        <p:spPr>
          <a:xfrm>
            <a:off x="3948936" y="3084348"/>
            <a:ext cx="4837906" cy="328680"/>
          </a:xfrm>
          <a:prstGeom prst="rect">
            <a:avLst/>
          </a:prstGeom>
          <a:noFill/>
        </p:spPr>
        <p:txBody>
          <a:bodyPr wrap="square" rtlCol="0">
            <a:spAutoFit/>
          </a:bodyPr>
          <a:lstStyle/>
          <a:p>
            <a:pPr marL="190500">
              <a:lnSpc>
                <a:spcPct val="95825"/>
              </a:lnSpc>
              <a:spcBef>
                <a:spcPts val="11048"/>
              </a:spcBef>
            </a:pPr>
            <a:r>
              <a:rPr lang="en-US" sz="1600" b="1" dirty="0">
                <a:solidFill>
                  <a:srgbClr val="C00000"/>
                </a:solidFill>
                <a:latin typeface="+mj-lt"/>
                <a:cs typeface="Georgia"/>
              </a:rPr>
              <a:t>Assignment Question</a:t>
            </a:r>
            <a:endParaRPr lang="en-IN" sz="2000" b="1" dirty="0">
              <a:solidFill>
                <a:srgbClr val="C00000"/>
              </a:solidFill>
              <a:latin typeface="+mj-lt"/>
              <a:cs typeface="Georgia"/>
            </a:endParaRPr>
          </a:p>
        </p:txBody>
      </p:sp>
      <p:grpSp>
        <p:nvGrpSpPr>
          <p:cNvPr id="42" name="Group 41">
            <a:extLst>
              <a:ext uri="{FF2B5EF4-FFF2-40B4-BE49-F238E27FC236}">
                <a16:creationId xmlns:a16="http://schemas.microsoft.com/office/drawing/2014/main" id="{E6527499-47DF-4926-ACA7-AF900F637FF3}"/>
              </a:ext>
            </a:extLst>
          </p:cNvPr>
          <p:cNvGrpSpPr/>
          <p:nvPr/>
        </p:nvGrpSpPr>
        <p:grpSpPr>
          <a:xfrm>
            <a:off x="3428992" y="3727298"/>
            <a:ext cx="5214974" cy="428628"/>
            <a:chOff x="2978224" y="1958883"/>
            <a:chExt cx="5256584" cy="576064"/>
          </a:xfrm>
        </p:grpSpPr>
        <p:sp>
          <p:nvSpPr>
            <p:cNvPr id="47" name="Rectangle 46">
              <a:extLst>
                <a:ext uri="{FF2B5EF4-FFF2-40B4-BE49-F238E27FC236}">
                  <a16:creationId xmlns:a16="http://schemas.microsoft.com/office/drawing/2014/main" id="{A559DECA-3EAE-4ACC-B7A5-8E14B5721726}"/>
                </a:ext>
              </a:extLst>
            </p:cNvPr>
            <p:cNvSpPr/>
            <p:nvPr/>
          </p:nvSpPr>
          <p:spPr>
            <a:xfrm>
              <a:off x="2978224" y="195888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Right Triangle 47">
              <a:extLst>
                <a:ext uri="{FF2B5EF4-FFF2-40B4-BE49-F238E27FC236}">
                  <a16:creationId xmlns:a16="http://schemas.microsoft.com/office/drawing/2014/main" id="{9606593A-FCA2-4FDE-9047-7336CD4981A7}"/>
                </a:ext>
              </a:extLst>
            </p:cNvPr>
            <p:cNvSpPr/>
            <p:nvPr/>
          </p:nvSpPr>
          <p:spPr>
            <a:xfrm rot="5400000">
              <a:off x="3050224" y="1886883"/>
              <a:ext cx="575999" cy="720000"/>
            </a:xfrm>
            <a:prstGeom prst="rtTriangle">
              <a:avLst/>
            </a:prstGeom>
            <a:solidFill>
              <a:srgbClr val="058D2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9" name="TextBox 48">
            <a:extLst>
              <a:ext uri="{FF2B5EF4-FFF2-40B4-BE49-F238E27FC236}">
                <a16:creationId xmlns:a16="http://schemas.microsoft.com/office/drawing/2014/main" id="{B53EED36-689F-4E8E-8E24-D194A1D9E89F}"/>
              </a:ext>
            </a:extLst>
          </p:cNvPr>
          <p:cNvSpPr txBox="1"/>
          <p:nvPr/>
        </p:nvSpPr>
        <p:spPr>
          <a:xfrm>
            <a:off x="3874615" y="3672855"/>
            <a:ext cx="4521522" cy="328680"/>
          </a:xfrm>
          <a:prstGeom prst="rect">
            <a:avLst/>
          </a:prstGeom>
          <a:noFill/>
        </p:spPr>
        <p:txBody>
          <a:bodyPr wrap="square" rtlCol="0">
            <a:spAutoFit/>
          </a:bodyPr>
          <a:lstStyle/>
          <a:p>
            <a:pPr marL="190500">
              <a:lnSpc>
                <a:spcPct val="95825"/>
              </a:lnSpc>
              <a:spcBef>
                <a:spcPts val="11048"/>
              </a:spcBef>
            </a:pPr>
            <a:r>
              <a:rPr lang="en-US" sz="1600" b="1" dirty="0">
                <a:solidFill>
                  <a:srgbClr val="00B050"/>
                </a:solidFill>
                <a:latin typeface="+mj-lt"/>
                <a:cs typeface="Georgia"/>
              </a:rPr>
              <a:t>Introduction to keyword “protected”</a:t>
            </a:r>
            <a:endParaRPr lang="en-IN" sz="1600" b="1" dirty="0">
              <a:solidFill>
                <a:srgbClr val="00B050"/>
              </a:solidFill>
              <a:latin typeface="+mj-lt"/>
              <a:cs typeface="Georgia"/>
            </a:endParaRPr>
          </a:p>
        </p:txBody>
      </p:sp>
      <p:sp>
        <p:nvSpPr>
          <p:cNvPr id="50" name="TextBox 49">
            <a:extLst>
              <a:ext uri="{FF2B5EF4-FFF2-40B4-BE49-F238E27FC236}">
                <a16:creationId xmlns:a16="http://schemas.microsoft.com/office/drawing/2014/main" id="{234E4171-6DAB-4A3C-84F6-D296B4C5932F}"/>
              </a:ext>
            </a:extLst>
          </p:cNvPr>
          <p:cNvSpPr txBox="1"/>
          <p:nvPr/>
        </p:nvSpPr>
        <p:spPr>
          <a:xfrm>
            <a:off x="3357554" y="372729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linds(horizontal)">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P spid="40"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sz="1600" dirty="0">
                <a:solidFill>
                  <a:schemeClr val="bg1"/>
                </a:solidFill>
              </a:rPr>
              <a:t>Inheritance is the capability of extending the features of an existing class(Base class) into another newly created class(Derived Class).</a:t>
            </a:r>
          </a:p>
          <a:p>
            <a:pPr marL="285750" indent="-285750">
              <a:buFont typeface="Wingdings" panose="05000000000000000000" pitchFamily="2" charset="2"/>
              <a:buChar char="q"/>
            </a:pPr>
            <a:endParaRPr lang="en-US" sz="1600" dirty="0">
              <a:solidFill>
                <a:schemeClr val="bg1"/>
              </a:solidFill>
            </a:endParaRPr>
          </a:p>
          <a:p>
            <a:pPr marL="285750" indent="-285750">
              <a:buFont typeface="Wingdings" panose="05000000000000000000" pitchFamily="2" charset="2"/>
              <a:buChar char="q"/>
            </a:pPr>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pPr marL="742950" lvl="1" indent="-285750">
              <a:buFont typeface="Wingdings" panose="05000000000000000000" pitchFamily="2" charset="2"/>
              <a:buChar char="v"/>
            </a:pPr>
            <a:r>
              <a:rPr lang="en-US" sz="1600" dirty="0">
                <a:solidFill>
                  <a:schemeClr val="bg1"/>
                </a:solidFill>
              </a:rPr>
              <a:t>The most important benefit offered by inheritance is CODE REUSABILITY i.e., the derived class         programmer can directly reuse the function as well as the data provided by the base class                  programmer in his class. This saves the derive class programmer from rewriting the same code        again and again.</a:t>
            </a:r>
          </a:p>
          <a:p>
            <a:pPr marL="742950" lvl="1" indent="-285750">
              <a:buFont typeface="Wingdings" panose="05000000000000000000" pitchFamily="2" charset="2"/>
              <a:buChar char="v"/>
            </a:pPr>
            <a:endParaRPr lang="en-US" sz="1600" dirty="0">
              <a:solidFill>
                <a:schemeClr val="bg1"/>
              </a:solidFill>
            </a:endParaRPr>
          </a:p>
          <a:p>
            <a:pPr marL="742950" lvl="1" indent="-285750">
              <a:buFont typeface="Wingdings" panose="05000000000000000000" pitchFamily="2" charset="2"/>
              <a:buChar char="v"/>
            </a:pPr>
            <a:r>
              <a:rPr lang="en-US" sz="1600" dirty="0">
                <a:solidFill>
                  <a:schemeClr val="bg1"/>
                </a:solidFill>
              </a:rPr>
              <a:t>For Example:</a:t>
            </a:r>
          </a:p>
          <a:p>
            <a:pPr lvl="1"/>
            <a:endParaRPr lang="en-US" sz="1600" dirty="0">
              <a:solidFill>
                <a:schemeClr val="bg1"/>
              </a:solidFill>
            </a:endParaRPr>
          </a:p>
          <a:p>
            <a:pPr marL="1257300" lvl="2" indent="-342900">
              <a:buFont typeface="+mj-lt"/>
              <a:buAutoNum type="arabicPeriod"/>
            </a:pPr>
            <a:r>
              <a:rPr lang="en-US" sz="1600" dirty="0">
                <a:solidFill>
                  <a:schemeClr val="bg1"/>
                </a:solidFill>
              </a:rPr>
              <a:t>Student</a:t>
            </a:r>
          </a:p>
          <a:p>
            <a:pPr marL="1257300" lvl="2" indent="-342900">
              <a:buFont typeface="+mj-lt"/>
              <a:buAutoNum type="arabicPeriod"/>
            </a:pPr>
            <a:r>
              <a:rPr lang="en-US" sz="1600" dirty="0">
                <a:solidFill>
                  <a:schemeClr val="bg1"/>
                </a:solidFill>
              </a:rPr>
              <a:t>Teacher</a:t>
            </a:r>
          </a:p>
          <a:p>
            <a:pPr marL="1257300" lvl="2" indent="-342900">
              <a:buFont typeface="+mj-lt"/>
              <a:buAutoNum type="arabicPeriod"/>
            </a:pPr>
            <a:r>
              <a:rPr lang="en-US" sz="1600" dirty="0">
                <a:solidFill>
                  <a:schemeClr val="bg1"/>
                </a:solidFill>
              </a:rPr>
              <a:t>Player</a:t>
            </a:r>
          </a:p>
          <a:p>
            <a:pPr marL="285750" indent="-285750">
              <a:buFont typeface="Wingdings" panose="05000000000000000000" pitchFamily="2" charset="2"/>
              <a:buChar char="q"/>
            </a:pPr>
            <a:endParaRPr lang="en-US" sz="1600" dirty="0">
              <a:solidFill>
                <a:schemeClr val="bg1"/>
              </a:solidFill>
            </a:endParaRPr>
          </a:p>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 name="Rectangle 2">
            <a:extLst>
              <a:ext uri="{FF2B5EF4-FFF2-40B4-BE49-F238E27FC236}">
                <a16:creationId xmlns:a16="http://schemas.microsoft.com/office/drawing/2014/main" id="{AE552BF3-D526-4AF1-9D7B-4BFAC7860B52}"/>
              </a:ext>
            </a:extLst>
          </p:cNvPr>
          <p:cNvSpPr/>
          <p:nvPr/>
        </p:nvSpPr>
        <p:spPr>
          <a:xfrm>
            <a:off x="2267744" y="1635646"/>
            <a:ext cx="4464496"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What is the benefit of inheriting a class?</a:t>
            </a:r>
          </a:p>
        </p:txBody>
      </p:sp>
      <p:sp>
        <p:nvSpPr>
          <p:cNvPr id="13" name="Rectangle 12">
            <a:extLst>
              <a:ext uri="{FF2B5EF4-FFF2-40B4-BE49-F238E27FC236}">
                <a16:creationId xmlns:a16="http://schemas.microsoft.com/office/drawing/2014/main" id="{C9E272F7-EA77-41DB-AC51-925DEA77B22A}"/>
              </a:ext>
            </a:extLst>
          </p:cNvPr>
          <p:cNvSpPr/>
          <p:nvPr/>
        </p:nvSpPr>
        <p:spPr>
          <a:xfrm>
            <a:off x="2149272" y="4347388"/>
            <a:ext cx="4464496" cy="64807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Is there any common thing between these     entities!!!</a:t>
            </a:r>
          </a:p>
        </p:txBody>
      </p:sp>
      <p:sp>
        <p:nvSpPr>
          <p:cNvPr id="4" name="Thought Bubble: Cloud 3">
            <a:extLst>
              <a:ext uri="{FF2B5EF4-FFF2-40B4-BE49-F238E27FC236}">
                <a16:creationId xmlns:a16="http://schemas.microsoft.com/office/drawing/2014/main" id="{40987BD9-2254-4E26-90CA-FF9D8E922A77}"/>
              </a:ext>
            </a:extLst>
          </p:cNvPr>
          <p:cNvSpPr/>
          <p:nvPr/>
        </p:nvSpPr>
        <p:spPr>
          <a:xfrm>
            <a:off x="6372200" y="3333337"/>
            <a:ext cx="2448272" cy="829770"/>
          </a:xfrm>
          <a:prstGeom prst="cloudCallout">
            <a:avLst>
              <a:gd name="adj1" fmla="val -48637"/>
              <a:gd name="adj2" fmla="val 9311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Yes, all of them are humans</a:t>
            </a:r>
          </a:p>
        </p:txBody>
      </p:sp>
    </p:spTree>
    <p:extLst>
      <p:ext uri="{BB962C8B-B14F-4D97-AF65-F5344CB8AC3E}">
        <p14:creationId xmlns:p14="http://schemas.microsoft.com/office/powerpoint/2010/main" val="2784550796"/>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sz="1600" dirty="0">
                <a:solidFill>
                  <a:schemeClr val="bg1"/>
                </a:solidFill>
              </a:rPr>
              <a:t>So, we can create a class called person, and within this Person class we can put all common things in this class which is required to all these entities like get(), show()</a:t>
            </a:r>
          </a:p>
          <a:p>
            <a:endParaRPr lang="en-US" sz="1600" dirty="0">
              <a:solidFill>
                <a:schemeClr val="bg1"/>
              </a:solidFill>
            </a:endParaRPr>
          </a:p>
          <a:p>
            <a:r>
              <a:rPr lang="en-US" sz="1600" dirty="0">
                <a:solidFill>
                  <a:schemeClr val="bg1"/>
                </a:solidFill>
              </a:rPr>
              <a:t>With the help of this we have to code get() and show() one time and will be available to all the 3 classes with there existing functionality. </a:t>
            </a:r>
          </a:p>
          <a:p>
            <a:endParaRPr lang="en-US" sz="1600" dirty="0">
              <a:solidFill>
                <a:schemeClr val="bg1"/>
              </a:solidFill>
            </a:endParaRPr>
          </a:p>
          <a:p>
            <a:pPr marL="285750" indent="-285750">
              <a:buFont typeface="Wingdings" panose="05000000000000000000" pitchFamily="2" charset="2"/>
              <a:buChar char="v"/>
            </a:pPr>
            <a:r>
              <a:rPr lang="en-US" sz="1600" dirty="0">
                <a:solidFill>
                  <a:schemeClr val="bg1"/>
                </a:solidFill>
              </a:rPr>
              <a:t>For example:</a:t>
            </a:r>
          </a:p>
          <a:p>
            <a:endParaRPr lang="en-US" sz="1600" dirty="0">
              <a:solidFill>
                <a:schemeClr val="bg1"/>
              </a:solidFill>
            </a:endParaRPr>
          </a:p>
          <a:p>
            <a:pPr marL="800100" lvl="1" indent="-342900">
              <a:buFont typeface="+mj-lt"/>
              <a:buAutoNum type="arabicPeriod"/>
            </a:pPr>
            <a:r>
              <a:rPr lang="en-US" sz="1600" dirty="0">
                <a:solidFill>
                  <a:schemeClr val="bg1"/>
                </a:solidFill>
              </a:rPr>
              <a:t>Student: takeclass()</a:t>
            </a:r>
          </a:p>
          <a:p>
            <a:pPr marL="800100" lvl="1" indent="-342900">
              <a:buFont typeface="+mj-lt"/>
              <a:buAutoNum type="arabicPeriod"/>
            </a:pPr>
            <a:r>
              <a:rPr lang="en-US" sz="1600" dirty="0">
                <a:solidFill>
                  <a:schemeClr val="bg1"/>
                </a:solidFill>
              </a:rPr>
              <a:t>Teacher: takeexam()</a:t>
            </a:r>
          </a:p>
          <a:p>
            <a:pPr marL="800100" lvl="1" indent="-342900">
              <a:buFont typeface="+mj-lt"/>
              <a:buAutoNum type="arabicPeriod"/>
            </a:pPr>
            <a:r>
              <a:rPr lang="en-US" sz="1600" dirty="0">
                <a:solidFill>
                  <a:schemeClr val="bg1"/>
                </a:solidFill>
              </a:rPr>
              <a:t>Player: match()</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graphicFrame>
        <p:nvGraphicFramePr>
          <p:cNvPr id="2" name="Table 3">
            <a:extLst>
              <a:ext uri="{FF2B5EF4-FFF2-40B4-BE49-F238E27FC236}">
                <a16:creationId xmlns:a16="http://schemas.microsoft.com/office/drawing/2014/main" id="{580CFCFF-41B5-487C-83FB-81C9BAE296CB}"/>
              </a:ext>
            </a:extLst>
          </p:cNvPr>
          <p:cNvGraphicFramePr>
            <a:graphicFrameLocks noGrp="1"/>
          </p:cNvGraphicFramePr>
          <p:nvPr>
            <p:extLst>
              <p:ext uri="{D42A27DB-BD31-4B8C-83A1-F6EECF244321}">
                <p14:modId xmlns:p14="http://schemas.microsoft.com/office/powerpoint/2010/main" val="3415329224"/>
              </p:ext>
            </p:extLst>
          </p:nvPr>
        </p:nvGraphicFramePr>
        <p:xfrm>
          <a:off x="5076056" y="2315834"/>
          <a:ext cx="1535832" cy="1010920"/>
        </p:xfrm>
        <a:graphic>
          <a:graphicData uri="http://schemas.openxmlformats.org/drawingml/2006/table">
            <a:tbl>
              <a:tblPr firstRow="1" bandRow="1">
                <a:tableStyleId>{93296810-A885-4BE3-A3E7-6D5BEEA58F35}</a:tableStyleId>
              </a:tblPr>
              <a:tblGrid>
                <a:gridCol w="1535832">
                  <a:extLst>
                    <a:ext uri="{9D8B030D-6E8A-4147-A177-3AD203B41FA5}">
                      <a16:colId xmlns:a16="http://schemas.microsoft.com/office/drawing/2014/main" val="1701344796"/>
                    </a:ext>
                  </a:extLst>
                </a:gridCol>
              </a:tblGrid>
              <a:tr h="370840">
                <a:tc>
                  <a:txBody>
                    <a:bodyPr/>
                    <a:lstStyle/>
                    <a:p>
                      <a:pPr algn="ctr"/>
                      <a:r>
                        <a:rPr lang="en-US" dirty="0"/>
                        <a:t>Person</a:t>
                      </a:r>
                    </a:p>
                  </a:txBody>
                  <a:tcPr anchor="ctr"/>
                </a:tc>
                <a:extLst>
                  <a:ext uri="{0D108BD9-81ED-4DB2-BD59-A6C34878D82A}">
                    <a16:rowId xmlns:a16="http://schemas.microsoft.com/office/drawing/2014/main" val="1665909667"/>
                  </a:ext>
                </a:extLst>
              </a:tr>
              <a:tr h="370840">
                <a:tc>
                  <a:txBody>
                    <a:bodyPr/>
                    <a:lstStyle/>
                    <a:p>
                      <a:pPr algn="ctr"/>
                      <a:r>
                        <a:rPr lang="en-US" dirty="0"/>
                        <a:t>get()</a:t>
                      </a:r>
                    </a:p>
                    <a:p>
                      <a:pPr algn="ctr"/>
                      <a:r>
                        <a:rPr lang="en-US" dirty="0"/>
                        <a:t>show()</a:t>
                      </a:r>
                    </a:p>
                  </a:txBody>
                  <a:tcPr anchor="ctr"/>
                </a:tc>
                <a:extLst>
                  <a:ext uri="{0D108BD9-81ED-4DB2-BD59-A6C34878D82A}">
                    <a16:rowId xmlns:a16="http://schemas.microsoft.com/office/drawing/2014/main" val="4279865537"/>
                  </a:ext>
                </a:extLst>
              </a:tr>
            </a:tbl>
          </a:graphicData>
        </a:graphic>
      </p:graphicFrame>
      <p:graphicFrame>
        <p:nvGraphicFramePr>
          <p:cNvPr id="11" name="Table 3">
            <a:extLst>
              <a:ext uri="{FF2B5EF4-FFF2-40B4-BE49-F238E27FC236}">
                <a16:creationId xmlns:a16="http://schemas.microsoft.com/office/drawing/2014/main" id="{2C89218C-8D34-4A96-AD4F-2FE58B1E84E7}"/>
              </a:ext>
            </a:extLst>
          </p:cNvPr>
          <p:cNvGraphicFramePr>
            <a:graphicFrameLocks noGrp="1"/>
          </p:cNvGraphicFramePr>
          <p:nvPr>
            <p:extLst>
              <p:ext uri="{D42A27DB-BD31-4B8C-83A1-F6EECF244321}">
                <p14:modId xmlns:p14="http://schemas.microsoft.com/office/powerpoint/2010/main" val="4207888932"/>
              </p:ext>
            </p:extLst>
          </p:nvPr>
        </p:nvGraphicFramePr>
        <p:xfrm>
          <a:off x="2915816" y="4143386"/>
          <a:ext cx="1535832" cy="741680"/>
        </p:xfrm>
        <a:graphic>
          <a:graphicData uri="http://schemas.openxmlformats.org/drawingml/2006/table">
            <a:tbl>
              <a:tblPr firstRow="1" bandRow="1">
                <a:tableStyleId>{00A15C55-8517-42AA-B614-E9B94910E393}</a:tableStyleId>
              </a:tblPr>
              <a:tblGrid>
                <a:gridCol w="1535832">
                  <a:extLst>
                    <a:ext uri="{9D8B030D-6E8A-4147-A177-3AD203B41FA5}">
                      <a16:colId xmlns:a16="http://schemas.microsoft.com/office/drawing/2014/main" val="1701344796"/>
                    </a:ext>
                  </a:extLst>
                </a:gridCol>
              </a:tblGrid>
              <a:tr h="370840">
                <a:tc>
                  <a:txBody>
                    <a:bodyPr/>
                    <a:lstStyle/>
                    <a:p>
                      <a:pPr algn="ctr"/>
                      <a:r>
                        <a:rPr lang="en-US" dirty="0"/>
                        <a:t>Student</a:t>
                      </a:r>
                    </a:p>
                  </a:txBody>
                  <a:tcPr anchor="ctr"/>
                </a:tc>
                <a:extLst>
                  <a:ext uri="{0D108BD9-81ED-4DB2-BD59-A6C34878D82A}">
                    <a16:rowId xmlns:a16="http://schemas.microsoft.com/office/drawing/2014/main" val="1665909667"/>
                  </a:ext>
                </a:extLst>
              </a:tr>
              <a:tr h="370840">
                <a:tc>
                  <a:txBody>
                    <a:bodyPr/>
                    <a:lstStyle/>
                    <a:p>
                      <a:pPr algn="ctr"/>
                      <a:r>
                        <a:rPr lang="en-US" dirty="0"/>
                        <a:t>takeclass()</a:t>
                      </a:r>
                    </a:p>
                  </a:txBody>
                  <a:tcPr anchor="ctr"/>
                </a:tc>
                <a:extLst>
                  <a:ext uri="{0D108BD9-81ED-4DB2-BD59-A6C34878D82A}">
                    <a16:rowId xmlns:a16="http://schemas.microsoft.com/office/drawing/2014/main" val="4279865537"/>
                  </a:ext>
                </a:extLst>
              </a:tr>
            </a:tbl>
          </a:graphicData>
        </a:graphic>
      </p:graphicFrame>
      <p:graphicFrame>
        <p:nvGraphicFramePr>
          <p:cNvPr id="12" name="Table 3">
            <a:extLst>
              <a:ext uri="{FF2B5EF4-FFF2-40B4-BE49-F238E27FC236}">
                <a16:creationId xmlns:a16="http://schemas.microsoft.com/office/drawing/2014/main" id="{6443D889-F572-414A-8474-E77F8BB61943}"/>
              </a:ext>
            </a:extLst>
          </p:cNvPr>
          <p:cNvGraphicFramePr>
            <a:graphicFrameLocks noGrp="1"/>
          </p:cNvGraphicFramePr>
          <p:nvPr>
            <p:extLst>
              <p:ext uri="{D42A27DB-BD31-4B8C-83A1-F6EECF244321}">
                <p14:modId xmlns:p14="http://schemas.microsoft.com/office/powerpoint/2010/main" val="2044485323"/>
              </p:ext>
            </p:extLst>
          </p:nvPr>
        </p:nvGraphicFramePr>
        <p:xfrm>
          <a:off x="5137248" y="4143386"/>
          <a:ext cx="1535832" cy="741680"/>
        </p:xfrm>
        <a:graphic>
          <a:graphicData uri="http://schemas.openxmlformats.org/drawingml/2006/table">
            <a:tbl>
              <a:tblPr firstRow="1" bandRow="1">
                <a:tableStyleId>{F5AB1C69-6EDB-4FF4-983F-18BD219EF322}</a:tableStyleId>
              </a:tblPr>
              <a:tblGrid>
                <a:gridCol w="1535832">
                  <a:extLst>
                    <a:ext uri="{9D8B030D-6E8A-4147-A177-3AD203B41FA5}">
                      <a16:colId xmlns:a16="http://schemas.microsoft.com/office/drawing/2014/main" val="1701344796"/>
                    </a:ext>
                  </a:extLst>
                </a:gridCol>
              </a:tblGrid>
              <a:tr h="370840">
                <a:tc>
                  <a:txBody>
                    <a:bodyPr/>
                    <a:lstStyle/>
                    <a:p>
                      <a:pPr algn="ctr"/>
                      <a:r>
                        <a:rPr lang="en-US" dirty="0"/>
                        <a:t>Teacher</a:t>
                      </a:r>
                    </a:p>
                  </a:txBody>
                  <a:tcPr anchor="ctr"/>
                </a:tc>
                <a:extLst>
                  <a:ext uri="{0D108BD9-81ED-4DB2-BD59-A6C34878D82A}">
                    <a16:rowId xmlns:a16="http://schemas.microsoft.com/office/drawing/2014/main" val="1665909667"/>
                  </a:ext>
                </a:extLst>
              </a:tr>
              <a:tr h="370840">
                <a:tc>
                  <a:txBody>
                    <a:bodyPr/>
                    <a:lstStyle/>
                    <a:p>
                      <a:pPr algn="ctr"/>
                      <a:r>
                        <a:rPr lang="en-US" dirty="0"/>
                        <a:t>takeexam()</a:t>
                      </a:r>
                    </a:p>
                  </a:txBody>
                  <a:tcPr anchor="ctr"/>
                </a:tc>
                <a:extLst>
                  <a:ext uri="{0D108BD9-81ED-4DB2-BD59-A6C34878D82A}">
                    <a16:rowId xmlns:a16="http://schemas.microsoft.com/office/drawing/2014/main" val="4279865537"/>
                  </a:ext>
                </a:extLst>
              </a:tr>
            </a:tbl>
          </a:graphicData>
        </a:graphic>
      </p:graphicFrame>
      <p:graphicFrame>
        <p:nvGraphicFramePr>
          <p:cNvPr id="14" name="Table 3">
            <a:extLst>
              <a:ext uri="{FF2B5EF4-FFF2-40B4-BE49-F238E27FC236}">
                <a16:creationId xmlns:a16="http://schemas.microsoft.com/office/drawing/2014/main" id="{9CD6CC7F-4873-4950-AA2B-1BA6118225E5}"/>
              </a:ext>
            </a:extLst>
          </p:cNvPr>
          <p:cNvGraphicFramePr>
            <a:graphicFrameLocks noGrp="1"/>
          </p:cNvGraphicFramePr>
          <p:nvPr>
            <p:extLst>
              <p:ext uri="{D42A27DB-BD31-4B8C-83A1-F6EECF244321}">
                <p14:modId xmlns:p14="http://schemas.microsoft.com/office/powerpoint/2010/main" val="3550370448"/>
              </p:ext>
            </p:extLst>
          </p:nvPr>
        </p:nvGraphicFramePr>
        <p:xfrm>
          <a:off x="7358680" y="4148466"/>
          <a:ext cx="1535832" cy="736600"/>
        </p:xfrm>
        <a:graphic>
          <a:graphicData uri="http://schemas.openxmlformats.org/drawingml/2006/table">
            <a:tbl>
              <a:tblPr firstRow="1" bandRow="1">
                <a:tableStyleId>{21E4AEA4-8DFA-4A89-87EB-49C32662AFE0}</a:tableStyleId>
              </a:tblPr>
              <a:tblGrid>
                <a:gridCol w="1535832">
                  <a:extLst>
                    <a:ext uri="{9D8B030D-6E8A-4147-A177-3AD203B41FA5}">
                      <a16:colId xmlns:a16="http://schemas.microsoft.com/office/drawing/2014/main" val="1701344796"/>
                    </a:ext>
                  </a:extLst>
                </a:gridCol>
              </a:tblGrid>
              <a:tr h="286292">
                <a:tc>
                  <a:txBody>
                    <a:bodyPr/>
                    <a:lstStyle/>
                    <a:p>
                      <a:pPr algn="ctr"/>
                      <a:r>
                        <a:rPr lang="en-US" dirty="0"/>
                        <a:t>Player</a:t>
                      </a:r>
                    </a:p>
                  </a:txBody>
                  <a:tcPr anchor="ctr"/>
                </a:tc>
                <a:extLst>
                  <a:ext uri="{0D108BD9-81ED-4DB2-BD59-A6C34878D82A}">
                    <a16:rowId xmlns:a16="http://schemas.microsoft.com/office/drawing/2014/main" val="1665909667"/>
                  </a:ext>
                </a:extLst>
              </a:tr>
              <a:tr h="370840">
                <a:tc>
                  <a:txBody>
                    <a:bodyPr/>
                    <a:lstStyle/>
                    <a:p>
                      <a:pPr algn="ctr"/>
                      <a:r>
                        <a:rPr lang="en-US" dirty="0"/>
                        <a:t>match()</a:t>
                      </a:r>
                    </a:p>
                  </a:txBody>
                  <a:tcPr anchor="ctr"/>
                </a:tc>
                <a:extLst>
                  <a:ext uri="{0D108BD9-81ED-4DB2-BD59-A6C34878D82A}">
                    <a16:rowId xmlns:a16="http://schemas.microsoft.com/office/drawing/2014/main" val="4279865537"/>
                  </a:ext>
                </a:extLst>
              </a:tr>
            </a:tbl>
          </a:graphicData>
        </a:graphic>
      </p:graphicFrame>
      <p:cxnSp>
        <p:nvCxnSpPr>
          <p:cNvPr id="5" name="Straight Arrow Connector 4">
            <a:extLst>
              <a:ext uri="{FF2B5EF4-FFF2-40B4-BE49-F238E27FC236}">
                <a16:creationId xmlns:a16="http://schemas.microsoft.com/office/drawing/2014/main" id="{31D56FD2-4C10-4272-81EB-DC906A44B850}"/>
              </a:ext>
            </a:extLst>
          </p:cNvPr>
          <p:cNvCxnSpPr>
            <a:cxnSpLocks/>
            <a:stCxn id="11" idx="0"/>
            <a:endCxn id="2" idx="2"/>
          </p:cNvCxnSpPr>
          <p:nvPr/>
        </p:nvCxnSpPr>
        <p:spPr>
          <a:xfrm flipV="1">
            <a:off x="3683732" y="3326754"/>
            <a:ext cx="2160240" cy="81663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F6DA5637-1159-4A51-A31E-8AAEE630DCDC}"/>
              </a:ext>
            </a:extLst>
          </p:cNvPr>
          <p:cNvCxnSpPr>
            <a:cxnSpLocks/>
            <a:stCxn id="12" idx="0"/>
            <a:endCxn id="2" idx="2"/>
          </p:cNvCxnSpPr>
          <p:nvPr/>
        </p:nvCxnSpPr>
        <p:spPr>
          <a:xfrm flipH="1" flipV="1">
            <a:off x="5843972" y="3326754"/>
            <a:ext cx="61192" cy="81663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A075031E-D647-4205-9AD5-3DDDCE1CEFC0}"/>
              </a:ext>
            </a:extLst>
          </p:cNvPr>
          <p:cNvCxnSpPr>
            <a:cxnSpLocks/>
            <a:stCxn id="14" idx="0"/>
            <a:endCxn id="2" idx="2"/>
          </p:cNvCxnSpPr>
          <p:nvPr/>
        </p:nvCxnSpPr>
        <p:spPr>
          <a:xfrm flipH="1" flipV="1">
            <a:off x="5843972" y="3326754"/>
            <a:ext cx="2282624" cy="821712"/>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3600866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800100" lvl="1" indent="-342900">
              <a:buFont typeface="+mj-lt"/>
              <a:buAutoNum type="arabicPeriod"/>
            </a:pPr>
            <a:r>
              <a:rPr lang="en-US" sz="1600" dirty="0">
                <a:solidFill>
                  <a:schemeClr val="bg1"/>
                </a:solidFill>
              </a:rPr>
              <a:t>Single level Inheritance</a:t>
            </a: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342900" indent="-342900">
              <a:buFont typeface="+mj-lt"/>
              <a:buAutoNum type="arabicPeriod"/>
            </a:pPr>
            <a:endParaRPr lang="en-US" sz="1600" dirty="0">
              <a:solidFill>
                <a:schemeClr val="bg1"/>
              </a:solidFill>
            </a:endParaRPr>
          </a:p>
          <a:p>
            <a:pPr marL="800100" lvl="1" indent="-342900">
              <a:buFont typeface="+mj-lt"/>
              <a:buAutoNum type="arabicPeriod" startAt="2"/>
            </a:pPr>
            <a:r>
              <a:rPr lang="en-US" sz="1600" dirty="0">
                <a:solidFill>
                  <a:schemeClr val="bg1"/>
                </a:solidFill>
              </a:rPr>
              <a:t>Multilevel Inheritance</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Types of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 name="Rectangle 2">
            <a:extLst>
              <a:ext uri="{FF2B5EF4-FFF2-40B4-BE49-F238E27FC236}">
                <a16:creationId xmlns:a16="http://schemas.microsoft.com/office/drawing/2014/main" id="{9D4F28EE-89DF-4E58-97E2-C86DA60EA694}"/>
              </a:ext>
            </a:extLst>
          </p:cNvPr>
          <p:cNvSpPr/>
          <p:nvPr/>
        </p:nvSpPr>
        <p:spPr>
          <a:xfrm>
            <a:off x="857224" y="1419622"/>
            <a:ext cx="2202608" cy="6183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4" name="Arrow: Up 3">
            <a:extLst>
              <a:ext uri="{FF2B5EF4-FFF2-40B4-BE49-F238E27FC236}">
                <a16:creationId xmlns:a16="http://schemas.microsoft.com/office/drawing/2014/main" id="{E83E9829-2EE5-48EA-B8A4-65018B3E1018}"/>
              </a:ext>
            </a:extLst>
          </p:cNvPr>
          <p:cNvSpPr/>
          <p:nvPr/>
        </p:nvSpPr>
        <p:spPr>
          <a:xfrm>
            <a:off x="1716212" y="2067160"/>
            <a:ext cx="484632" cy="97840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051923-DA82-4827-82E3-5DD8E414C557}"/>
              </a:ext>
            </a:extLst>
          </p:cNvPr>
          <p:cNvSpPr/>
          <p:nvPr/>
        </p:nvSpPr>
        <p:spPr>
          <a:xfrm>
            <a:off x="857224" y="3098208"/>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Rectangle 17">
            <a:extLst>
              <a:ext uri="{FF2B5EF4-FFF2-40B4-BE49-F238E27FC236}">
                <a16:creationId xmlns:a16="http://schemas.microsoft.com/office/drawing/2014/main" id="{C0D60B17-AFE9-4EE6-AF87-1276EC09AE29}"/>
              </a:ext>
            </a:extLst>
          </p:cNvPr>
          <p:cNvSpPr/>
          <p:nvPr/>
        </p:nvSpPr>
        <p:spPr>
          <a:xfrm>
            <a:off x="5393728" y="1419622"/>
            <a:ext cx="2202608" cy="6183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a:t>
            </a:r>
          </a:p>
        </p:txBody>
      </p:sp>
      <p:sp>
        <p:nvSpPr>
          <p:cNvPr id="19" name="Arrow: Up 18">
            <a:extLst>
              <a:ext uri="{FF2B5EF4-FFF2-40B4-BE49-F238E27FC236}">
                <a16:creationId xmlns:a16="http://schemas.microsoft.com/office/drawing/2014/main" id="{57032ED7-B4AC-4258-9633-271420D3DBFF}"/>
              </a:ext>
            </a:extLst>
          </p:cNvPr>
          <p:cNvSpPr/>
          <p:nvPr/>
        </p:nvSpPr>
        <p:spPr>
          <a:xfrm>
            <a:off x="6252716" y="2067160"/>
            <a:ext cx="484632" cy="618368"/>
          </a:xfrm>
          <a:prstGeom prst="up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8FD710-5E47-41BB-B9DD-93EE636A99D1}"/>
              </a:ext>
            </a:extLst>
          </p:cNvPr>
          <p:cNvSpPr/>
          <p:nvPr/>
        </p:nvSpPr>
        <p:spPr>
          <a:xfrm>
            <a:off x="5393728" y="2736384"/>
            <a:ext cx="2202608" cy="6183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22" name="Arrow: Up 21">
            <a:extLst>
              <a:ext uri="{FF2B5EF4-FFF2-40B4-BE49-F238E27FC236}">
                <a16:creationId xmlns:a16="http://schemas.microsoft.com/office/drawing/2014/main" id="{C182EE8C-0459-4A4D-A60D-81E86286A0EF}"/>
              </a:ext>
            </a:extLst>
          </p:cNvPr>
          <p:cNvSpPr/>
          <p:nvPr/>
        </p:nvSpPr>
        <p:spPr>
          <a:xfrm>
            <a:off x="6252716" y="3383922"/>
            <a:ext cx="484632" cy="618368"/>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E6D7C7-7398-4E82-A764-0D7A9B1518ED}"/>
              </a:ext>
            </a:extLst>
          </p:cNvPr>
          <p:cNvSpPr/>
          <p:nvPr/>
        </p:nvSpPr>
        <p:spPr>
          <a:xfrm>
            <a:off x="5424560" y="4053146"/>
            <a:ext cx="2202608" cy="6183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t>
            </a:r>
          </a:p>
        </p:txBody>
      </p:sp>
    </p:spTree>
    <p:extLst>
      <p:ext uri="{BB962C8B-B14F-4D97-AF65-F5344CB8AC3E}">
        <p14:creationId xmlns:p14="http://schemas.microsoft.com/office/powerpoint/2010/main" val="882279333"/>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800100" lvl="1" indent="-342900">
              <a:buFont typeface="+mj-lt"/>
              <a:buAutoNum type="arabicPeriod" startAt="3"/>
            </a:pPr>
            <a:r>
              <a:rPr lang="en-US" sz="1600" dirty="0">
                <a:solidFill>
                  <a:schemeClr val="bg1"/>
                </a:solidFill>
              </a:rPr>
              <a:t>Multiple Inheritance</a:t>
            </a: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1257300" lvl="2" indent="-342900">
              <a:buFont typeface="+mj-lt"/>
              <a:buAutoNum type="arabicPeriod" startAt="4"/>
            </a:pPr>
            <a:r>
              <a:rPr lang="en-US" sz="1600" dirty="0">
                <a:solidFill>
                  <a:schemeClr val="bg1"/>
                </a:solidFill>
              </a:rPr>
              <a:t>Hierarchical Inheritance</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Types of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 name="Rectangle 2">
            <a:extLst>
              <a:ext uri="{FF2B5EF4-FFF2-40B4-BE49-F238E27FC236}">
                <a16:creationId xmlns:a16="http://schemas.microsoft.com/office/drawing/2014/main" id="{9D4F28EE-89DF-4E58-97E2-C86DA60EA694}"/>
              </a:ext>
            </a:extLst>
          </p:cNvPr>
          <p:cNvSpPr/>
          <p:nvPr/>
        </p:nvSpPr>
        <p:spPr>
          <a:xfrm>
            <a:off x="5542084" y="1635646"/>
            <a:ext cx="2202608" cy="6183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4" name="Arrow: Up 3">
            <a:extLst>
              <a:ext uri="{FF2B5EF4-FFF2-40B4-BE49-F238E27FC236}">
                <a16:creationId xmlns:a16="http://schemas.microsoft.com/office/drawing/2014/main" id="{E83E9829-2EE5-48EA-B8A4-65018B3E1018}"/>
              </a:ext>
            </a:extLst>
          </p:cNvPr>
          <p:cNvSpPr/>
          <p:nvPr/>
        </p:nvSpPr>
        <p:spPr>
          <a:xfrm rot="2136419">
            <a:off x="5381649" y="2197697"/>
            <a:ext cx="484632" cy="122153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051923-DA82-4827-82E3-5DD8E414C557}"/>
              </a:ext>
            </a:extLst>
          </p:cNvPr>
          <p:cNvSpPr/>
          <p:nvPr/>
        </p:nvSpPr>
        <p:spPr>
          <a:xfrm>
            <a:off x="4355976" y="3367922"/>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5" name="Rectangle 14">
            <a:extLst>
              <a:ext uri="{FF2B5EF4-FFF2-40B4-BE49-F238E27FC236}">
                <a16:creationId xmlns:a16="http://schemas.microsoft.com/office/drawing/2014/main" id="{9D4F9E5C-9C53-4444-AD93-15828DE64DC2}"/>
              </a:ext>
            </a:extLst>
          </p:cNvPr>
          <p:cNvSpPr/>
          <p:nvPr/>
        </p:nvSpPr>
        <p:spPr>
          <a:xfrm>
            <a:off x="6876630" y="3352626"/>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17" name="Arrow: Up 16">
            <a:extLst>
              <a:ext uri="{FF2B5EF4-FFF2-40B4-BE49-F238E27FC236}">
                <a16:creationId xmlns:a16="http://schemas.microsoft.com/office/drawing/2014/main" id="{AE4B2A9B-2028-42B4-8AE5-E13A0EBD000A}"/>
              </a:ext>
            </a:extLst>
          </p:cNvPr>
          <p:cNvSpPr/>
          <p:nvPr/>
        </p:nvSpPr>
        <p:spPr>
          <a:xfrm rot="19342678">
            <a:off x="7304934" y="2208383"/>
            <a:ext cx="484632" cy="117027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E23008C-E148-4B56-93DD-D097E02F156F}"/>
              </a:ext>
            </a:extLst>
          </p:cNvPr>
          <p:cNvSpPr/>
          <p:nvPr/>
        </p:nvSpPr>
        <p:spPr>
          <a:xfrm>
            <a:off x="2586180" y="1652555"/>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4" name="Rectangle 23">
            <a:extLst>
              <a:ext uri="{FF2B5EF4-FFF2-40B4-BE49-F238E27FC236}">
                <a16:creationId xmlns:a16="http://schemas.microsoft.com/office/drawing/2014/main" id="{776FE77F-504D-4BDC-8C2A-9AC312A2FC91}"/>
              </a:ext>
            </a:extLst>
          </p:cNvPr>
          <p:cNvSpPr/>
          <p:nvPr/>
        </p:nvSpPr>
        <p:spPr>
          <a:xfrm>
            <a:off x="107504" y="1652555"/>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5" name="Rectangle 24">
            <a:extLst>
              <a:ext uri="{FF2B5EF4-FFF2-40B4-BE49-F238E27FC236}">
                <a16:creationId xmlns:a16="http://schemas.microsoft.com/office/drawing/2014/main" id="{E29CA68F-4248-4198-99B3-CF5B4E737131}"/>
              </a:ext>
            </a:extLst>
          </p:cNvPr>
          <p:cNvSpPr/>
          <p:nvPr/>
        </p:nvSpPr>
        <p:spPr>
          <a:xfrm>
            <a:off x="1189220" y="3397166"/>
            <a:ext cx="2202608" cy="6183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t>
            </a:r>
          </a:p>
        </p:txBody>
      </p:sp>
      <p:sp>
        <p:nvSpPr>
          <p:cNvPr id="27" name="Arrow: Up 26">
            <a:extLst>
              <a:ext uri="{FF2B5EF4-FFF2-40B4-BE49-F238E27FC236}">
                <a16:creationId xmlns:a16="http://schemas.microsoft.com/office/drawing/2014/main" id="{E51D77D3-60ED-43C3-A0E5-192FBD1125E5}"/>
              </a:ext>
            </a:extLst>
          </p:cNvPr>
          <p:cNvSpPr/>
          <p:nvPr/>
        </p:nvSpPr>
        <p:spPr>
          <a:xfrm rot="19342678">
            <a:off x="1233922" y="2172629"/>
            <a:ext cx="484632" cy="126863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Arrow: Up 27">
            <a:extLst>
              <a:ext uri="{FF2B5EF4-FFF2-40B4-BE49-F238E27FC236}">
                <a16:creationId xmlns:a16="http://schemas.microsoft.com/office/drawing/2014/main" id="{99320950-5B9B-46CA-90C3-CDF2FCB72BE8}"/>
              </a:ext>
            </a:extLst>
          </p:cNvPr>
          <p:cNvSpPr/>
          <p:nvPr/>
        </p:nvSpPr>
        <p:spPr>
          <a:xfrm rot="2136419">
            <a:off x="3114253" y="2183497"/>
            <a:ext cx="484632" cy="122153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297363"/>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800100" lvl="1" indent="-342900">
              <a:buFont typeface="+mj-lt"/>
              <a:buAutoNum type="arabicPeriod" startAt="3"/>
            </a:pPr>
            <a:r>
              <a:rPr lang="en-US" sz="1600" dirty="0">
                <a:solidFill>
                  <a:schemeClr val="bg1"/>
                </a:solidFill>
              </a:rPr>
              <a:t>Hybrid Inheritance</a:t>
            </a: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a:p>
            <a:pPr marL="342900" indent="-342900">
              <a:buFont typeface="+mj-lt"/>
              <a:buAutoNum type="arabicPeriod" startAt="3"/>
            </a:pPr>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Types of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 name="Rectangle 2">
            <a:extLst>
              <a:ext uri="{FF2B5EF4-FFF2-40B4-BE49-F238E27FC236}">
                <a16:creationId xmlns:a16="http://schemas.microsoft.com/office/drawing/2014/main" id="{9D4F28EE-89DF-4E58-97E2-C86DA60EA694}"/>
              </a:ext>
            </a:extLst>
          </p:cNvPr>
          <p:cNvSpPr/>
          <p:nvPr/>
        </p:nvSpPr>
        <p:spPr>
          <a:xfrm>
            <a:off x="3521520" y="1059582"/>
            <a:ext cx="2202608" cy="6183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a:t>
            </a:r>
          </a:p>
        </p:txBody>
      </p:sp>
      <p:sp>
        <p:nvSpPr>
          <p:cNvPr id="4" name="Arrow: Up 3">
            <a:extLst>
              <a:ext uri="{FF2B5EF4-FFF2-40B4-BE49-F238E27FC236}">
                <a16:creationId xmlns:a16="http://schemas.microsoft.com/office/drawing/2014/main" id="{E83E9829-2EE5-48EA-B8A4-65018B3E1018}"/>
              </a:ext>
            </a:extLst>
          </p:cNvPr>
          <p:cNvSpPr/>
          <p:nvPr/>
        </p:nvSpPr>
        <p:spPr>
          <a:xfrm rot="2136419">
            <a:off x="3441449" y="1621633"/>
            <a:ext cx="484632" cy="122153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Arrow: Up 16">
            <a:extLst>
              <a:ext uri="{FF2B5EF4-FFF2-40B4-BE49-F238E27FC236}">
                <a16:creationId xmlns:a16="http://schemas.microsoft.com/office/drawing/2014/main" id="{AE4B2A9B-2028-42B4-8AE5-E13A0EBD000A}"/>
              </a:ext>
            </a:extLst>
          </p:cNvPr>
          <p:cNvSpPr/>
          <p:nvPr/>
        </p:nvSpPr>
        <p:spPr>
          <a:xfrm rot="19342678">
            <a:off x="5364734" y="1632319"/>
            <a:ext cx="484632" cy="117027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E23008C-E148-4B56-93DD-D097E02F156F}"/>
              </a:ext>
            </a:extLst>
          </p:cNvPr>
          <p:cNvSpPr/>
          <p:nvPr/>
        </p:nvSpPr>
        <p:spPr>
          <a:xfrm>
            <a:off x="4961680" y="2729051"/>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4" name="Rectangle 23">
            <a:extLst>
              <a:ext uri="{FF2B5EF4-FFF2-40B4-BE49-F238E27FC236}">
                <a16:creationId xmlns:a16="http://schemas.microsoft.com/office/drawing/2014/main" id="{776FE77F-504D-4BDC-8C2A-9AC312A2FC91}"/>
              </a:ext>
            </a:extLst>
          </p:cNvPr>
          <p:cNvSpPr/>
          <p:nvPr/>
        </p:nvSpPr>
        <p:spPr>
          <a:xfrm>
            <a:off x="2483004" y="2729051"/>
            <a:ext cx="2202608" cy="6183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25" name="Rectangle 24">
            <a:extLst>
              <a:ext uri="{FF2B5EF4-FFF2-40B4-BE49-F238E27FC236}">
                <a16:creationId xmlns:a16="http://schemas.microsoft.com/office/drawing/2014/main" id="{E29CA68F-4248-4198-99B3-CF5B4E737131}"/>
              </a:ext>
            </a:extLst>
          </p:cNvPr>
          <p:cNvSpPr/>
          <p:nvPr/>
        </p:nvSpPr>
        <p:spPr>
          <a:xfrm>
            <a:off x="3564720" y="4473662"/>
            <a:ext cx="2202608" cy="6183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
            </a:r>
          </a:p>
        </p:txBody>
      </p:sp>
      <p:sp>
        <p:nvSpPr>
          <p:cNvPr id="27" name="Arrow: Up 26">
            <a:extLst>
              <a:ext uri="{FF2B5EF4-FFF2-40B4-BE49-F238E27FC236}">
                <a16:creationId xmlns:a16="http://schemas.microsoft.com/office/drawing/2014/main" id="{E51D77D3-60ED-43C3-A0E5-192FBD1125E5}"/>
              </a:ext>
            </a:extLst>
          </p:cNvPr>
          <p:cNvSpPr/>
          <p:nvPr/>
        </p:nvSpPr>
        <p:spPr>
          <a:xfrm rot="19342678">
            <a:off x="3609422" y="3249125"/>
            <a:ext cx="484632" cy="126863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Arrow: Up 27">
            <a:extLst>
              <a:ext uri="{FF2B5EF4-FFF2-40B4-BE49-F238E27FC236}">
                <a16:creationId xmlns:a16="http://schemas.microsoft.com/office/drawing/2014/main" id="{99320950-5B9B-46CA-90C3-CDF2FCB72BE8}"/>
              </a:ext>
            </a:extLst>
          </p:cNvPr>
          <p:cNvSpPr/>
          <p:nvPr/>
        </p:nvSpPr>
        <p:spPr>
          <a:xfrm rot="2136419">
            <a:off x="5489753" y="3259993"/>
            <a:ext cx="484632" cy="122153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5882948"/>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lvl="1"/>
            <a:endParaRPr lang="en-US" sz="1600" dirty="0">
              <a:solidFill>
                <a:schemeClr val="bg1"/>
              </a:solidFill>
            </a:endParaRPr>
          </a:p>
          <a:p>
            <a:pPr marL="285750" indent="-285750">
              <a:buFont typeface="Wingdings" panose="05000000000000000000" pitchFamily="2" charset="2"/>
              <a:buChar char="q"/>
            </a:pPr>
            <a:r>
              <a:rPr lang="en-US" sz="1600" dirty="0">
                <a:solidFill>
                  <a:schemeClr val="bg1"/>
                </a:solidFill>
              </a:rPr>
              <a:t>Single Level Inheritance</a:t>
            </a:r>
          </a:p>
          <a:p>
            <a:pPr lvl="1"/>
            <a:endParaRPr lang="en-US" sz="1600" dirty="0">
              <a:solidFill>
                <a:schemeClr val="bg1"/>
              </a:solidFill>
            </a:endParaRPr>
          </a:p>
          <a:p>
            <a:pPr lvl="1"/>
            <a:r>
              <a:rPr lang="en-US" sz="1600" dirty="0">
                <a:solidFill>
                  <a:schemeClr val="bg1"/>
                </a:solidFill>
              </a:rPr>
              <a:t>class &lt;</a:t>
            </a:r>
            <a:r>
              <a:rPr lang="en-US" sz="1600" dirty="0" err="1">
                <a:solidFill>
                  <a:schemeClr val="bg1"/>
                </a:solidFill>
              </a:rPr>
              <a:t>Class_name</a:t>
            </a:r>
            <a:r>
              <a:rPr lang="en-US" sz="1600" dirty="0">
                <a:solidFill>
                  <a:schemeClr val="bg1"/>
                </a:solidFill>
              </a:rPr>
              <a:t>&gt; </a:t>
            </a:r>
          </a:p>
          <a:p>
            <a:pPr lvl="1"/>
            <a:r>
              <a:rPr lang="en-US" sz="1600" dirty="0">
                <a:solidFill>
                  <a:schemeClr val="bg1"/>
                </a:solidFill>
              </a:rPr>
              <a:t>{</a:t>
            </a:r>
          </a:p>
          <a:p>
            <a:pPr lvl="1"/>
            <a:r>
              <a:rPr lang="en-US" sz="1600" dirty="0">
                <a:solidFill>
                  <a:schemeClr val="bg1"/>
                </a:solidFill>
              </a:rPr>
              <a:t>    ....</a:t>
            </a:r>
          </a:p>
          <a:p>
            <a:pPr lvl="1"/>
            <a:r>
              <a:rPr lang="en-US" sz="1600" dirty="0">
                <a:solidFill>
                  <a:schemeClr val="bg1"/>
                </a:solidFill>
              </a:rPr>
              <a:t>    ....</a:t>
            </a:r>
          </a:p>
          <a:p>
            <a:pPr lvl="1"/>
            <a:r>
              <a:rPr lang="en-US" sz="1600" dirty="0">
                <a:solidFill>
                  <a:schemeClr val="bg1"/>
                </a:solidFill>
              </a:rPr>
              <a:t>};</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r>
              <a:rPr lang="en-US" sz="1600" dirty="0">
                <a:solidFill>
                  <a:schemeClr val="bg1"/>
                </a:solidFill>
              </a:rPr>
              <a:t>class &lt;</a:t>
            </a:r>
            <a:r>
              <a:rPr lang="en-US" sz="1600" dirty="0" err="1">
                <a:solidFill>
                  <a:schemeClr val="bg1"/>
                </a:solidFill>
              </a:rPr>
              <a:t>class_name</a:t>
            </a:r>
            <a:r>
              <a:rPr lang="en-US" sz="1600" dirty="0">
                <a:solidFill>
                  <a:schemeClr val="bg1"/>
                </a:solidFill>
              </a:rPr>
              <a:t>&gt;:&lt;</a:t>
            </a:r>
            <a:r>
              <a:rPr lang="en-US" sz="1600" dirty="0" err="1">
                <a:solidFill>
                  <a:schemeClr val="bg1"/>
                </a:solidFill>
              </a:rPr>
              <a:t>public|private|protected</a:t>
            </a:r>
            <a:r>
              <a:rPr lang="en-US" sz="1600" dirty="0">
                <a:solidFill>
                  <a:schemeClr val="bg1"/>
                </a:solidFill>
              </a:rPr>
              <a:t>&gt; &lt;</a:t>
            </a:r>
            <a:r>
              <a:rPr lang="en-US" sz="1600" dirty="0" err="1">
                <a:solidFill>
                  <a:schemeClr val="bg1"/>
                </a:solidFill>
              </a:rPr>
              <a:t>class_name</a:t>
            </a:r>
            <a:r>
              <a:rPr lang="en-US" sz="1600" dirty="0">
                <a:solidFill>
                  <a:schemeClr val="bg1"/>
                </a:solidFill>
              </a:rPr>
              <a:t>&gt;</a:t>
            </a:r>
          </a:p>
          <a:p>
            <a:pPr lvl="1"/>
            <a:r>
              <a:rPr lang="en-US" sz="1600" dirty="0">
                <a:solidFill>
                  <a:schemeClr val="bg1"/>
                </a:solidFill>
              </a:rPr>
              <a:t>{                    </a:t>
            </a:r>
          </a:p>
          <a:p>
            <a:pPr lvl="1"/>
            <a:r>
              <a:rPr lang="en-US" sz="1600" dirty="0">
                <a:solidFill>
                  <a:schemeClr val="bg1"/>
                </a:solidFill>
              </a:rPr>
              <a:t>    ....</a:t>
            </a:r>
          </a:p>
          <a:p>
            <a:pPr lvl="1"/>
            <a:r>
              <a:rPr lang="en-US" sz="1600" dirty="0">
                <a:solidFill>
                  <a:schemeClr val="bg1"/>
                </a:solidFill>
              </a:rPr>
              <a:t>    ....</a:t>
            </a:r>
          </a:p>
          <a:p>
            <a:pPr lvl="1"/>
            <a:r>
              <a:rPr lang="en-US" sz="16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Syntax of Inheriting a Class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Left Bracket 1">
            <a:extLst>
              <a:ext uri="{FF2B5EF4-FFF2-40B4-BE49-F238E27FC236}">
                <a16:creationId xmlns:a16="http://schemas.microsoft.com/office/drawing/2014/main" id="{80C1B4B6-D7D6-403C-9E2E-506D7A9E72AE}"/>
              </a:ext>
            </a:extLst>
          </p:cNvPr>
          <p:cNvSpPr/>
          <p:nvPr/>
        </p:nvSpPr>
        <p:spPr>
          <a:xfrm rot="16200000">
            <a:off x="3284904" y="2928299"/>
            <a:ext cx="197927" cy="2232248"/>
          </a:xfrm>
          <a:prstGeom prst="leftBracket">
            <a:avLst>
              <a:gd name="adj" fmla="val 0"/>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5" name="Arrow: Up 4">
            <a:extLst>
              <a:ext uri="{FF2B5EF4-FFF2-40B4-BE49-F238E27FC236}">
                <a16:creationId xmlns:a16="http://schemas.microsoft.com/office/drawing/2014/main" id="{A5B67442-E5AE-4D9A-8B71-40AABD00EDEC}"/>
              </a:ext>
            </a:extLst>
          </p:cNvPr>
          <p:cNvSpPr/>
          <p:nvPr/>
        </p:nvSpPr>
        <p:spPr>
          <a:xfrm>
            <a:off x="3141551" y="4139947"/>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924813-76D6-4B7E-9DA9-77C168E7933B}"/>
              </a:ext>
            </a:extLst>
          </p:cNvPr>
          <p:cNvSpPr/>
          <p:nvPr/>
        </p:nvSpPr>
        <p:spPr>
          <a:xfrm>
            <a:off x="1979711" y="4635420"/>
            <a:ext cx="2808312"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Modes of Inheritance</a:t>
            </a:r>
          </a:p>
        </p:txBody>
      </p:sp>
      <p:sp>
        <p:nvSpPr>
          <p:cNvPr id="18" name="Arrow: Up 17">
            <a:extLst>
              <a:ext uri="{FF2B5EF4-FFF2-40B4-BE49-F238E27FC236}">
                <a16:creationId xmlns:a16="http://schemas.microsoft.com/office/drawing/2014/main" id="{90B57CA6-ADCA-4906-A8F2-94BF75CD409A}"/>
              </a:ext>
            </a:extLst>
          </p:cNvPr>
          <p:cNvSpPr/>
          <p:nvPr/>
        </p:nvSpPr>
        <p:spPr>
          <a:xfrm rot="10800000">
            <a:off x="1259632" y="3380564"/>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22E0B9-9A17-454F-840E-8398FA5E3544}"/>
              </a:ext>
            </a:extLst>
          </p:cNvPr>
          <p:cNvSpPr/>
          <p:nvPr/>
        </p:nvSpPr>
        <p:spPr>
          <a:xfrm>
            <a:off x="724680" y="3044247"/>
            <a:ext cx="1554536"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Derived Class</a:t>
            </a:r>
          </a:p>
        </p:txBody>
      </p:sp>
      <p:sp>
        <p:nvSpPr>
          <p:cNvPr id="21" name="Arrow: Up 20">
            <a:extLst>
              <a:ext uri="{FF2B5EF4-FFF2-40B4-BE49-F238E27FC236}">
                <a16:creationId xmlns:a16="http://schemas.microsoft.com/office/drawing/2014/main" id="{DB5B3330-768B-448E-AB09-95EA74BC2EF1}"/>
              </a:ext>
            </a:extLst>
          </p:cNvPr>
          <p:cNvSpPr/>
          <p:nvPr/>
        </p:nvSpPr>
        <p:spPr>
          <a:xfrm rot="10800000">
            <a:off x="4830392" y="3340115"/>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29D224A-F0A2-4C31-A746-1AC2B2C0A7BB}"/>
              </a:ext>
            </a:extLst>
          </p:cNvPr>
          <p:cNvSpPr/>
          <p:nvPr/>
        </p:nvSpPr>
        <p:spPr>
          <a:xfrm>
            <a:off x="4427984" y="3003798"/>
            <a:ext cx="1368152"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Base Class</a:t>
            </a:r>
          </a:p>
        </p:txBody>
      </p:sp>
      <p:sp>
        <p:nvSpPr>
          <p:cNvPr id="23" name="Arrow: Up 22">
            <a:extLst>
              <a:ext uri="{FF2B5EF4-FFF2-40B4-BE49-F238E27FC236}">
                <a16:creationId xmlns:a16="http://schemas.microsoft.com/office/drawing/2014/main" id="{73E15593-91DF-4B7F-BF17-1DE5BD59807F}"/>
              </a:ext>
            </a:extLst>
          </p:cNvPr>
          <p:cNvSpPr/>
          <p:nvPr/>
        </p:nvSpPr>
        <p:spPr>
          <a:xfrm rot="16200000">
            <a:off x="2169444" y="1678481"/>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6D1E9D-6D16-4A9E-B261-BB1994CE8CDC}"/>
              </a:ext>
            </a:extLst>
          </p:cNvPr>
          <p:cNvSpPr/>
          <p:nvPr/>
        </p:nvSpPr>
        <p:spPr>
          <a:xfrm>
            <a:off x="2699791" y="1746197"/>
            <a:ext cx="1368152"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Base Class</a:t>
            </a:r>
          </a:p>
        </p:txBody>
      </p:sp>
    </p:spTree>
    <p:extLst>
      <p:ext uri="{BB962C8B-B14F-4D97-AF65-F5344CB8AC3E}">
        <p14:creationId xmlns:p14="http://schemas.microsoft.com/office/powerpoint/2010/main" val="261684560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400" dirty="0">
                <a:solidFill>
                  <a:schemeClr val="bg1"/>
                </a:solidFill>
              </a:rPr>
              <a:t>class Box</a:t>
            </a:r>
          </a:p>
          <a:p>
            <a:r>
              <a:rPr lang="en-US" sz="1400" dirty="0">
                <a:solidFill>
                  <a:schemeClr val="bg1"/>
                </a:solidFill>
              </a:rPr>
              <a:t>{</a:t>
            </a:r>
          </a:p>
          <a:p>
            <a:r>
              <a:rPr lang="en-US" sz="1400" dirty="0">
                <a:solidFill>
                  <a:schemeClr val="bg1"/>
                </a:solidFill>
              </a:rPr>
              <a:t>    private:</a:t>
            </a:r>
          </a:p>
          <a:p>
            <a:r>
              <a:rPr lang="en-US" sz="1400" dirty="0">
                <a:solidFill>
                  <a:schemeClr val="bg1"/>
                </a:solidFill>
              </a:rPr>
              <a:t>        int l, b, h;</a:t>
            </a:r>
          </a:p>
          <a:p>
            <a:r>
              <a:rPr lang="en-US" sz="1400" dirty="0">
                <a:solidFill>
                  <a:schemeClr val="bg1"/>
                </a:solidFill>
              </a:rPr>
              <a:t>    public:</a:t>
            </a:r>
          </a:p>
          <a:p>
            <a:r>
              <a:rPr lang="en-US" sz="1400" dirty="0">
                <a:solidFill>
                  <a:schemeClr val="bg1"/>
                </a:solidFill>
              </a:rPr>
              <a:t>        void get()</a:t>
            </a:r>
          </a:p>
          <a:p>
            <a:r>
              <a:rPr lang="en-US" sz="1400" dirty="0">
                <a:solidFill>
                  <a:schemeClr val="bg1"/>
                </a:solidFill>
              </a:rPr>
              <a:t>        {</a:t>
            </a:r>
          </a:p>
          <a:p>
            <a:r>
              <a:rPr lang="en-US" sz="1400" dirty="0">
                <a:solidFill>
                  <a:schemeClr val="bg1"/>
                </a:solidFill>
              </a:rPr>
              <a:t>            cout&lt;&lt;"Enter l, b, h: ";</a:t>
            </a:r>
          </a:p>
          <a:p>
            <a:r>
              <a:rPr lang="en-US" sz="1400" dirty="0">
                <a:solidFill>
                  <a:schemeClr val="bg1"/>
                </a:solidFill>
              </a:rPr>
              <a:t>            cin&gt;&gt;l&gt;&gt;b&gt;&gt;h;</a:t>
            </a:r>
          </a:p>
          <a:p>
            <a:r>
              <a:rPr lang="en-US" sz="1400" dirty="0">
                <a:solidFill>
                  <a:schemeClr val="bg1"/>
                </a:solidFill>
              </a:rPr>
              <a:t>        }</a:t>
            </a:r>
          </a:p>
          <a:p>
            <a:r>
              <a:rPr lang="en-US" sz="1400" dirty="0">
                <a:solidFill>
                  <a:schemeClr val="bg1"/>
                </a:solidFill>
              </a:rPr>
              <a:t>        void show()</a:t>
            </a:r>
          </a:p>
          <a:p>
            <a:r>
              <a:rPr lang="en-US" sz="1400" dirty="0">
                <a:solidFill>
                  <a:schemeClr val="bg1"/>
                </a:solidFill>
              </a:rPr>
              <a:t>        {</a:t>
            </a:r>
          </a:p>
          <a:p>
            <a:r>
              <a:rPr lang="en-US" sz="1400" dirty="0">
                <a:solidFill>
                  <a:schemeClr val="bg1"/>
                </a:solidFill>
              </a:rPr>
              <a:t>            cout&lt;&lt;l&lt;&lt;", "&lt;&lt;b&lt;&lt;", "&lt;&lt;h&lt;&lt;endl;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pPr lvl="1"/>
            <a:r>
              <a:rPr lang="en-US" sz="1400" dirty="0">
                <a:solidFill>
                  <a:schemeClr val="bg1"/>
                </a:solidFill>
              </a:rPr>
              <a:t>class </a:t>
            </a:r>
            <a:r>
              <a:rPr lang="en-US" sz="1400" dirty="0" err="1">
                <a:solidFill>
                  <a:schemeClr val="bg1"/>
                </a:solidFill>
              </a:rPr>
              <a:t>Carton:public</a:t>
            </a:r>
            <a:r>
              <a:rPr lang="en-US" sz="1400" dirty="0">
                <a:solidFill>
                  <a:schemeClr val="bg1"/>
                </a:solidFill>
              </a:rPr>
              <a:t> Box</a:t>
            </a:r>
          </a:p>
          <a:p>
            <a:pPr lvl="1"/>
            <a:r>
              <a:rPr lang="en-US" sz="1400" dirty="0">
                <a:solidFill>
                  <a:schemeClr val="bg1"/>
                </a:solidFill>
              </a:rPr>
              <a:t>{</a:t>
            </a:r>
          </a:p>
          <a:p>
            <a:pPr lvl="1"/>
            <a:r>
              <a:rPr lang="en-US" sz="1400" dirty="0">
                <a:solidFill>
                  <a:schemeClr val="bg1"/>
                </a:solidFill>
              </a:rPr>
              <a:t>    private:</a:t>
            </a:r>
          </a:p>
          <a:p>
            <a:pPr lvl="1"/>
            <a:r>
              <a:rPr lang="en-US" sz="1400" dirty="0">
                <a:solidFill>
                  <a:schemeClr val="bg1"/>
                </a:solidFill>
              </a:rPr>
              <a:t>        char material[20];</a:t>
            </a:r>
          </a:p>
          <a:p>
            <a:pPr lvl="1"/>
            <a:r>
              <a:rPr lang="en-US" sz="1400" dirty="0">
                <a:solidFill>
                  <a:schemeClr val="bg1"/>
                </a:solidFill>
              </a:rPr>
              <a:t>    public:</a:t>
            </a:r>
          </a:p>
          <a:p>
            <a:pPr lvl="1"/>
            <a:r>
              <a:rPr lang="en-US" sz="1400" dirty="0">
                <a:solidFill>
                  <a:schemeClr val="bg1"/>
                </a:solidFill>
              </a:rPr>
              <a:t>        void set()</a:t>
            </a:r>
          </a:p>
          <a:p>
            <a:pPr lvl="1"/>
            <a:r>
              <a:rPr lang="en-US" sz="1400" dirty="0">
                <a:solidFill>
                  <a:schemeClr val="bg1"/>
                </a:solidFill>
              </a:rPr>
              <a:t>        {</a:t>
            </a:r>
          </a:p>
          <a:p>
            <a:pPr lvl="1"/>
            <a:r>
              <a:rPr lang="en-US" sz="1400" dirty="0">
                <a:solidFill>
                  <a:schemeClr val="bg1"/>
                </a:solidFill>
              </a:rPr>
              <a:t>            cout&lt;&lt;"Enter Material: ";</a:t>
            </a:r>
          </a:p>
          <a:p>
            <a:pPr lvl="1"/>
            <a:r>
              <a:rPr lang="en-US" sz="1400" dirty="0">
                <a:solidFill>
                  <a:schemeClr val="bg1"/>
                </a:solidFill>
              </a:rPr>
              <a:t>            cin&gt;&gt;material;</a:t>
            </a:r>
          </a:p>
          <a:p>
            <a:pPr lvl="1"/>
            <a:r>
              <a:rPr lang="en-US" sz="1400" dirty="0">
                <a:solidFill>
                  <a:schemeClr val="bg1"/>
                </a:solidFill>
              </a:rPr>
              <a:t>        }</a:t>
            </a:r>
          </a:p>
          <a:p>
            <a:pPr lvl="1"/>
            <a:r>
              <a:rPr lang="en-US" sz="1400" dirty="0">
                <a:solidFill>
                  <a:schemeClr val="bg1"/>
                </a:solidFill>
              </a:rPr>
              <a:t>        void display()</a:t>
            </a:r>
          </a:p>
          <a:p>
            <a:pPr lvl="1"/>
            <a:r>
              <a:rPr lang="en-US" sz="1400" dirty="0">
                <a:solidFill>
                  <a:schemeClr val="bg1"/>
                </a:solidFill>
              </a:rPr>
              <a:t>        {</a:t>
            </a:r>
          </a:p>
          <a:p>
            <a:pPr lvl="1"/>
            <a:r>
              <a:rPr lang="en-US" sz="1400" dirty="0">
                <a:solidFill>
                  <a:schemeClr val="bg1"/>
                </a:solidFill>
              </a:rPr>
              <a:t>            cout&lt;&lt;material;</a:t>
            </a:r>
          </a:p>
          <a:p>
            <a:pPr lvl="1"/>
            <a:r>
              <a:rPr lang="en-US" sz="1400" dirty="0">
                <a:solidFill>
                  <a:schemeClr val="bg1"/>
                </a:solidFill>
              </a:rPr>
              <a:t>        }</a:t>
            </a:r>
          </a:p>
          <a:p>
            <a:pPr lvl="1"/>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pPr lvl="1"/>
            <a:r>
              <a:rPr lang="en-US" sz="1400" dirty="0">
                <a:solidFill>
                  <a:schemeClr val="bg1"/>
                </a:solidFill>
              </a:rPr>
              <a:t>int main()</a:t>
            </a:r>
          </a:p>
          <a:p>
            <a:pPr lvl="1"/>
            <a:r>
              <a:rPr lang="en-US" sz="1400" dirty="0">
                <a:solidFill>
                  <a:schemeClr val="bg1"/>
                </a:solidFill>
              </a:rPr>
              <a:t>{</a:t>
            </a:r>
          </a:p>
          <a:p>
            <a:pPr lvl="1"/>
            <a:r>
              <a:rPr lang="en-US" sz="1400" dirty="0">
                <a:solidFill>
                  <a:schemeClr val="bg1"/>
                </a:solidFill>
              </a:rPr>
              <a:t>    Carton obj;</a:t>
            </a:r>
          </a:p>
          <a:p>
            <a:pPr lvl="1"/>
            <a:r>
              <a:rPr lang="en-US" sz="1400" dirty="0">
                <a:solidFill>
                  <a:schemeClr val="bg1"/>
                </a:solidFill>
              </a:rPr>
              <a:t>    </a:t>
            </a:r>
            <a:r>
              <a:rPr lang="en-US" sz="1400" dirty="0" err="1">
                <a:solidFill>
                  <a:schemeClr val="bg1"/>
                </a:solidFill>
              </a:rPr>
              <a:t>obj.get</a:t>
            </a:r>
            <a:r>
              <a:rPr lang="en-US" sz="1400" dirty="0">
                <a:solidFill>
                  <a:schemeClr val="bg1"/>
                </a:solidFill>
              </a:rPr>
              <a:t>();</a:t>
            </a:r>
          </a:p>
          <a:p>
            <a:pPr lvl="1"/>
            <a:r>
              <a:rPr lang="en-US" sz="1400" dirty="0">
                <a:solidFill>
                  <a:schemeClr val="bg1"/>
                </a:solidFill>
              </a:rPr>
              <a:t>    </a:t>
            </a:r>
            <a:r>
              <a:rPr lang="en-US" sz="1400" dirty="0" err="1">
                <a:solidFill>
                  <a:schemeClr val="bg1"/>
                </a:solidFill>
              </a:rPr>
              <a:t>obj.set</a:t>
            </a:r>
            <a:r>
              <a:rPr lang="en-US" sz="1400" dirty="0">
                <a:solidFill>
                  <a:schemeClr val="bg1"/>
                </a:solidFill>
              </a:rPr>
              <a:t>();</a:t>
            </a:r>
          </a:p>
          <a:p>
            <a:pPr lvl="1"/>
            <a:r>
              <a:rPr lang="en-US" sz="1400" dirty="0">
                <a:solidFill>
                  <a:schemeClr val="bg1"/>
                </a:solidFill>
              </a:rPr>
              <a:t>    </a:t>
            </a:r>
            <a:r>
              <a:rPr lang="en-US" sz="1400" dirty="0" err="1">
                <a:solidFill>
                  <a:schemeClr val="bg1"/>
                </a:solidFill>
              </a:rPr>
              <a:t>obj.show</a:t>
            </a:r>
            <a:r>
              <a:rPr lang="en-US" sz="1400" dirty="0">
                <a:solidFill>
                  <a:schemeClr val="bg1"/>
                </a:solidFill>
              </a:rPr>
              <a:t>();</a:t>
            </a:r>
          </a:p>
          <a:p>
            <a:pPr lvl="1"/>
            <a:r>
              <a:rPr lang="en-US" sz="1400" dirty="0">
                <a:solidFill>
                  <a:schemeClr val="bg1"/>
                </a:solidFill>
              </a:rPr>
              <a:t>    </a:t>
            </a:r>
            <a:r>
              <a:rPr lang="en-US" sz="1400" dirty="0" err="1">
                <a:solidFill>
                  <a:schemeClr val="bg1"/>
                </a:solidFill>
              </a:rPr>
              <a:t>obj.display</a:t>
            </a:r>
            <a:r>
              <a:rPr lang="en-US" sz="1400" dirty="0">
                <a:solidFill>
                  <a:schemeClr val="bg1"/>
                </a:solidFill>
              </a:rPr>
              <a:t>();</a:t>
            </a:r>
          </a:p>
          <a:p>
            <a:pPr lvl="1"/>
            <a:r>
              <a:rPr lang="en-US" sz="1400" dirty="0">
                <a:solidFill>
                  <a:schemeClr val="bg1"/>
                </a:solidFill>
              </a:rPr>
              <a:t>    return 0;</a:t>
            </a:r>
          </a:p>
          <a:p>
            <a:pPr lvl="1"/>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of Single Inheritance in "public" Mode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graphicFrame>
        <p:nvGraphicFramePr>
          <p:cNvPr id="3" name="Table 3">
            <a:extLst>
              <a:ext uri="{FF2B5EF4-FFF2-40B4-BE49-F238E27FC236}">
                <a16:creationId xmlns:a16="http://schemas.microsoft.com/office/drawing/2014/main" id="{48200D1D-3723-4917-8ACF-9B5B57D5E053}"/>
              </a:ext>
            </a:extLst>
          </p:cNvPr>
          <p:cNvGraphicFramePr>
            <a:graphicFrameLocks noGrp="1"/>
          </p:cNvGraphicFramePr>
          <p:nvPr>
            <p:extLst>
              <p:ext uri="{D42A27DB-BD31-4B8C-83A1-F6EECF244321}">
                <p14:modId xmlns:p14="http://schemas.microsoft.com/office/powerpoint/2010/main" val="3516449250"/>
              </p:ext>
            </p:extLst>
          </p:nvPr>
        </p:nvGraphicFramePr>
        <p:xfrm>
          <a:off x="6804248" y="3291830"/>
          <a:ext cx="1656184" cy="1483360"/>
        </p:xfrm>
        <a:graphic>
          <a:graphicData uri="http://schemas.openxmlformats.org/drawingml/2006/table">
            <a:tbl>
              <a:tblPr firstRow="1" bandRow="1">
                <a:tableStyleId>{21E4AEA4-8DFA-4A89-87EB-49C32662AFE0}</a:tableStyleId>
              </a:tblPr>
              <a:tblGrid>
                <a:gridCol w="1656184">
                  <a:extLst>
                    <a:ext uri="{9D8B030D-6E8A-4147-A177-3AD203B41FA5}">
                      <a16:colId xmlns:a16="http://schemas.microsoft.com/office/drawing/2014/main" val="3258691691"/>
                    </a:ext>
                  </a:extLst>
                </a:gridCol>
              </a:tblGrid>
              <a:tr h="370840">
                <a:tc>
                  <a:txBody>
                    <a:bodyPr/>
                    <a:lstStyle/>
                    <a:p>
                      <a:pPr algn="ctr"/>
                      <a:r>
                        <a:rPr lang="en-US" dirty="0"/>
                        <a:t>    ?    ”Wood”</a:t>
                      </a:r>
                    </a:p>
                  </a:txBody>
                  <a:tcPr anchor="ctr"/>
                </a:tc>
                <a:extLst>
                  <a:ext uri="{0D108BD9-81ED-4DB2-BD59-A6C34878D82A}">
                    <a16:rowId xmlns:a16="http://schemas.microsoft.com/office/drawing/2014/main" val="4087066154"/>
                  </a:ext>
                </a:extLst>
              </a:tr>
              <a:tr h="370840">
                <a:tc>
                  <a:txBody>
                    <a:bodyPr/>
                    <a:lstStyle/>
                    <a:p>
                      <a:pPr algn="ctr"/>
                      <a:r>
                        <a:rPr lang="en-US" dirty="0"/>
                        <a:t>?          30</a:t>
                      </a:r>
                    </a:p>
                  </a:txBody>
                  <a:tcPr anchor="ctr"/>
                </a:tc>
                <a:extLst>
                  <a:ext uri="{0D108BD9-81ED-4DB2-BD59-A6C34878D82A}">
                    <a16:rowId xmlns:a16="http://schemas.microsoft.com/office/drawing/2014/main" val="2074493336"/>
                  </a:ext>
                </a:extLst>
              </a:tr>
              <a:tr h="370840">
                <a:tc>
                  <a:txBody>
                    <a:bodyPr/>
                    <a:lstStyle/>
                    <a:p>
                      <a:pPr algn="ctr"/>
                      <a:r>
                        <a:rPr lang="en-US" dirty="0"/>
                        <a:t>?          20</a:t>
                      </a:r>
                    </a:p>
                  </a:txBody>
                  <a:tcPr anchor="ctr"/>
                </a:tc>
                <a:extLst>
                  <a:ext uri="{0D108BD9-81ED-4DB2-BD59-A6C34878D82A}">
                    <a16:rowId xmlns:a16="http://schemas.microsoft.com/office/drawing/2014/main" val="3005795378"/>
                  </a:ext>
                </a:extLst>
              </a:tr>
              <a:tr h="370840">
                <a:tc>
                  <a:txBody>
                    <a:bodyPr/>
                    <a:lstStyle/>
                    <a:p>
                      <a:pPr algn="ctr"/>
                      <a:r>
                        <a:rPr lang="en-US" dirty="0"/>
                        <a:t>?          10</a:t>
                      </a:r>
                    </a:p>
                  </a:txBody>
                  <a:tcPr anchor="ctr"/>
                </a:tc>
                <a:extLst>
                  <a:ext uri="{0D108BD9-81ED-4DB2-BD59-A6C34878D82A}">
                    <a16:rowId xmlns:a16="http://schemas.microsoft.com/office/drawing/2014/main" val="4058294619"/>
                  </a:ext>
                </a:extLst>
              </a:tr>
            </a:tbl>
          </a:graphicData>
        </a:graphic>
      </p:graphicFrame>
      <p:sp>
        <p:nvSpPr>
          <p:cNvPr id="4" name="TextBox 3">
            <a:extLst>
              <a:ext uri="{FF2B5EF4-FFF2-40B4-BE49-F238E27FC236}">
                <a16:creationId xmlns:a16="http://schemas.microsoft.com/office/drawing/2014/main" id="{CD0144F8-A751-47EB-AE6A-27820BCDDFB8}"/>
              </a:ext>
            </a:extLst>
          </p:cNvPr>
          <p:cNvSpPr txBox="1"/>
          <p:nvPr/>
        </p:nvSpPr>
        <p:spPr>
          <a:xfrm>
            <a:off x="7159635" y="4774168"/>
            <a:ext cx="977255" cy="369332"/>
          </a:xfrm>
          <a:prstGeom prst="rect">
            <a:avLst/>
          </a:prstGeom>
          <a:noFill/>
        </p:spPr>
        <p:txBody>
          <a:bodyPr wrap="none" rtlCol="0">
            <a:spAutoFit/>
          </a:bodyPr>
          <a:lstStyle/>
          <a:p>
            <a:r>
              <a:rPr lang="en-US" dirty="0"/>
              <a:t>32 bytes</a:t>
            </a:r>
          </a:p>
        </p:txBody>
      </p:sp>
      <p:cxnSp>
        <p:nvCxnSpPr>
          <p:cNvPr id="11" name="Straight Arrow Connector 10">
            <a:extLst>
              <a:ext uri="{FF2B5EF4-FFF2-40B4-BE49-F238E27FC236}">
                <a16:creationId xmlns:a16="http://schemas.microsoft.com/office/drawing/2014/main" id="{EED800A1-6AA8-4B62-B589-39C2B042CC3B}"/>
              </a:ext>
            </a:extLst>
          </p:cNvPr>
          <p:cNvCxnSpPr>
            <a:cxnSpLocks/>
            <a:endCxn id="4" idx="1"/>
          </p:cNvCxnSpPr>
          <p:nvPr/>
        </p:nvCxnSpPr>
        <p:spPr>
          <a:xfrm>
            <a:off x="6804248" y="4958834"/>
            <a:ext cx="355387"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F0912983-D722-4606-B021-5561DDD66D0E}"/>
              </a:ext>
            </a:extLst>
          </p:cNvPr>
          <p:cNvCxnSpPr>
            <a:cxnSpLocks/>
            <a:endCxn id="4" idx="3"/>
          </p:cNvCxnSpPr>
          <p:nvPr/>
        </p:nvCxnSpPr>
        <p:spPr>
          <a:xfrm flipH="1">
            <a:off x="8136890" y="4958834"/>
            <a:ext cx="323544"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2AE3EDB5-76B6-4E3F-B187-FD26279E0109}"/>
              </a:ext>
            </a:extLst>
          </p:cNvPr>
          <p:cNvCxnSpPr>
            <a:cxnSpLocks/>
          </p:cNvCxnSpPr>
          <p:nvPr/>
        </p:nvCxnSpPr>
        <p:spPr>
          <a:xfrm flipV="1">
            <a:off x="6588224" y="3867894"/>
            <a:ext cx="0" cy="9062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0089F4E-D1C7-4CED-AAA2-8764344BF970}"/>
              </a:ext>
            </a:extLst>
          </p:cNvPr>
          <p:cNvCxnSpPr>
            <a:cxnSpLocks/>
          </p:cNvCxnSpPr>
          <p:nvPr/>
        </p:nvCxnSpPr>
        <p:spPr>
          <a:xfrm>
            <a:off x="7159635" y="3361436"/>
            <a:ext cx="148669" cy="21436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BE3318EB-AC38-4524-8E29-E77E8B2D7B98}"/>
              </a:ext>
            </a:extLst>
          </p:cNvPr>
          <p:cNvCxnSpPr>
            <a:cxnSpLocks/>
          </p:cNvCxnSpPr>
          <p:nvPr/>
        </p:nvCxnSpPr>
        <p:spPr>
          <a:xfrm>
            <a:off x="7164288" y="3725539"/>
            <a:ext cx="148669" cy="21436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2" name="Straight Connector 31">
            <a:extLst>
              <a:ext uri="{FF2B5EF4-FFF2-40B4-BE49-F238E27FC236}">
                <a16:creationId xmlns:a16="http://schemas.microsoft.com/office/drawing/2014/main" id="{729A248A-CF99-47C9-8594-2199B405EEEE}"/>
              </a:ext>
            </a:extLst>
          </p:cNvPr>
          <p:cNvCxnSpPr>
            <a:cxnSpLocks/>
          </p:cNvCxnSpPr>
          <p:nvPr/>
        </p:nvCxnSpPr>
        <p:spPr>
          <a:xfrm>
            <a:off x="7164288" y="4085579"/>
            <a:ext cx="148669" cy="214363"/>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3" name="Straight Connector 32">
            <a:extLst>
              <a:ext uri="{FF2B5EF4-FFF2-40B4-BE49-F238E27FC236}">
                <a16:creationId xmlns:a16="http://schemas.microsoft.com/office/drawing/2014/main" id="{1CF3B048-BF14-4073-8314-E1E46F0A6A59}"/>
              </a:ext>
            </a:extLst>
          </p:cNvPr>
          <p:cNvCxnSpPr>
            <a:cxnSpLocks/>
          </p:cNvCxnSpPr>
          <p:nvPr/>
        </p:nvCxnSpPr>
        <p:spPr>
          <a:xfrm>
            <a:off x="7164288" y="4443958"/>
            <a:ext cx="148669" cy="214363"/>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4" name="TextBox 33">
            <a:extLst>
              <a:ext uri="{FF2B5EF4-FFF2-40B4-BE49-F238E27FC236}">
                <a16:creationId xmlns:a16="http://schemas.microsoft.com/office/drawing/2014/main" id="{A7B89877-4111-4FAD-B7D8-88BC871643C9}"/>
              </a:ext>
            </a:extLst>
          </p:cNvPr>
          <p:cNvSpPr txBox="1"/>
          <p:nvPr/>
        </p:nvSpPr>
        <p:spPr>
          <a:xfrm>
            <a:off x="8491289" y="3291830"/>
            <a:ext cx="554447" cy="369332"/>
          </a:xfrm>
          <a:prstGeom prst="rect">
            <a:avLst/>
          </a:prstGeom>
          <a:noFill/>
        </p:spPr>
        <p:txBody>
          <a:bodyPr wrap="none" rtlCol="0">
            <a:spAutoFit/>
          </a:bodyPr>
          <a:lstStyle/>
          <a:p>
            <a:r>
              <a:rPr lang="en-US" dirty="0"/>
              <a:t>mat</a:t>
            </a:r>
          </a:p>
        </p:txBody>
      </p:sp>
      <p:sp>
        <p:nvSpPr>
          <p:cNvPr id="35" name="TextBox 34">
            <a:extLst>
              <a:ext uri="{FF2B5EF4-FFF2-40B4-BE49-F238E27FC236}">
                <a16:creationId xmlns:a16="http://schemas.microsoft.com/office/drawing/2014/main" id="{F48760D8-CA28-40E7-8915-100BA8E01F97}"/>
              </a:ext>
            </a:extLst>
          </p:cNvPr>
          <p:cNvSpPr txBox="1"/>
          <p:nvPr/>
        </p:nvSpPr>
        <p:spPr>
          <a:xfrm>
            <a:off x="8692458" y="4443958"/>
            <a:ext cx="237566" cy="369332"/>
          </a:xfrm>
          <a:prstGeom prst="rect">
            <a:avLst/>
          </a:prstGeom>
          <a:noFill/>
        </p:spPr>
        <p:txBody>
          <a:bodyPr wrap="none" rtlCol="0">
            <a:spAutoFit/>
          </a:bodyPr>
          <a:lstStyle/>
          <a:p>
            <a:r>
              <a:rPr lang="en-US" dirty="0"/>
              <a:t>l</a:t>
            </a:r>
          </a:p>
        </p:txBody>
      </p:sp>
      <p:sp>
        <p:nvSpPr>
          <p:cNvPr id="36" name="TextBox 35">
            <a:extLst>
              <a:ext uri="{FF2B5EF4-FFF2-40B4-BE49-F238E27FC236}">
                <a16:creationId xmlns:a16="http://schemas.microsoft.com/office/drawing/2014/main" id="{8F174A4A-D415-4F4D-9D28-6769709EEE15}"/>
              </a:ext>
            </a:extLst>
          </p:cNvPr>
          <p:cNvSpPr txBox="1"/>
          <p:nvPr/>
        </p:nvSpPr>
        <p:spPr>
          <a:xfrm>
            <a:off x="8657994" y="4011910"/>
            <a:ext cx="306494" cy="369332"/>
          </a:xfrm>
          <a:prstGeom prst="rect">
            <a:avLst/>
          </a:prstGeom>
          <a:noFill/>
        </p:spPr>
        <p:txBody>
          <a:bodyPr wrap="none" rtlCol="0">
            <a:spAutoFit/>
          </a:bodyPr>
          <a:lstStyle/>
          <a:p>
            <a:r>
              <a:rPr lang="en-US" dirty="0"/>
              <a:t>b</a:t>
            </a:r>
          </a:p>
        </p:txBody>
      </p:sp>
      <p:sp>
        <p:nvSpPr>
          <p:cNvPr id="37" name="TextBox 36">
            <a:extLst>
              <a:ext uri="{FF2B5EF4-FFF2-40B4-BE49-F238E27FC236}">
                <a16:creationId xmlns:a16="http://schemas.microsoft.com/office/drawing/2014/main" id="{55AF7824-E6B0-4969-BA3E-7166063D8E30}"/>
              </a:ext>
            </a:extLst>
          </p:cNvPr>
          <p:cNvSpPr txBox="1"/>
          <p:nvPr/>
        </p:nvSpPr>
        <p:spPr>
          <a:xfrm>
            <a:off x="8635305" y="3651870"/>
            <a:ext cx="306494" cy="369332"/>
          </a:xfrm>
          <a:prstGeom prst="rect">
            <a:avLst/>
          </a:prstGeom>
          <a:noFill/>
        </p:spPr>
        <p:txBody>
          <a:bodyPr wrap="none" rtlCol="0">
            <a:spAutoFit/>
          </a:bodyPr>
          <a:lstStyle/>
          <a:p>
            <a:r>
              <a:rPr lang="en-US" dirty="0"/>
              <a:t>h</a:t>
            </a:r>
          </a:p>
        </p:txBody>
      </p:sp>
    </p:spTree>
    <p:extLst>
      <p:ext uri="{BB962C8B-B14F-4D97-AF65-F5344CB8AC3E}">
        <p14:creationId xmlns:p14="http://schemas.microsoft.com/office/powerpoint/2010/main" val="4167120643"/>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11151</TotalTime>
  <Words>1375</Words>
  <Application>Microsoft Office PowerPoint</Application>
  <PresentationFormat>On-screen Show (16:9)</PresentationFormat>
  <Paragraphs>351</Paragraphs>
  <Slides>18</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Arial</vt:lpstr>
      <vt:lpstr>Calibri</vt:lpstr>
      <vt:lpstr>Wingdings</vt:lpstr>
      <vt:lpstr>Contents Slide Master</vt:lpstr>
      <vt:lpstr>Section Break Slide Master</vt:lpstr>
      <vt:lpstr>Office Theme</vt:lpstr>
      <vt:lpstr>PowerPoint Presentation</vt:lpstr>
      <vt:lpstr>Today’s Agenda</vt:lpstr>
      <vt:lpstr>Inheritance</vt:lpstr>
      <vt:lpstr>Inheritance</vt:lpstr>
      <vt:lpstr>Types of Inheritance</vt:lpstr>
      <vt:lpstr>Types of Inheritance</vt:lpstr>
      <vt:lpstr>Types of Inheritance</vt:lpstr>
      <vt:lpstr>Syntax of Inheriting a Class</vt:lpstr>
      <vt:lpstr>Example of Single Inheritance in "public" Mode</vt:lpstr>
      <vt:lpstr>Output</vt:lpstr>
      <vt:lpstr>Assignment</vt:lpstr>
      <vt:lpstr>Solution</vt:lpstr>
      <vt:lpstr>Reason behind the error!!!</vt:lpstr>
      <vt:lpstr>What is "protected"?</vt:lpstr>
      <vt:lpstr>What is "protected"?</vt:lpstr>
      <vt:lpstr>Improved version of the previous code</vt:lpstr>
      <vt:lpstr>Output</vt:lpstr>
      <vt:lpstr>End of Lecture 30</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402</cp:revision>
  <dcterms:created xsi:type="dcterms:W3CDTF">2016-12-05T23:26:54Z</dcterms:created>
  <dcterms:modified xsi:type="dcterms:W3CDTF">2021-12-17T11:12:32Z</dcterms:modified>
</cp:coreProperties>
</file>