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5"/>
  </p:notesMasterIdLst>
  <p:sldIdLst>
    <p:sldId id="354" r:id="rId4"/>
    <p:sldId id="324" r:id="rId5"/>
    <p:sldId id="460" r:id="rId6"/>
    <p:sldId id="461" r:id="rId7"/>
    <p:sldId id="462" r:id="rId8"/>
    <p:sldId id="463" r:id="rId9"/>
    <p:sldId id="464" r:id="rId10"/>
    <p:sldId id="466" r:id="rId11"/>
    <p:sldId id="465" r:id="rId12"/>
    <p:sldId id="467" r:id="rId13"/>
    <p:sldId id="353"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2060"/>
    <a:srgbClr val="00FFFF"/>
    <a:srgbClr val="08E64D"/>
    <a:srgbClr val="385D8A"/>
    <a:srgbClr val="F2A40D"/>
    <a:srgbClr val="058D2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24" autoAdjust="0"/>
  </p:normalViewPr>
  <p:slideViewPr>
    <p:cSldViewPr>
      <p:cViewPr>
        <p:scale>
          <a:sx n="70" d="100"/>
          <a:sy n="70" d="100"/>
        </p:scale>
        <p:origin x="1284" y="474"/>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12/10/2021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12/10/2021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31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550" dirty="0">
                <a:solidFill>
                  <a:schemeClr val="bg1"/>
                </a:solidFill>
              </a:rPr>
              <a:t>But During Compilation when it encounters with the method show present in Carton class it will updates the       table of Early binding for method show() which is done earlier when it encounters with the method show() of     the class Box</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8" name="Table 2">
            <a:extLst>
              <a:ext uri="{FF2B5EF4-FFF2-40B4-BE49-F238E27FC236}">
                <a16:creationId xmlns:a16="http://schemas.microsoft.com/office/drawing/2014/main" id="{355801FC-0402-4A78-B16B-2EDF2916D4FC}"/>
              </a:ext>
            </a:extLst>
          </p:cNvPr>
          <p:cNvGraphicFramePr>
            <a:graphicFrameLocks noGrp="1"/>
          </p:cNvGraphicFramePr>
          <p:nvPr/>
        </p:nvGraphicFramePr>
        <p:xfrm>
          <a:off x="323528" y="2355726"/>
          <a:ext cx="2573593" cy="226053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Box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Box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Box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Box-&gt; Derive-&gt;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11" name="Rectangle 10">
            <a:extLst>
              <a:ext uri="{FF2B5EF4-FFF2-40B4-BE49-F238E27FC236}">
                <a16:creationId xmlns:a16="http://schemas.microsoft.com/office/drawing/2014/main" id="{093F1C22-DBDD-426F-A188-5856A596B14C}"/>
              </a:ext>
            </a:extLst>
          </p:cNvPr>
          <p:cNvSpPr/>
          <p:nvPr/>
        </p:nvSpPr>
        <p:spPr>
          <a:xfrm>
            <a:off x="3468206" y="3541602"/>
            <a:ext cx="1103794"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Box::show()</a:t>
            </a:r>
          </a:p>
        </p:txBody>
      </p:sp>
      <p:cxnSp>
        <p:nvCxnSpPr>
          <p:cNvPr id="12" name="Straight Arrow Connector 11">
            <a:extLst>
              <a:ext uri="{FF2B5EF4-FFF2-40B4-BE49-F238E27FC236}">
                <a16:creationId xmlns:a16="http://schemas.microsoft.com/office/drawing/2014/main" id="{AA233E69-1284-43B8-A072-6F03AA2E63E0}"/>
              </a:ext>
            </a:extLst>
          </p:cNvPr>
          <p:cNvCxnSpPr>
            <a:cxnSpLocks/>
            <a:endCxn id="11" idx="1"/>
          </p:cNvCxnSpPr>
          <p:nvPr/>
        </p:nvCxnSpPr>
        <p:spPr>
          <a:xfrm>
            <a:off x="2897121" y="2587206"/>
            <a:ext cx="571085" cy="114614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E99E2046-6CFD-4ACD-8647-44100284EB72}"/>
              </a:ext>
            </a:extLst>
          </p:cNvPr>
          <p:cNvCxnSpPr>
            <a:cxnSpLocks/>
            <a:endCxn id="11" idx="1"/>
          </p:cNvCxnSpPr>
          <p:nvPr/>
        </p:nvCxnSpPr>
        <p:spPr>
          <a:xfrm>
            <a:off x="2897121" y="3160280"/>
            <a:ext cx="571085" cy="5730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618A40D0-D760-4838-B910-ACC7A1B6FEBD}"/>
              </a:ext>
            </a:extLst>
          </p:cNvPr>
          <p:cNvCxnSpPr>
            <a:cxnSpLocks/>
          </p:cNvCxnSpPr>
          <p:nvPr/>
        </p:nvCxnSpPr>
        <p:spPr>
          <a:xfrm>
            <a:off x="2897121" y="3607016"/>
            <a:ext cx="546444" cy="1418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9AD6E5CF-B0EF-45E4-87B9-F2EB98EECEF8}"/>
              </a:ext>
            </a:extLst>
          </p:cNvPr>
          <p:cNvCxnSpPr>
            <a:cxnSpLocks/>
          </p:cNvCxnSpPr>
          <p:nvPr/>
        </p:nvCxnSpPr>
        <p:spPr>
          <a:xfrm flipV="1">
            <a:off x="2897121" y="3777196"/>
            <a:ext cx="546444" cy="47719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22" name="Table 2">
            <a:extLst>
              <a:ext uri="{FF2B5EF4-FFF2-40B4-BE49-F238E27FC236}">
                <a16:creationId xmlns:a16="http://schemas.microsoft.com/office/drawing/2014/main" id="{753C2054-6CC6-424C-AAC7-591A2E0FDBE1}"/>
              </a:ext>
            </a:extLst>
          </p:cNvPr>
          <p:cNvGraphicFramePr>
            <a:graphicFrameLocks noGrp="1"/>
          </p:cNvGraphicFramePr>
          <p:nvPr>
            <p:extLst>
              <p:ext uri="{D42A27DB-BD31-4B8C-83A1-F6EECF244321}">
                <p14:modId xmlns:p14="http://schemas.microsoft.com/office/powerpoint/2010/main" val="2514622743"/>
              </p:ext>
            </p:extLst>
          </p:nvPr>
        </p:nvGraphicFramePr>
        <p:xfrm>
          <a:off x="4860032" y="2355726"/>
          <a:ext cx="2573593" cy="226053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Box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Box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Box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Box-&gt; Carton-&gt;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23" name="Rectangle 22">
            <a:extLst>
              <a:ext uri="{FF2B5EF4-FFF2-40B4-BE49-F238E27FC236}">
                <a16:creationId xmlns:a16="http://schemas.microsoft.com/office/drawing/2014/main" id="{858A2867-AAD3-4D68-8739-C5BE4FB7E8DF}"/>
              </a:ext>
            </a:extLst>
          </p:cNvPr>
          <p:cNvSpPr/>
          <p:nvPr/>
        </p:nvSpPr>
        <p:spPr>
          <a:xfrm>
            <a:off x="8004710" y="3003798"/>
            <a:ext cx="1103794"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Box::show()</a:t>
            </a:r>
          </a:p>
        </p:txBody>
      </p:sp>
      <p:cxnSp>
        <p:nvCxnSpPr>
          <p:cNvPr id="24" name="Straight Arrow Connector 23">
            <a:extLst>
              <a:ext uri="{FF2B5EF4-FFF2-40B4-BE49-F238E27FC236}">
                <a16:creationId xmlns:a16="http://schemas.microsoft.com/office/drawing/2014/main" id="{6D87DA8B-B824-49F0-BB89-D6FB66DABDC6}"/>
              </a:ext>
            </a:extLst>
          </p:cNvPr>
          <p:cNvCxnSpPr>
            <a:cxnSpLocks/>
            <a:endCxn id="23" idx="1"/>
          </p:cNvCxnSpPr>
          <p:nvPr/>
        </p:nvCxnSpPr>
        <p:spPr>
          <a:xfrm>
            <a:off x="7433625" y="2571750"/>
            <a:ext cx="571085" cy="6238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958D9934-EE0D-4F49-9C0D-E75EF83DA8DF}"/>
              </a:ext>
            </a:extLst>
          </p:cNvPr>
          <p:cNvCxnSpPr>
            <a:cxnSpLocks/>
            <a:endCxn id="23" idx="1"/>
          </p:cNvCxnSpPr>
          <p:nvPr/>
        </p:nvCxnSpPr>
        <p:spPr>
          <a:xfrm>
            <a:off x="7433625" y="3160280"/>
            <a:ext cx="571085" cy="3527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914D4B63-A48E-45FB-9C35-B8C4ABDD8552}"/>
              </a:ext>
            </a:extLst>
          </p:cNvPr>
          <p:cNvCxnSpPr>
            <a:cxnSpLocks/>
            <a:endCxn id="23" idx="1"/>
          </p:cNvCxnSpPr>
          <p:nvPr/>
        </p:nvCxnSpPr>
        <p:spPr>
          <a:xfrm flipV="1">
            <a:off x="7433625" y="3195550"/>
            <a:ext cx="571085" cy="411466"/>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8" name="Straight Arrow Connector 27">
            <a:extLst>
              <a:ext uri="{FF2B5EF4-FFF2-40B4-BE49-F238E27FC236}">
                <a16:creationId xmlns:a16="http://schemas.microsoft.com/office/drawing/2014/main" id="{BDCE9475-626C-40E3-B40C-4132A0DCDBD4}"/>
              </a:ext>
            </a:extLst>
          </p:cNvPr>
          <p:cNvCxnSpPr>
            <a:cxnSpLocks/>
          </p:cNvCxnSpPr>
          <p:nvPr/>
        </p:nvCxnSpPr>
        <p:spPr>
          <a:xfrm>
            <a:off x="7433625" y="4254394"/>
            <a:ext cx="499077"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 name="Arrow: Right 1">
            <a:extLst>
              <a:ext uri="{FF2B5EF4-FFF2-40B4-BE49-F238E27FC236}">
                <a16:creationId xmlns:a16="http://schemas.microsoft.com/office/drawing/2014/main" id="{86CB0032-F5F8-47A9-8CC1-791F0073E4B9}"/>
              </a:ext>
            </a:extLst>
          </p:cNvPr>
          <p:cNvSpPr/>
          <p:nvPr/>
        </p:nvSpPr>
        <p:spPr>
          <a:xfrm>
            <a:off x="3220648" y="1811646"/>
            <a:ext cx="1495367" cy="158709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After</a:t>
            </a:r>
          </a:p>
          <a:p>
            <a:pPr algn="ctr"/>
            <a:r>
              <a:rPr lang="en-US" dirty="0"/>
              <a:t>update</a:t>
            </a:r>
          </a:p>
        </p:txBody>
      </p:sp>
      <p:sp>
        <p:nvSpPr>
          <p:cNvPr id="29" name="Rectangle 28">
            <a:extLst>
              <a:ext uri="{FF2B5EF4-FFF2-40B4-BE49-F238E27FC236}">
                <a16:creationId xmlns:a16="http://schemas.microsoft.com/office/drawing/2014/main" id="{DCEA50F9-E521-42A1-AE27-FEAB1DA017E1}"/>
              </a:ext>
            </a:extLst>
          </p:cNvPr>
          <p:cNvSpPr/>
          <p:nvPr/>
        </p:nvSpPr>
        <p:spPr>
          <a:xfrm>
            <a:off x="7932702" y="4060454"/>
            <a:ext cx="1211298" cy="383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300" dirty="0"/>
              <a:t>Carton::show()</a:t>
            </a:r>
          </a:p>
        </p:txBody>
      </p:sp>
    </p:spTree>
    <p:extLst>
      <p:ext uri="{BB962C8B-B14F-4D97-AF65-F5344CB8AC3E}">
        <p14:creationId xmlns:p14="http://schemas.microsoft.com/office/powerpoint/2010/main" val="4260071834"/>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31</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Predict the output of the code</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Answer some question based on the code</a:t>
            </a:r>
            <a:endParaRPr lang="en-US" sz="1600" b="1" dirty="0">
              <a:solidFill>
                <a:srgbClr val="FFC0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80965" y="2364592"/>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Introduction to binding</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grpSp>
        <p:nvGrpSpPr>
          <p:cNvPr id="31" name="Group 30">
            <a:extLst>
              <a:ext uri="{FF2B5EF4-FFF2-40B4-BE49-F238E27FC236}">
                <a16:creationId xmlns:a16="http://schemas.microsoft.com/office/drawing/2014/main" id="{22F1E0FE-26D4-4DE6-A8A2-3A06C078F698}"/>
              </a:ext>
            </a:extLst>
          </p:cNvPr>
          <p:cNvGrpSpPr/>
          <p:nvPr/>
        </p:nvGrpSpPr>
        <p:grpSpPr>
          <a:xfrm>
            <a:off x="3428992" y="3084356"/>
            <a:ext cx="5214974" cy="428628"/>
            <a:chOff x="3131840" y="1491630"/>
            <a:chExt cx="5256584" cy="576064"/>
          </a:xfrm>
        </p:grpSpPr>
        <p:sp>
          <p:nvSpPr>
            <p:cNvPr id="32" name="Rectangle 31">
              <a:extLst>
                <a:ext uri="{FF2B5EF4-FFF2-40B4-BE49-F238E27FC236}">
                  <a16:creationId xmlns:a16="http://schemas.microsoft.com/office/drawing/2014/main" id="{FBFEAC90-C810-4680-97E9-3599FAF1FAF8}"/>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Right Triangle 33">
              <a:extLst>
                <a:ext uri="{FF2B5EF4-FFF2-40B4-BE49-F238E27FC236}">
                  <a16:creationId xmlns:a16="http://schemas.microsoft.com/office/drawing/2014/main" id="{9D082E28-5B7D-4947-8081-22BC43F45A5B}"/>
                </a:ext>
              </a:extLst>
            </p:cNvPr>
            <p:cNvSpPr/>
            <p:nvPr/>
          </p:nvSpPr>
          <p:spPr>
            <a:xfrm rot="5400000">
              <a:off x="3203840" y="1419630"/>
              <a:ext cx="576000" cy="720000"/>
            </a:xfrm>
            <a:prstGeom prst="rtTriangle">
              <a:avLst/>
            </a:prstGeom>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38" name="TextBox 37">
            <a:extLst>
              <a:ext uri="{FF2B5EF4-FFF2-40B4-BE49-F238E27FC236}">
                <a16:creationId xmlns:a16="http://schemas.microsoft.com/office/drawing/2014/main" id="{2AFE5030-A218-4082-BAD4-B9AFA774499E}"/>
              </a:ext>
            </a:extLst>
          </p:cNvPr>
          <p:cNvSpPr txBox="1"/>
          <p:nvPr/>
        </p:nvSpPr>
        <p:spPr>
          <a:xfrm>
            <a:off x="3428992" y="301291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40" name="TextBox 39">
            <a:extLst>
              <a:ext uri="{FF2B5EF4-FFF2-40B4-BE49-F238E27FC236}">
                <a16:creationId xmlns:a16="http://schemas.microsoft.com/office/drawing/2014/main" id="{E47D75AC-0BEE-4BEA-AC64-4387406DA14C}"/>
              </a:ext>
            </a:extLst>
          </p:cNvPr>
          <p:cNvSpPr txBox="1"/>
          <p:nvPr/>
        </p:nvSpPr>
        <p:spPr>
          <a:xfrm>
            <a:off x="3948936" y="3084348"/>
            <a:ext cx="4837906" cy="328680"/>
          </a:xfrm>
          <a:prstGeom prst="rect">
            <a:avLst/>
          </a:prstGeom>
          <a:noFill/>
        </p:spPr>
        <p:txBody>
          <a:bodyPr wrap="square" rtlCol="0">
            <a:spAutoFit/>
          </a:bodyPr>
          <a:lstStyle/>
          <a:p>
            <a:pPr marL="190500">
              <a:lnSpc>
                <a:spcPct val="95825"/>
              </a:lnSpc>
              <a:spcBef>
                <a:spcPts val="11048"/>
              </a:spcBef>
            </a:pPr>
            <a:r>
              <a:rPr lang="en-US" sz="1600" b="1" dirty="0">
                <a:solidFill>
                  <a:srgbClr val="C00000"/>
                </a:solidFill>
                <a:latin typeface="+mj-lt"/>
                <a:cs typeface="Georgia"/>
              </a:rPr>
              <a:t>Types of binding</a:t>
            </a:r>
            <a:endParaRPr lang="en-IN" sz="2000" b="1" dirty="0">
              <a:solidFill>
                <a:srgbClr val="C00000"/>
              </a:solidFill>
              <a:latin typeface="+mj-lt"/>
              <a:cs typeface="Georgia"/>
            </a:endParaRPr>
          </a:p>
        </p:txBody>
      </p:sp>
      <p:grpSp>
        <p:nvGrpSpPr>
          <p:cNvPr id="42" name="Group 41">
            <a:extLst>
              <a:ext uri="{FF2B5EF4-FFF2-40B4-BE49-F238E27FC236}">
                <a16:creationId xmlns:a16="http://schemas.microsoft.com/office/drawing/2014/main" id="{E6527499-47DF-4926-ACA7-AF900F637FF3}"/>
              </a:ext>
            </a:extLst>
          </p:cNvPr>
          <p:cNvGrpSpPr/>
          <p:nvPr/>
        </p:nvGrpSpPr>
        <p:grpSpPr>
          <a:xfrm>
            <a:off x="3428992" y="3727298"/>
            <a:ext cx="5214974" cy="428628"/>
            <a:chOff x="2978224" y="1958883"/>
            <a:chExt cx="5256584" cy="576064"/>
          </a:xfrm>
        </p:grpSpPr>
        <p:sp>
          <p:nvSpPr>
            <p:cNvPr id="47" name="Rectangle 46">
              <a:extLst>
                <a:ext uri="{FF2B5EF4-FFF2-40B4-BE49-F238E27FC236}">
                  <a16:creationId xmlns:a16="http://schemas.microsoft.com/office/drawing/2014/main" id="{A559DECA-3EAE-4ACC-B7A5-8E14B5721726}"/>
                </a:ext>
              </a:extLst>
            </p:cNvPr>
            <p:cNvSpPr/>
            <p:nvPr/>
          </p:nvSpPr>
          <p:spPr>
            <a:xfrm>
              <a:off x="2978224" y="1958883"/>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8" name="Right Triangle 47">
              <a:extLst>
                <a:ext uri="{FF2B5EF4-FFF2-40B4-BE49-F238E27FC236}">
                  <a16:creationId xmlns:a16="http://schemas.microsoft.com/office/drawing/2014/main" id="{9606593A-FCA2-4FDE-9047-7336CD4981A7}"/>
                </a:ext>
              </a:extLst>
            </p:cNvPr>
            <p:cNvSpPr/>
            <p:nvPr/>
          </p:nvSpPr>
          <p:spPr>
            <a:xfrm rot="5400000">
              <a:off x="3050224" y="1886883"/>
              <a:ext cx="575999" cy="720000"/>
            </a:xfrm>
            <a:prstGeom prst="rtTriangle">
              <a:avLst/>
            </a:prstGeom>
            <a:solidFill>
              <a:srgbClr val="058D2F"/>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49" name="TextBox 48">
            <a:extLst>
              <a:ext uri="{FF2B5EF4-FFF2-40B4-BE49-F238E27FC236}">
                <a16:creationId xmlns:a16="http://schemas.microsoft.com/office/drawing/2014/main" id="{B53EED36-689F-4E8E-8E24-D194A1D9E89F}"/>
              </a:ext>
            </a:extLst>
          </p:cNvPr>
          <p:cNvSpPr txBox="1"/>
          <p:nvPr/>
        </p:nvSpPr>
        <p:spPr>
          <a:xfrm>
            <a:off x="3874615" y="3672855"/>
            <a:ext cx="4769350" cy="328680"/>
          </a:xfrm>
          <a:prstGeom prst="rect">
            <a:avLst/>
          </a:prstGeom>
          <a:noFill/>
        </p:spPr>
        <p:txBody>
          <a:bodyPr wrap="square" rtlCol="0">
            <a:spAutoFit/>
          </a:bodyPr>
          <a:lstStyle/>
          <a:p>
            <a:pPr marL="190500">
              <a:lnSpc>
                <a:spcPct val="95825"/>
              </a:lnSpc>
              <a:spcBef>
                <a:spcPts val="11048"/>
              </a:spcBef>
            </a:pPr>
            <a:r>
              <a:rPr lang="en-US" sz="1600" b="1" dirty="0">
                <a:solidFill>
                  <a:srgbClr val="00B050"/>
                </a:solidFill>
                <a:latin typeface="+mj-lt"/>
                <a:cs typeface="Georgia"/>
              </a:rPr>
              <a:t>Table of early binding of the given code for example</a:t>
            </a:r>
            <a:endParaRPr lang="en-IN" sz="1600" b="1" dirty="0">
              <a:solidFill>
                <a:srgbClr val="00B050"/>
              </a:solidFill>
              <a:latin typeface="+mj-lt"/>
              <a:cs typeface="Georgia"/>
            </a:endParaRPr>
          </a:p>
        </p:txBody>
      </p:sp>
      <p:sp>
        <p:nvSpPr>
          <p:cNvPr id="50" name="TextBox 49">
            <a:extLst>
              <a:ext uri="{FF2B5EF4-FFF2-40B4-BE49-F238E27FC236}">
                <a16:creationId xmlns:a16="http://schemas.microsoft.com/office/drawing/2014/main" id="{234E4171-6DAB-4A3C-84F6-D296B4C5932F}"/>
              </a:ext>
            </a:extLst>
          </p:cNvPr>
          <p:cNvSpPr txBox="1"/>
          <p:nvPr/>
        </p:nvSpPr>
        <p:spPr>
          <a:xfrm>
            <a:off x="3357554" y="372729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blinds(horizontal)">
                                      <p:cBhvr>
                                        <p:cTn id="31" dur="500"/>
                                        <p:tgtEl>
                                          <p:spTgt spid="3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blinds(horizontal)">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linds(horizontal)">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P spid="40" grpId="0"/>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400" dirty="0">
                <a:solidFill>
                  <a:schemeClr val="bg1"/>
                </a:solidFill>
              </a:rPr>
              <a:t>class Box</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l, b, h;</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l, b, h: ";</a:t>
            </a:r>
          </a:p>
          <a:p>
            <a:r>
              <a:rPr lang="en-US" sz="1400" dirty="0">
                <a:solidFill>
                  <a:schemeClr val="bg1"/>
                </a:solidFill>
              </a:rPr>
              <a:t>            cin&gt;&gt;l&gt;&gt;b&gt;&gt;h;</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cout&lt;&lt;l&lt;&lt;", "&lt;&lt;b&lt;&lt;", "&lt;&lt;h&lt;&lt;endl;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lvl="1"/>
            <a:r>
              <a:rPr lang="en-US" sz="1400" dirty="0">
                <a:solidFill>
                  <a:schemeClr val="bg1"/>
                </a:solidFill>
              </a:rPr>
              <a:t>class </a:t>
            </a:r>
            <a:r>
              <a:rPr lang="en-US" sz="1400" dirty="0" err="1">
                <a:solidFill>
                  <a:schemeClr val="bg1"/>
                </a:solidFill>
              </a:rPr>
              <a:t>Carton:public</a:t>
            </a:r>
            <a:r>
              <a:rPr lang="en-US" sz="1400" dirty="0">
                <a:solidFill>
                  <a:schemeClr val="bg1"/>
                </a:solidFill>
              </a:rPr>
              <a:t> Box</a:t>
            </a:r>
          </a:p>
          <a:p>
            <a:pPr lvl="1"/>
            <a:r>
              <a:rPr lang="en-US" sz="1400" dirty="0">
                <a:solidFill>
                  <a:schemeClr val="bg1"/>
                </a:solidFill>
              </a:rPr>
              <a:t>{</a:t>
            </a:r>
          </a:p>
          <a:p>
            <a:pPr lvl="1"/>
            <a:r>
              <a:rPr lang="en-US" sz="1400" dirty="0">
                <a:solidFill>
                  <a:schemeClr val="bg1"/>
                </a:solidFill>
              </a:rPr>
              <a:t>    private:</a:t>
            </a:r>
          </a:p>
          <a:p>
            <a:pPr lvl="1"/>
            <a:r>
              <a:rPr lang="en-US" sz="1400" dirty="0">
                <a:solidFill>
                  <a:schemeClr val="bg1"/>
                </a:solidFill>
              </a:rPr>
              <a:t>        char mat[20];</a:t>
            </a:r>
          </a:p>
          <a:p>
            <a:pPr lvl="1"/>
            <a:r>
              <a:rPr lang="en-US" sz="1400" dirty="0">
                <a:solidFill>
                  <a:schemeClr val="bg1"/>
                </a:solidFill>
              </a:rPr>
              <a:t>    public:</a:t>
            </a:r>
          </a:p>
          <a:p>
            <a:pPr lvl="1"/>
            <a:r>
              <a:rPr lang="en-US" sz="1400" dirty="0">
                <a:solidFill>
                  <a:schemeClr val="bg1"/>
                </a:solidFill>
              </a:rPr>
              <a:t>        void set()</a:t>
            </a:r>
          </a:p>
          <a:p>
            <a:pPr lvl="1"/>
            <a:r>
              <a:rPr lang="en-US" sz="1400" dirty="0">
                <a:solidFill>
                  <a:schemeClr val="bg1"/>
                </a:solidFill>
              </a:rPr>
              <a:t>        {</a:t>
            </a:r>
          </a:p>
          <a:p>
            <a:pPr lvl="1"/>
            <a:r>
              <a:rPr lang="en-US" sz="1400" dirty="0">
                <a:solidFill>
                  <a:schemeClr val="bg1"/>
                </a:solidFill>
              </a:rPr>
              <a:t>            cout&lt;&lt;"Enter material: ";</a:t>
            </a:r>
          </a:p>
          <a:p>
            <a:pPr lvl="1"/>
            <a:r>
              <a:rPr lang="en-US" sz="1400" dirty="0">
                <a:solidFill>
                  <a:schemeClr val="bg1"/>
                </a:solidFill>
              </a:rPr>
              <a:t>            cin&gt;&gt;mat;</a:t>
            </a:r>
          </a:p>
          <a:p>
            <a:pPr lvl="1"/>
            <a:r>
              <a:rPr lang="en-US" sz="1400" dirty="0">
                <a:solidFill>
                  <a:schemeClr val="bg1"/>
                </a:solidFill>
              </a:rPr>
              <a:t>        }</a:t>
            </a:r>
          </a:p>
          <a:p>
            <a:pPr lvl="1"/>
            <a:r>
              <a:rPr lang="en-US" sz="1400" dirty="0">
                <a:solidFill>
                  <a:schemeClr val="bg1"/>
                </a:solidFill>
              </a:rPr>
              <a:t>        void show()</a:t>
            </a:r>
          </a:p>
          <a:p>
            <a:pPr lvl="1"/>
            <a:r>
              <a:rPr lang="en-US" sz="1400" dirty="0">
                <a:solidFill>
                  <a:schemeClr val="bg1"/>
                </a:solidFill>
              </a:rPr>
              <a:t>        {</a:t>
            </a:r>
          </a:p>
          <a:p>
            <a:pPr lvl="1"/>
            <a:r>
              <a:rPr lang="en-US" sz="1400" dirty="0">
                <a:solidFill>
                  <a:schemeClr val="bg1"/>
                </a:solidFill>
              </a:rPr>
              <a:t>            cout&lt;&lt;mat&lt;&lt;endl;</a:t>
            </a:r>
          </a:p>
          <a:p>
            <a:pPr lvl="1"/>
            <a:r>
              <a:rPr lang="en-US" sz="1400" dirty="0">
                <a:solidFill>
                  <a:schemeClr val="bg1"/>
                </a:solidFill>
              </a:rPr>
              <a:t>        }</a:t>
            </a:r>
          </a:p>
          <a:p>
            <a:pPr lvl="1"/>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lvl="1"/>
            <a:r>
              <a:rPr lang="en-US" sz="1400" dirty="0">
                <a:solidFill>
                  <a:schemeClr val="bg1"/>
                </a:solidFill>
              </a:rPr>
              <a:t>int main()</a:t>
            </a:r>
          </a:p>
          <a:p>
            <a:pPr lvl="1"/>
            <a:r>
              <a:rPr lang="en-US" sz="1400" dirty="0">
                <a:solidFill>
                  <a:schemeClr val="bg1"/>
                </a:solidFill>
              </a:rPr>
              <a:t>{</a:t>
            </a:r>
          </a:p>
          <a:p>
            <a:pPr lvl="1"/>
            <a:r>
              <a:rPr lang="en-US" sz="1400" dirty="0">
                <a:solidFill>
                  <a:schemeClr val="bg1"/>
                </a:solidFill>
              </a:rPr>
              <a:t>    Carton obj;</a:t>
            </a:r>
          </a:p>
          <a:p>
            <a:pPr lvl="1"/>
            <a:r>
              <a:rPr lang="en-US" sz="1400" dirty="0">
                <a:solidFill>
                  <a:schemeClr val="bg1"/>
                </a:solidFill>
              </a:rPr>
              <a:t>    </a:t>
            </a:r>
            <a:r>
              <a:rPr lang="en-US" sz="1400" dirty="0" err="1">
                <a:solidFill>
                  <a:schemeClr val="bg1"/>
                </a:solidFill>
              </a:rPr>
              <a:t>obj.get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obj.show</a:t>
            </a:r>
            <a:r>
              <a:rPr lang="en-US" sz="1400" dirty="0">
                <a:solidFill>
                  <a:schemeClr val="bg1"/>
                </a:solidFill>
              </a:rPr>
              <a:t>();</a:t>
            </a:r>
          </a:p>
          <a:p>
            <a:pPr lvl="1"/>
            <a:r>
              <a:rPr lang="en-US" sz="1400" dirty="0">
                <a:solidFill>
                  <a:schemeClr val="bg1"/>
                </a:solidFill>
              </a:rPr>
              <a:t>    </a:t>
            </a:r>
            <a:r>
              <a:rPr lang="en-US" sz="1400" dirty="0" err="1">
                <a:solidFill>
                  <a:schemeClr val="bg1"/>
                </a:solidFill>
              </a:rPr>
              <a:t>obj.show</a:t>
            </a:r>
            <a:r>
              <a:rPr lang="en-US" sz="1400" dirty="0">
                <a:solidFill>
                  <a:schemeClr val="bg1"/>
                </a:solidFill>
              </a:rPr>
              <a:t>();</a:t>
            </a:r>
          </a:p>
          <a:p>
            <a:pPr lvl="1"/>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Predict the output of the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400" dirty="0">
                <a:solidFill>
                  <a:schemeClr val="bg1"/>
                </a:solidFill>
              </a:rPr>
              <a:t>What will be the output of the previous code?</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031A456C-2979-4D2C-ABD0-184C8B6A7B1A}"/>
              </a:ext>
            </a:extLst>
          </p:cNvPr>
          <p:cNvSpPr/>
          <p:nvPr/>
        </p:nvSpPr>
        <p:spPr>
          <a:xfrm>
            <a:off x="142844" y="1347614"/>
            <a:ext cx="5005220" cy="230425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Enter l, b, h: 10 20 30</a:t>
            </a:r>
          </a:p>
          <a:p>
            <a:r>
              <a:rPr lang="en-US" dirty="0"/>
              <a:t>Enter material: Wood</a:t>
            </a:r>
          </a:p>
          <a:p>
            <a:r>
              <a:rPr lang="en-US" dirty="0"/>
              <a:t>Wood</a:t>
            </a:r>
          </a:p>
          <a:p>
            <a:r>
              <a:rPr lang="en-US" dirty="0"/>
              <a:t>Wood</a:t>
            </a:r>
          </a:p>
          <a:p>
            <a:endParaRPr lang="en-US" dirty="0"/>
          </a:p>
          <a:p>
            <a:r>
              <a:rPr lang="en-US" dirty="0"/>
              <a:t>Process returned 0 (0x0)   execution time : 11.072 s</a:t>
            </a:r>
          </a:p>
          <a:p>
            <a:r>
              <a:rPr lang="en-US" dirty="0"/>
              <a:t>Press any key to continue.</a:t>
            </a:r>
          </a:p>
        </p:txBody>
      </p:sp>
      <p:sp>
        <p:nvSpPr>
          <p:cNvPr id="8" name="Rectangle 7">
            <a:extLst>
              <a:ext uri="{FF2B5EF4-FFF2-40B4-BE49-F238E27FC236}">
                <a16:creationId xmlns:a16="http://schemas.microsoft.com/office/drawing/2014/main" id="{D0DD6210-FFDF-4FB4-B7B2-4E05C441C438}"/>
              </a:ext>
            </a:extLst>
          </p:cNvPr>
          <p:cNvSpPr/>
          <p:nvPr/>
        </p:nvSpPr>
        <p:spPr>
          <a:xfrm>
            <a:off x="5687460" y="1347614"/>
            <a:ext cx="3313696" cy="266429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The code will call show() member function of Carton class in both   the calls done to show(), i.e.</a:t>
            </a:r>
          </a:p>
          <a:p>
            <a:endParaRPr lang="en-US" dirty="0"/>
          </a:p>
          <a:p>
            <a:pPr marL="342900" indent="-342900" algn="ctr">
              <a:buFont typeface="+mj-lt"/>
              <a:buAutoNum type="arabicPeriod"/>
            </a:pPr>
            <a:r>
              <a:rPr lang="en-US" dirty="0" err="1"/>
              <a:t>obj.show</a:t>
            </a:r>
            <a:r>
              <a:rPr lang="en-US" dirty="0"/>
              <a:t>();</a:t>
            </a:r>
          </a:p>
          <a:p>
            <a:pPr marL="342900" indent="-342900" algn="ctr">
              <a:buFont typeface="+mj-lt"/>
              <a:buAutoNum type="arabicPeriod"/>
            </a:pPr>
            <a:r>
              <a:rPr lang="en-US" dirty="0" err="1"/>
              <a:t>obj.show</a:t>
            </a:r>
            <a:r>
              <a:rPr lang="en-US" dirty="0"/>
              <a:t>();</a:t>
            </a:r>
          </a:p>
          <a:p>
            <a:endParaRPr lang="en-US" dirty="0"/>
          </a:p>
          <a:p>
            <a:r>
              <a:rPr lang="en-US" dirty="0"/>
              <a:t>Both will call show() of Carton     class</a:t>
            </a:r>
          </a:p>
        </p:txBody>
      </p:sp>
    </p:spTree>
    <p:extLst>
      <p:ext uri="{BB962C8B-B14F-4D97-AF65-F5344CB8AC3E}">
        <p14:creationId xmlns:p14="http://schemas.microsoft.com/office/powerpoint/2010/main" val="2850785317"/>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q"/>
            </a:pPr>
            <a:r>
              <a:rPr lang="en-US" sz="1600" dirty="0">
                <a:solidFill>
                  <a:schemeClr val="bg1"/>
                </a:solidFill>
              </a:rPr>
              <a:t>Why this is happening?</a:t>
            </a:r>
          </a:p>
          <a:p>
            <a:pPr marL="285750" indent="-285750">
              <a:buFont typeface="Wingdings" panose="05000000000000000000" pitchFamily="2" charset="2"/>
              <a:buChar char="q"/>
            </a:pPr>
            <a:endParaRPr lang="en-US" sz="1600" dirty="0">
              <a:solidFill>
                <a:schemeClr val="bg1"/>
              </a:solidFill>
            </a:endParaRPr>
          </a:p>
          <a:p>
            <a:pPr marL="742950" lvl="1" indent="-285750">
              <a:buFont typeface="Wingdings" panose="05000000000000000000" pitchFamily="2" charset="2"/>
              <a:buChar char="Ø"/>
            </a:pPr>
            <a:r>
              <a:rPr lang="en-US" sz="1600" dirty="0">
                <a:solidFill>
                  <a:schemeClr val="bg1"/>
                </a:solidFill>
              </a:rPr>
              <a:t>It is happening because of a very-very important concept in programming which is called as EARLY  BINDING</a:t>
            </a:r>
          </a:p>
          <a:p>
            <a:endParaRPr lang="en-US" sz="1600" dirty="0">
              <a:solidFill>
                <a:schemeClr val="bg1"/>
              </a:solidFill>
            </a:endParaRPr>
          </a:p>
          <a:p>
            <a:pPr marL="285750" indent="-285750">
              <a:buFont typeface="Wingdings" panose="05000000000000000000" pitchFamily="2" charset="2"/>
              <a:buChar char="v"/>
            </a:pPr>
            <a:r>
              <a:rPr lang="en-US" sz="1600" dirty="0">
                <a:solidFill>
                  <a:schemeClr val="bg1"/>
                </a:solidFill>
              </a:rPr>
              <a:t>Binding</a:t>
            </a:r>
          </a:p>
          <a:p>
            <a:pPr marL="285750" indent="-285750">
              <a:buFont typeface="Wingdings" panose="05000000000000000000" pitchFamily="2" charset="2"/>
              <a:buChar char="v"/>
            </a:pPr>
            <a:endParaRPr lang="en-US" sz="1600" dirty="0">
              <a:solidFill>
                <a:schemeClr val="bg1"/>
              </a:solidFill>
            </a:endParaRPr>
          </a:p>
          <a:p>
            <a:pPr marL="742950" lvl="1" indent="-285750">
              <a:buFont typeface="Arial" panose="020B0604020202020204" pitchFamily="34" charset="0"/>
              <a:buChar char="•"/>
            </a:pPr>
            <a:r>
              <a:rPr lang="en-US" sz="1600" dirty="0">
                <a:solidFill>
                  <a:schemeClr val="bg1"/>
                </a:solidFill>
              </a:rPr>
              <a:t>The term Binding means the mechanism which the compiler of a programming language uses to     decode on which function call, which function body will be executed.</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Reason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772776224"/>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Types of Binding</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6C118264-A1E9-439D-BA73-5029B519C7FD}"/>
              </a:ext>
            </a:extLst>
          </p:cNvPr>
          <p:cNvSpPr/>
          <p:nvPr/>
        </p:nvSpPr>
        <p:spPr>
          <a:xfrm>
            <a:off x="3131840" y="1419622"/>
            <a:ext cx="2592288"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Types of Binding</a:t>
            </a:r>
          </a:p>
        </p:txBody>
      </p:sp>
      <p:cxnSp>
        <p:nvCxnSpPr>
          <p:cNvPr id="4" name="Straight Arrow Connector 3">
            <a:extLst>
              <a:ext uri="{FF2B5EF4-FFF2-40B4-BE49-F238E27FC236}">
                <a16:creationId xmlns:a16="http://schemas.microsoft.com/office/drawing/2014/main" id="{3D29C5B2-98BE-4A11-9B3C-CD88EE5001FE}"/>
              </a:ext>
            </a:extLst>
          </p:cNvPr>
          <p:cNvCxnSpPr/>
          <p:nvPr/>
        </p:nvCxnSpPr>
        <p:spPr>
          <a:xfrm>
            <a:off x="4427984" y="1993901"/>
            <a:ext cx="914400" cy="9144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ABCED262-54A2-46E3-BE7B-15E0BB42CCD9}"/>
              </a:ext>
            </a:extLst>
          </p:cNvPr>
          <p:cNvCxnSpPr>
            <a:cxnSpLocks/>
          </p:cNvCxnSpPr>
          <p:nvPr/>
        </p:nvCxnSpPr>
        <p:spPr>
          <a:xfrm flipH="1">
            <a:off x="3491880" y="1993901"/>
            <a:ext cx="954596" cy="91440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3" name="Rectangle 12">
            <a:extLst>
              <a:ext uri="{FF2B5EF4-FFF2-40B4-BE49-F238E27FC236}">
                <a16:creationId xmlns:a16="http://schemas.microsoft.com/office/drawing/2014/main" id="{03FEC1AE-3492-4FB9-8C4A-7094C0AE418C}"/>
              </a:ext>
            </a:extLst>
          </p:cNvPr>
          <p:cNvSpPr/>
          <p:nvPr/>
        </p:nvSpPr>
        <p:spPr>
          <a:xfrm>
            <a:off x="1259632" y="2931790"/>
            <a:ext cx="2592288"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Early Binding</a:t>
            </a:r>
          </a:p>
          <a:p>
            <a:pPr algn="ctr"/>
            <a:r>
              <a:rPr lang="en-US" dirty="0"/>
              <a:t>Or</a:t>
            </a:r>
          </a:p>
          <a:p>
            <a:pPr algn="ctr"/>
            <a:r>
              <a:rPr lang="en-US" dirty="0"/>
              <a:t>Compile Time Binding</a:t>
            </a:r>
          </a:p>
          <a:p>
            <a:pPr algn="ctr"/>
            <a:r>
              <a:rPr lang="en-US" dirty="0"/>
              <a:t>Or</a:t>
            </a:r>
          </a:p>
          <a:p>
            <a:pPr algn="ctr"/>
            <a:r>
              <a:rPr lang="en-US" dirty="0"/>
              <a:t>Static Binding</a:t>
            </a:r>
          </a:p>
        </p:txBody>
      </p:sp>
      <p:sp>
        <p:nvSpPr>
          <p:cNvPr id="14" name="Rectangle 13">
            <a:extLst>
              <a:ext uri="{FF2B5EF4-FFF2-40B4-BE49-F238E27FC236}">
                <a16:creationId xmlns:a16="http://schemas.microsoft.com/office/drawing/2014/main" id="{B9553522-D764-4415-9C7F-773DE1101755}"/>
              </a:ext>
            </a:extLst>
          </p:cNvPr>
          <p:cNvSpPr/>
          <p:nvPr/>
        </p:nvSpPr>
        <p:spPr>
          <a:xfrm>
            <a:off x="4644008" y="2931790"/>
            <a:ext cx="2592288" cy="16561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Late Binding</a:t>
            </a:r>
          </a:p>
          <a:p>
            <a:pPr algn="ctr"/>
            <a:r>
              <a:rPr lang="en-US" dirty="0"/>
              <a:t>Or</a:t>
            </a:r>
          </a:p>
          <a:p>
            <a:pPr algn="ctr"/>
            <a:r>
              <a:rPr lang="en-US" dirty="0"/>
              <a:t>Runtime Binding</a:t>
            </a:r>
          </a:p>
          <a:p>
            <a:pPr algn="ctr"/>
            <a:r>
              <a:rPr lang="en-US" dirty="0"/>
              <a:t>Or</a:t>
            </a:r>
          </a:p>
          <a:p>
            <a:pPr algn="ctr"/>
            <a:r>
              <a:rPr lang="en-US" dirty="0"/>
              <a:t>Dynamic Binding</a:t>
            </a:r>
          </a:p>
        </p:txBody>
      </p:sp>
    </p:spTree>
    <p:extLst>
      <p:ext uri="{BB962C8B-B14F-4D97-AF65-F5344CB8AC3E}">
        <p14:creationId xmlns:p14="http://schemas.microsoft.com/office/powerpoint/2010/main" val="2930711011"/>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r>
              <a:rPr lang="en-US" sz="1550" dirty="0">
                <a:solidFill>
                  <a:schemeClr val="bg1"/>
                </a:solidFill>
              </a:rPr>
              <a:t>Till now we have studied in C and in C++ that our code is compiled from first line during compilation</a:t>
            </a:r>
          </a:p>
          <a:p>
            <a:endParaRPr lang="en-US" sz="1550" dirty="0">
              <a:solidFill>
                <a:schemeClr val="bg1"/>
              </a:solidFill>
            </a:endParaRPr>
          </a:p>
          <a:p>
            <a:r>
              <a:rPr lang="en-US" sz="1550" dirty="0">
                <a:solidFill>
                  <a:schemeClr val="bg1"/>
                </a:solidFill>
              </a:rPr>
              <a:t>And we know that the compiler has 2 major tasks</a:t>
            </a:r>
          </a:p>
          <a:p>
            <a:endParaRPr lang="en-US" sz="1550" dirty="0">
              <a:solidFill>
                <a:schemeClr val="bg1"/>
              </a:solidFill>
            </a:endParaRPr>
          </a:p>
          <a:p>
            <a:pPr marL="342900" indent="-342900">
              <a:buFont typeface="+mj-lt"/>
              <a:buAutoNum type="arabicPeriod"/>
            </a:pPr>
            <a:r>
              <a:rPr lang="en-US" sz="1550" dirty="0">
                <a:solidFill>
                  <a:schemeClr val="bg1"/>
                </a:solidFill>
              </a:rPr>
              <a:t>Checking the syntax of our code</a:t>
            </a:r>
          </a:p>
          <a:p>
            <a:pPr marL="342900" indent="-342900">
              <a:buFont typeface="+mj-lt"/>
              <a:buAutoNum type="arabicPeriod"/>
            </a:pPr>
            <a:endParaRPr lang="en-US" sz="1550" dirty="0">
              <a:solidFill>
                <a:schemeClr val="bg1"/>
              </a:solidFill>
            </a:endParaRPr>
          </a:p>
          <a:p>
            <a:pPr marL="342900" indent="-342900">
              <a:buFont typeface="+mj-lt"/>
              <a:buAutoNum type="arabicPeriod"/>
            </a:pPr>
            <a:r>
              <a:rPr lang="en-US" sz="1550" dirty="0">
                <a:solidFill>
                  <a:schemeClr val="bg1"/>
                </a:solidFill>
              </a:rPr>
              <a:t>And if the code is syntactically correct then it generates the machine code of our source code</a:t>
            </a:r>
          </a:p>
          <a:p>
            <a:pPr marL="342900" indent="-342900">
              <a:buFont typeface="+mj-lt"/>
              <a:buAutoNum type="arabicPeriod"/>
            </a:pPr>
            <a:endParaRPr lang="en-US" sz="1550" dirty="0">
              <a:solidFill>
                <a:schemeClr val="bg1"/>
              </a:solidFill>
            </a:endParaRPr>
          </a:p>
          <a:p>
            <a:r>
              <a:rPr lang="en-US" sz="1550" dirty="0">
                <a:solidFill>
                  <a:schemeClr val="bg1"/>
                </a:solidFill>
              </a:rPr>
              <a:t>Now, the 3</a:t>
            </a:r>
            <a:r>
              <a:rPr lang="en-US" sz="1550" baseline="30000" dirty="0">
                <a:solidFill>
                  <a:schemeClr val="bg1"/>
                </a:solidFill>
              </a:rPr>
              <a:t>rd</a:t>
            </a:r>
            <a:r>
              <a:rPr lang="en-US" sz="1550" dirty="0">
                <a:solidFill>
                  <a:schemeClr val="bg1"/>
                </a:solidFill>
              </a:rPr>
              <a:t> very important task which the compiler does in our source code is when it encounters with the any method during compilation it decides in which situation or circumstances this method will be called.</a:t>
            </a:r>
          </a:p>
          <a:p>
            <a:endParaRPr lang="en-US" sz="1550" dirty="0">
              <a:solidFill>
                <a:schemeClr val="bg1"/>
              </a:solidFill>
            </a:endParaRPr>
          </a:p>
          <a:p>
            <a:r>
              <a:rPr lang="en-US" sz="1550" dirty="0">
                <a:solidFill>
                  <a:schemeClr val="bg1"/>
                </a:solidFill>
              </a:rPr>
              <a:t>And the possible callers of a method are:-</a:t>
            </a:r>
          </a:p>
          <a:p>
            <a:endParaRPr lang="en-US" sz="1550" dirty="0">
              <a:solidFill>
                <a:schemeClr val="bg1"/>
              </a:solidFill>
            </a:endParaRPr>
          </a:p>
          <a:p>
            <a:pPr marL="800100" lvl="1" indent="-342900">
              <a:buFont typeface="+mj-lt"/>
              <a:buAutoNum type="arabicPeriod"/>
            </a:pPr>
            <a:r>
              <a:rPr lang="en-US" sz="1550" dirty="0">
                <a:solidFill>
                  <a:schemeClr val="bg1"/>
                </a:solidFill>
              </a:rPr>
              <a:t>Object of the class</a:t>
            </a:r>
          </a:p>
          <a:p>
            <a:pPr marL="800100" lvl="1" indent="-342900">
              <a:buFont typeface="+mj-lt"/>
              <a:buAutoNum type="arabicPeriod"/>
            </a:pPr>
            <a:r>
              <a:rPr lang="en-US" sz="1550" dirty="0">
                <a:solidFill>
                  <a:schemeClr val="bg1"/>
                </a:solidFill>
              </a:rPr>
              <a:t>Pointer of the class</a:t>
            </a:r>
          </a:p>
          <a:p>
            <a:pPr marL="800100" lvl="1" indent="-342900">
              <a:buFont typeface="+mj-lt"/>
              <a:buAutoNum type="arabicPeriod"/>
            </a:pPr>
            <a:r>
              <a:rPr lang="en-US" sz="1550" dirty="0">
                <a:solidFill>
                  <a:schemeClr val="bg1"/>
                </a:solidFill>
              </a:rPr>
              <a:t>Reference of the class</a:t>
            </a:r>
          </a:p>
          <a:p>
            <a:pPr marL="800100" lvl="1" indent="-342900">
              <a:buFont typeface="+mj-lt"/>
              <a:buAutoNum type="arabicPeriod"/>
            </a:pPr>
            <a:r>
              <a:rPr lang="en-US" sz="1550" dirty="0">
                <a:solidFill>
                  <a:schemeClr val="bg1"/>
                </a:solidFill>
              </a:rPr>
              <a:t>The object of the derived class of the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814F9C00-7B9B-4D02-83E4-2EF602BE07DA}"/>
              </a:ext>
            </a:extLst>
          </p:cNvPr>
          <p:cNvSpPr/>
          <p:nvPr/>
        </p:nvSpPr>
        <p:spPr>
          <a:xfrm>
            <a:off x="4609732" y="4011910"/>
            <a:ext cx="3600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 this pre planning is known as </a:t>
            </a:r>
          </a:p>
          <a:p>
            <a:pPr algn="ctr"/>
            <a:r>
              <a:rPr lang="en-US" dirty="0"/>
              <a:t>Early Binding</a:t>
            </a:r>
          </a:p>
        </p:txBody>
      </p:sp>
    </p:spTree>
    <p:extLst>
      <p:ext uri="{BB962C8B-B14F-4D97-AF65-F5344CB8AC3E}">
        <p14:creationId xmlns:p14="http://schemas.microsoft.com/office/powerpoint/2010/main" val="72701432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400" dirty="0">
                <a:solidFill>
                  <a:schemeClr val="bg1"/>
                </a:solidFill>
              </a:rPr>
              <a:t>class Box</a:t>
            </a:r>
          </a:p>
          <a:p>
            <a:r>
              <a:rPr lang="en-US" sz="1400" dirty="0">
                <a:solidFill>
                  <a:schemeClr val="bg1"/>
                </a:solidFill>
              </a:rPr>
              <a:t>{</a:t>
            </a:r>
          </a:p>
          <a:p>
            <a:r>
              <a:rPr lang="en-US" sz="1400" dirty="0">
                <a:solidFill>
                  <a:schemeClr val="bg1"/>
                </a:solidFill>
              </a:rPr>
              <a:t>    private:</a:t>
            </a:r>
          </a:p>
          <a:p>
            <a:r>
              <a:rPr lang="en-US" sz="1400" dirty="0">
                <a:solidFill>
                  <a:schemeClr val="bg1"/>
                </a:solidFill>
              </a:rPr>
              <a:t>        int l, b, h;</a:t>
            </a:r>
          </a:p>
          <a:p>
            <a:r>
              <a:rPr lang="en-US" sz="1400" dirty="0">
                <a:solidFill>
                  <a:schemeClr val="bg1"/>
                </a:solidFill>
              </a:rPr>
              <a:t>    public:</a:t>
            </a:r>
          </a:p>
          <a:p>
            <a:r>
              <a:rPr lang="en-US" sz="1400" dirty="0">
                <a:solidFill>
                  <a:schemeClr val="bg1"/>
                </a:solidFill>
              </a:rPr>
              <a:t>        void get()</a:t>
            </a:r>
          </a:p>
          <a:p>
            <a:r>
              <a:rPr lang="en-US" sz="1400" dirty="0">
                <a:solidFill>
                  <a:schemeClr val="bg1"/>
                </a:solidFill>
              </a:rPr>
              <a:t>        {</a:t>
            </a:r>
          </a:p>
          <a:p>
            <a:r>
              <a:rPr lang="en-US" sz="1400" dirty="0">
                <a:solidFill>
                  <a:schemeClr val="bg1"/>
                </a:solidFill>
              </a:rPr>
              <a:t>            cout&lt;&lt;"Enter l, b, h: ";</a:t>
            </a:r>
          </a:p>
          <a:p>
            <a:r>
              <a:rPr lang="en-US" sz="1400" dirty="0">
                <a:solidFill>
                  <a:schemeClr val="bg1"/>
                </a:solidFill>
              </a:rPr>
              <a:t>            cin&gt;&gt;l&gt;&gt;b&gt;&gt;h;</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cout&lt;&lt;l&lt;&lt;", "&lt;&lt;b&lt;&lt;", "&lt;&lt;h&lt;&lt;endl;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r>
              <a:rPr lang="en-US" sz="1400" dirty="0">
                <a:solidFill>
                  <a:schemeClr val="bg1"/>
                </a:solidFill>
              </a:rPr>
              <a:t>class </a:t>
            </a:r>
            <a:r>
              <a:rPr lang="en-US" sz="1400" dirty="0" err="1">
                <a:solidFill>
                  <a:schemeClr val="bg1"/>
                </a:solidFill>
              </a:rPr>
              <a:t>Carton:public</a:t>
            </a:r>
            <a:r>
              <a:rPr lang="en-US" sz="1400" dirty="0">
                <a:solidFill>
                  <a:schemeClr val="bg1"/>
                </a:solidFill>
              </a:rPr>
              <a:t> Box</a:t>
            </a:r>
          </a:p>
          <a:p>
            <a:r>
              <a:rPr lang="en-US" sz="1400" dirty="0">
                <a:solidFill>
                  <a:schemeClr val="bg1"/>
                </a:solidFill>
              </a:rPr>
              <a:t>{</a:t>
            </a:r>
          </a:p>
          <a:p>
            <a:r>
              <a:rPr lang="en-US" sz="1400" dirty="0">
                <a:solidFill>
                  <a:schemeClr val="bg1"/>
                </a:solidFill>
              </a:rPr>
              <a:t>    private:</a:t>
            </a:r>
          </a:p>
          <a:p>
            <a:r>
              <a:rPr lang="en-US" sz="1400" dirty="0">
                <a:solidFill>
                  <a:schemeClr val="bg1"/>
                </a:solidFill>
              </a:rPr>
              <a:t>        char mat[20];</a:t>
            </a:r>
          </a:p>
          <a:p>
            <a:r>
              <a:rPr lang="en-US" sz="1400" dirty="0">
                <a:solidFill>
                  <a:schemeClr val="bg1"/>
                </a:solidFill>
              </a:rPr>
              <a:t>    public:</a:t>
            </a:r>
          </a:p>
          <a:p>
            <a:r>
              <a:rPr lang="en-US" sz="1400" dirty="0">
                <a:solidFill>
                  <a:schemeClr val="bg1"/>
                </a:solidFill>
              </a:rPr>
              <a:t>        void set()</a:t>
            </a:r>
          </a:p>
          <a:p>
            <a:r>
              <a:rPr lang="en-US" sz="1400" dirty="0">
                <a:solidFill>
                  <a:schemeClr val="bg1"/>
                </a:solidFill>
              </a:rPr>
              <a:t>        {</a:t>
            </a:r>
          </a:p>
          <a:p>
            <a:r>
              <a:rPr lang="en-US" sz="1400" dirty="0">
                <a:solidFill>
                  <a:schemeClr val="bg1"/>
                </a:solidFill>
              </a:rPr>
              <a:t>            cout&lt;&lt;"Enter material: ";</a:t>
            </a:r>
          </a:p>
          <a:p>
            <a:r>
              <a:rPr lang="en-US" sz="1400" dirty="0">
                <a:solidFill>
                  <a:schemeClr val="bg1"/>
                </a:solidFill>
              </a:rPr>
              <a:t>            cin&gt;&gt;mat;</a:t>
            </a:r>
          </a:p>
          <a:p>
            <a:r>
              <a:rPr lang="en-US" sz="1400" dirty="0">
                <a:solidFill>
                  <a:schemeClr val="bg1"/>
                </a:solidFill>
              </a:rPr>
              <a:t>        }</a:t>
            </a:r>
          </a:p>
          <a:p>
            <a:r>
              <a:rPr lang="en-US" sz="1400" dirty="0">
                <a:solidFill>
                  <a:schemeClr val="bg1"/>
                </a:solidFill>
              </a:rPr>
              <a:t>        void show()</a:t>
            </a:r>
          </a:p>
          <a:p>
            <a:r>
              <a:rPr lang="en-US" sz="1400" dirty="0">
                <a:solidFill>
                  <a:schemeClr val="bg1"/>
                </a:solidFill>
              </a:rPr>
              <a:t>        {</a:t>
            </a:r>
          </a:p>
          <a:p>
            <a:r>
              <a:rPr lang="en-US" sz="1400" dirty="0">
                <a:solidFill>
                  <a:schemeClr val="bg1"/>
                </a:solidFill>
              </a:rPr>
              <a:t>            cout&lt;&lt;mat&lt;&lt;endl;</a:t>
            </a:r>
          </a:p>
          <a:p>
            <a:r>
              <a:rPr lang="en-US" sz="1400" dirty="0">
                <a:solidFill>
                  <a:schemeClr val="bg1"/>
                </a:solidFill>
              </a:rPr>
              <a:t>        }</a:t>
            </a:r>
          </a:p>
          <a:p>
            <a:r>
              <a:rPr lang="en-US" sz="1400" dirty="0">
                <a:solidFill>
                  <a:schemeClr val="bg1"/>
                </a:solidFill>
              </a:rPr>
              <a:t>};</a:t>
            </a:r>
          </a:p>
          <a:p>
            <a:endParaRPr lang="en-US" sz="1400" dirty="0">
              <a:solidFill>
                <a:schemeClr val="bg1"/>
              </a:solidFill>
            </a:endParaRPr>
          </a:p>
          <a:p>
            <a:endParaRPr lang="en-US" sz="1400" dirty="0">
              <a:solidFill>
                <a:schemeClr val="bg1"/>
              </a:solidFill>
            </a:endParaRPr>
          </a:p>
          <a:p>
            <a:endParaRPr lang="en-US" sz="1400" dirty="0">
              <a:solidFill>
                <a:schemeClr val="bg1"/>
              </a:solidFill>
            </a:endParaRPr>
          </a:p>
          <a:p>
            <a:pPr lvl="1"/>
            <a:r>
              <a:rPr lang="en-US" sz="1400" dirty="0">
                <a:solidFill>
                  <a:schemeClr val="bg1"/>
                </a:solidFill>
              </a:rPr>
              <a:t>int main()</a:t>
            </a:r>
          </a:p>
          <a:p>
            <a:pPr lvl="1"/>
            <a:r>
              <a:rPr lang="en-US" sz="1400" dirty="0">
                <a:solidFill>
                  <a:schemeClr val="bg1"/>
                </a:solidFill>
              </a:rPr>
              <a:t>{</a:t>
            </a:r>
          </a:p>
          <a:p>
            <a:pPr lvl="1"/>
            <a:r>
              <a:rPr lang="en-US" sz="1400" dirty="0">
                <a:solidFill>
                  <a:schemeClr val="bg1"/>
                </a:solidFill>
              </a:rPr>
              <a:t>    Carton obj;</a:t>
            </a:r>
          </a:p>
          <a:p>
            <a:pPr lvl="1"/>
            <a:r>
              <a:rPr lang="en-US" sz="1400" dirty="0">
                <a:solidFill>
                  <a:schemeClr val="bg1"/>
                </a:solidFill>
              </a:rPr>
              <a:t>    </a:t>
            </a:r>
            <a:r>
              <a:rPr lang="en-US" sz="1400" dirty="0" err="1">
                <a:solidFill>
                  <a:schemeClr val="bg1"/>
                </a:solidFill>
              </a:rPr>
              <a:t>obj.get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obj.set</a:t>
            </a:r>
            <a:r>
              <a:rPr lang="en-US" sz="1400" dirty="0">
                <a:solidFill>
                  <a:schemeClr val="bg1"/>
                </a:solidFill>
              </a:rPr>
              <a:t>();</a:t>
            </a:r>
          </a:p>
          <a:p>
            <a:pPr lvl="1"/>
            <a:r>
              <a:rPr lang="en-US" sz="1400" dirty="0">
                <a:solidFill>
                  <a:schemeClr val="bg1"/>
                </a:solidFill>
              </a:rPr>
              <a:t>    </a:t>
            </a:r>
            <a:r>
              <a:rPr lang="en-US" sz="1400" dirty="0" err="1">
                <a:solidFill>
                  <a:schemeClr val="bg1"/>
                </a:solidFill>
              </a:rPr>
              <a:t>obj.show</a:t>
            </a:r>
            <a:r>
              <a:rPr lang="en-US" sz="1400" dirty="0">
                <a:solidFill>
                  <a:schemeClr val="bg1"/>
                </a:solidFill>
              </a:rPr>
              <a:t>();</a:t>
            </a:r>
          </a:p>
          <a:p>
            <a:pPr lvl="1"/>
            <a:r>
              <a:rPr lang="en-US" sz="1400" dirty="0">
                <a:solidFill>
                  <a:schemeClr val="bg1"/>
                </a:solidFill>
              </a:rPr>
              <a:t>    </a:t>
            </a:r>
            <a:r>
              <a:rPr lang="en-US" sz="1400" dirty="0" err="1">
                <a:solidFill>
                  <a:schemeClr val="bg1"/>
                </a:solidFill>
              </a:rPr>
              <a:t>obj.show</a:t>
            </a:r>
            <a:r>
              <a:rPr lang="en-US" sz="1400" dirty="0">
                <a:solidFill>
                  <a:schemeClr val="bg1"/>
                </a:solidFill>
              </a:rPr>
              <a:t>();</a:t>
            </a:r>
          </a:p>
          <a:p>
            <a:pPr lvl="1"/>
            <a:r>
              <a:rPr lang="en-US" sz="14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Table for the possible caller of the following code</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2" name="Table 2">
            <a:extLst>
              <a:ext uri="{FF2B5EF4-FFF2-40B4-BE49-F238E27FC236}">
                <a16:creationId xmlns:a16="http://schemas.microsoft.com/office/drawing/2014/main" id="{AE30B4CC-57AE-4C51-8088-03CFE81AB63F}"/>
              </a:ext>
            </a:extLst>
          </p:cNvPr>
          <p:cNvGraphicFramePr>
            <a:graphicFrameLocks noGrp="1"/>
          </p:cNvGraphicFramePr>
          <p:nvPr>
            <p:extLst>
              <p:ext uri="{D42A27DB-BD31-4B8C-83A1-F6EECF244321}">
                <p14:modId xmlns:p14="http://schemas.microsoft.com/office/powerpoint/2010/main" val="3730827694"/>
              </p:ext>
            </p:extLst>
          </p:nvPr>
        </p:nvGraphicFramePr>
        <p:xfrm>
          <a:off x="4955714" y="2826034"/>
          <a:ext cx="2573593" cy="226053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Box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Box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Box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Box-&gt; Derive-&gt;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3" name="Rectangle 2">
            <a:extLst>
              <a:ext uri="{FF2B5EF4-FFF2-40B4-BE49-F238E27FC236}">
                <a16:creationId xmlns:a16="http://schemas.microsoft.com/office/drawing/2014/main" id="{270F88EB-86E3-4A44-8C4C-4E8C29AF49B0}"/>
              </a:ext>
            </a:extLst>
          </p:cNvPr>
          <p:cNvSpPr/>
          <p:nvPr/>
        </p:nvSpPr>
        <p:spPr>
          <a:xfrm>
            <a:off x="8100392" y="4011910"/>
            <a:ext cx="941530"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Box::get()</a:t>
            </a:r>
          </a:p>
        </p:txBody>
      </p:sp>
      <p:cxnSp>
        <p:nvCxnSpPr>
          <p:cNvPr id="5" name="Straight Arrow Connector 4">
            <a:extLst>
              <a:ext uri="{FF2B5EF4-FFF2-40B4-BE49-F238E27FC236}">
                <a16:creationId xmlns:a16="http://schemas.microsoft.com/office/drawing/2014/main" id="{FF106858-5FD6-4D94-8C96-0B6160A688C2}"/>
              </a:ext>
            </a:extLst>
          </p:cNvPr>
          <p:cNvCxnSpPr>
            <a:cxnSpLocks/>
            <a:endCxn id="3" idx="1"/>
          </p:cNvCxnSpPr>
          <p:nvPr/>
        </p:nvCxnSpPr>
        <p:spPr>
          <a:xfrm>
            <a:off x="7529307" y="3057514"/>
            <a:ext cx="571085" cy="114614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EC98BC8B-32EC-4BE2-B22F-ACC5768A254C}"/>
              </a:ext>
            </a:extLst>
          </p:cNvPr>
          <p:cNvCxnSpPr>
            <a:cxnSpLocks/>
            <a:endCxn id="3" idx="1"/>
          </p:cNvCxnSpPr>
          <p:nvPr/>
        </p:nvCxnSpPr>
        <p:spPr>
          <a:xfrm>
            <a:off x="7529307" y="3630588"/>
            <a:ext cx="571085" cy="5730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AF6232D0-1BD8-47A2-B7DB-649229B171D7}"/>
              </a:ext>
            </a:extLst>
          </p:cNvPr>
          <p:cNvCxnSpPr>
            <a:cxnSpLocks/>
          </p:cNvCxnSpPr>
          <p:nvPr/>
        </p:nvCxnSpPr>
        <p:spPr>
          <a:xfrm>
            <a:off x="7529307" y="4077324"/>
            <a:ext cx="546444" cy="1418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A8A2B906-F821-4291-87C4-3A0164B5C085}"/>
              </a:ext>
            </a:extLst>
          </p:cNvPr>
          <p:cNvCxnSpPr>
            <a:cxnSpLocks/>
          </p:cNvCxnSpPr>
          <p:nvPr/>
        </p:nvCxnSpPr>
        <p:spPr>
          <a:xfrm flipV="1">
            <a:off x="7529307" y="4247504"/>
            <a:ext cx="546444" cy="47719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43F80643-0565-484D-B323-997FFEF7D932}"/>
              </a:ext>
            </a:extLst>
          </p:cNvPr>
          <p:cNvSpPr/>
          <p:nvPr/>
        </p:nvSpPr>
        <p:spPr>
          <a:xfrm>
            <a:off x="251520" y="4395414"/>
            <a:ext cx="4602116" cy="69661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And Compiler does this because of </a:t>
            </a:r>
            <a:r>
              <a:rPr lang="en-US" b="1" dirty="0">
                <a:solidFill>
                  <a:srgbClr val="C00000"/>
                </a:solidFill>
              </a:rPr>
              <a:t>speed</a:t>
            </a:r>
          </a:p>
        </p:txBody>
      </p:sp>
    </p:spTree>
    <p:extLst>
      <p:ext uri="{BB962C8B-B14F-4D97-AF65-F5344CB8AC3E}">
        <p14:creationId xmlns:p14="http://schemas.microsoft.com/office/powerpoint/2010/main" val="478270513"/>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t"/>
          <a:lstStyle/>
          <a:p>
            <a:pPr marL="285750" indent="-285750">
              <a:buFont typeface="Arial" panose="020B0604020202020204" pitchFamily="34" charset="0"/>
              <a:buChar char="•"/>
            </a:pPr>
            <a:r>
              <a:rPr lang="en-US" sz="1550" dirty="0">
                <a:solidFill>
                  <a:schemeClr val="bg1"/>
                </a:solidFill>
              </a:rPr>
              <a:t>Same thing will be done for method show</a:t>
            </a: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endParaRPr lang="en-US" sz="1550" dirty="0">
              <a:solidFill>
                <a:schemeClr val="bg1"/>
              </a:solidFill>
            </a:endParaRPr>
          </a:p>
          <a:p>
            <a:pPr marL="742950" lvl="1" indent="-285750">
              <a:buFont typeface="Arial" panose="020B0604020202020204" pitchFamily="34" charset="0"/>
              <a:buChar char="•"/>
            </a:pPr>
            <a:r>
              <a:rPr lang="en-US" sz="1550" dirty="0">
                <a:solidFill>
                  <a:schemeClr val="bg1"/>
                </a:solidFill>
              </a:rPr>
              <a:t>And same thing will be done for the method     show present in the derived class</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graphicFrame>
        <p:nvGraphicFramePr>
          <p:cNvPr id="8" name="Table 2">
            <a:extLst>
              <a:ext uri="{FF2B5EF4-FFF2-40B4-BE49-F238E27FC236}">
                <a16:creationId xmlns:a16="http://schemas.microsoft.com/office/drawing/2014/main" id="{355801FC-0402-4A78-B16B-2EDF2916D4FC}"/>
              </a:ext>
            </a:extLst>
          </p:cNvPr>
          <p:cNvGraphicFramePr>
            <a:graphicFrameLocks noGrp="1"/>
          </p:cNvGraphicFramePr>
          <p:nvPr>
            <p:extLst>
              <p:ext uri="{D42A27DB-BD31-4B8C-83A1-F6EECF244321}">
                <p14:modId xmlns:p14="http://schemas.microsoft.com/office/powerpoint/2010/main" val="1338313911"/>
              </p:ext>
            </p:extLst>
          </p:nvPr>
        </p:nvGraphicFramePr>
        <p:xfrm>
          <a:off x="323528" y="2355726"/>
          <a:ext cx="2573593" cy="226053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4"/>
                    </a:solidFill>
                  </a:tcPr>
                </a:tc>
                <a:tc>
                  <a:txBody>
                    <a:bodyPr/>
                    <a:lstStyle/>
                    <a:p>
                      <a:r>
                        <a:rPr lang="en-US" sz="1400" b="0" dirty="0">
                          <a:solidFill>
                            <a:schemeClr val="tx1"/>
                          </a:solidFill>
                        </a:rPr>
                        <a:t>Box object</a:t>
                      </a:r>
                    </a:p>
                  </a:txBody>
                  <a:tcPr>
                    <a:solidFill>
                      <a:schemeClr val="accent4"/>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4"/>
                    </a:solidFill>
                  </a:tcPr>
                </a:tc>
                <a:tc>
                  <a:txBody>
                    <a:bodyPr/>
                    <a:lstStyle/>
                    <a:p>
                      <a:r>
                        <a:rPr lang="en-US" sz="1400" dirty="0">
                          <a:solidFill>
                            <a:schemeClr val="tx1"/>
                          </a:solidFill>
                        </a:rPr>
                        <a:t>Box *</a:t>
                      </a:r>
                    </a:p>
                  </a:txBody>
                  <a:tcPr>
                    <a:solidFill>
                      <a:schemeClr val="accent4"/>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4"/>
                    </a:solidFill>
                  </a:tcPr>
                </a:tc>
                <a:tc>
                  <a:txBody>
                    <a:bodyPr/>
                    <a:lstStyle/>
                    <a:p>
                      <a:r>
                        <a:rPr lang="en-US" sz="1400" dirty="0">
                          <a:solidFill>
                            <a:schemeClr val="tx1"/>
                          </a:solidFill>
                        </a:rPr>
                        <a:t>Box &amp;</a:t>
                      </a:r>
                    </a:p>
                  </a:txBody>
                  <a:tcPr>
                    <a:solidFill>
                      <a:schemeClr val="accent4"/>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4"/>
                    </a:solidFill>
                  </a:tcPr>
                </a:tc>
                <a:tc>
                  <a:txBody>
                    <a:bodyPr/>
                    <a:lstStyle/>
                    <a:p>
                      <a:r>
                        <a:rPr lang="en-US" sz="1400" dirty="0">
                          <a:solidFill>
                            <a:schemeClr val="tx1"/>
                          </a:solidFill>
                        </a:rPr>
                        <a:t>Box-&gt; Derive-&gt; object</a:t>
                      </a:r>
                    </a:p>
                  </a:txBody>
                  <a:tcPr>
                    <a:solidFill>
                      <a:schemeClr val="accent4"/>
                    </a:solidFill>
                  </a:tcPr>
                </a:tc>
                <a:extLst>
                  <a:ext uri="{0D108BD9-81ED-4DB2-BD59-A6C34878D82A}">
                    <a16:rowId xmlns:a16="http://schemas.microsoft.com/office/drawing/2014/main" val="4273215109"/>
                  </a:ext>
                </a:extLst>
              </a:tr>
            </a:tbl>
          </a:graphicData>
        </a:graphic>
      </p:graphicFrame>
      <p:sp>
        <p:nvSpPr>
          <p:cNvPr id="11" name="Rectangle 10">
            <a:extLst>
              <a:ext uri="{FF2B5EF4-FFF2-40B4-BE49-F238E27FC236}">
                <a16:creationId xmlns:a16="http://schemas.microsoft.com/office/drawing/2014/main" id="{093F1C22-DBDD-426F-A188-5856A596B14C}"/>
              </a:ext>
            </a:extLst>
          </p:cNvPr>
          <p:cNvSpPr/>
          <p:nvPr/>
        </p:nvSpPr>
        <p:spPr>
          <a:xfrm>
            <a:off x="3468206" y="3541602"/>
            <a:ext cx="1103794" cy="3835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Box::show()</a:t>
            </a:r>
          </a:p>
        </p:txBody>
      </p:sp>
      <p:cxnSp>
        <p:nvCxnSpPr>
          <p:cNvPr id="12" name="Straight Arrow Connector 11">
            <a:extLst>
              <a:ext uri="{FF2B5EF4-FFF2-40B4-BE49-F238E27FC236}">
                <a16:creationId xmlns:a16="http://schemas.microsoft.com/office/drawing/2014/main" id="{AA233E69-1284-43B8-A072-6F03AA2E63E0}"/>
              </a:ext>
            </a:extLst>
          </p:cNvPr>
          <p:cNvCxnSpPr>
            <a:cxnSpLocks/>
            <a:endCxn id="11" idx="1"/>
          </p:cNvCxnSpPr>
          <p:nvPr/>
        </p:nvCxnSpPr>
        <p:spPr>
          <a:xfrm>
            <a:off x="2897121" y="2587206"/>
            <a:ext cx="571085" cy="114614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E99E2046-6CFD-4ACD-8647-44100284EB72}"/>
              </a:ext>
            </a:extLst>
          </p:cNvPr>
          <p:cNvCxnSpPr>
            <a:cxnSpLocks/>
            <a:endCxn id="11" idx="1"/>
          </p:cNvCxnSpPr>
          <p:nvPr/>
        </p:nvCxnSpPr>
        <p:spPr>
          <a:xfrm>
            <a:off x="2897121" y="3160280"/>
            <a:ext cx="571085" cy="5730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618A40D0-D760-4838-B910-ACC7A1B6FEBD}"/>
              </a:ext>
            </a:extLst>
          </p:cNvPr>
          <p:cNvCxnSpPr>
            <a:cxnSpLocks/>
          </p:cNvCxnSpPr>
          <p:nvPr/>
        </p:nvCxnSpPr>
        <p:spPr>
          <a:xfrm>
            <a:off x="2897121" y="3607016"/>
            <a:ext cx="546444" cy="1418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9AD6E5CF-B0EF-45E4-87B9-F2EB98EECEF8}"/>
              </a:ext>
            </a:extLst>
          </p:cNvPr>
          <p:cNvCxnSpPr>
            <a:cxnSpLocks/>
          </p:cNvCxnSpPr>
          <p:nvPr/>
        </p:nvCxnSpPr>
        <p:spPr>
          <a:xfrm flipV="1">
            <a:off x="2897121" y="3777196"/>
            <a:ext cx="546444" cy="47719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graphicFrame>
        <p:nvGraphicFramePr>
          <p:cNvPr id="16" name="Table 2">
            <a:extLst>
              <a:ext uri="{FF2B5EF4-FFF2-40B4-BE49-F238E27FC236}">
                <a16:creationId xmlns:a16="http://schemas.microsoft.com/office/drawing/2014/main" id="{B5CDF163-8BDD-4ECA-BF86-F93AD5CBC576}"/>
              </a:ext>
            </a:extLst>
          </p:cNvPr>
          <p:cNvGraphicFramePr>
            <a:graphicFrameLocks noGrp="1"/>
          </p:cNvGraphicFramePr>
          <p:nvPr>
            <p:extLst>
              <p:ext uri="{D42A27DB-BD31-4B8C-83A1-F6EECF244321}">
                <p14:modId xmlns:p14="http://schemas.microsoft.com/office/powerpoint/2010/main" val="48583431"/>
              </p:ext>
            </p:extLst>
          </p:nvPr>
        </p:nvGraphicFramePr>
        <p:xfrm>
          <a:off x="4788024" y="2327439"/>
          <a:ext cx="2573593" cy="2260535"/>
        </p:xfrm>
        <a:graphic>
          <a:graphicData uri="http://schemas.openxmlformats.org/drawingml/2006/table">
            <a:tbl>
              <a:tblPr firstRow="1" bandRow="1">
                <a:tableStyleId>{00A15C55-8517-42AA-B614-E9B94910E393}</a:tableStyleId>
              </a:tblPr>
              <a:tblGrid>
                <a:gridCol w="1637489">
                  <a:extLst>
                    <a:ext uri="{9D8B030D-6E8A-4147-A177-3AD203B41FA5}">
                      <a16:colId xmlns:a16="http://schemas.microsoft.com/office/drawing/2014/main" val="1061727298"/>
                    </a:ext>
                  </a:extLst>
                </a:gridCol>
                <a:gridCol w="936104">
                  <a:extLst>
                    <a:ext uri="{9D8B030D-6E8A-4147-A177-3AD203B41FA5}">
                      <a16:colId xmlns:a16="http://schemas.microsoft.com/office/drawing/2014/main" val="224021792"/>
                    </a:ext>
                  </a:extLst>
                </a:gridCol>
              </a:tblGrid>
              <a:tr h="204127">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0" dirty="0">
                          <a:solidFill>
                            <a:schemeClr val="tx1"/>
                          </a:solidFill>
                        </a:rPr>
                        <a:t>Object of the class</a:t>
                      </a:r>
                    </a:p>
                  </a:txBody>
                  <a:tcPr>
                    <a:solidFill>
                      <a:schemeClr val="accent6"/>
                    </a:solidFill>
                  </a:tcPr>
                </a:tc>
                <a:tc>
                  <a:txBody>
                    <a:bodyPr/>
                    <a:lstStyle/>
                    <a:p>
                      <a:r>
                        <a:rPr lang="en-US" sz="1400" b="0" dirty="0">
                          <a:solidFill>
                            <a:schemeClr val="tx1"/>
                          </a:solidFill>
                        </a:rPr>
                        <a:t>Carton object</a:t>
                      </a:r>
                    </a:p>
                  </a:txBody>
                  <a:tcPr>
                    <a:solidFill>
                      <a:schemeClr val="accent6"/>
                    </a:solidFill>
                  </a:tcPr>
                </a:tc>
                <a:extLst>
                  <a:ext uri="{0D108BD9-81ED-4DB2-BD59-A6C34878D82A}">
                    <a16:rowId xmlns:a16="http://schemas.microsoft.com/office/drawing/2014/main" val="717635092"/>
                  </a:ext>
                </a:extLst>
              </a:tr>
              <a:tr h="4332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Pointer of the class</a:t>
                      </a:r>
                    </a:p>
                  </a:txBody>
                  <a:tcPr>
                    <a:solidFill>
                      <a:schemeClr val="accent6"/>
                    </a:solidFill>
                  </a:tcPr>
                </a:tc>
                <a:tc>
                  <a:txBody>
                    <a:bodyPr/>
                    <a:lstStyle/>
                    <a:p>
                      <a:r>
                        <a:rPr lang="en-US" sz="1400" dirty="0">
                          <a:solidFill>
                            <a:schemeClr val="tx1"/>
                          </a:solidFill>
                        </a:rPr>
                        <a:t>Carton *</a:t>
                      </a:r>
                    </a:p>
                  </a:txBody>
                  <a:tcPr>
                    <a:solidFill>
                      <a:schemeClr val="accent6"/>
                    </a:solidFill>
                  </a:tcPr>
                </a:tc>
                <a:extLst>
                  <a:ext uri="{0D108BD9-81ED-4DB2-BD59-A6C34878D82A}">
                    <a16:rowId xmlns:a16="http://schemas.microsoft.com/office/drawing/2014/main" val="4203082850"/>
                  </a:ext>
                </a:extLst>
              </a:tr>
              <a:tr h="4791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Reference of the class</a:t>
                      </a:r>
                    </a:p>
                  </a:txBody>
                  <a:tcPr>
                    <a:solidFill>
                      <a:schemeClr val="accent6"/>
                    </a:solidFill>
                  </a:tcPr>
                </a:tc>
                <a:tc>
                  <a:txBody>
                    <a:bodyPr/>
                    <a:lstStyle/>
                    <a:p>
                      <a:r>
                        <a:rPr lang="en-US" sz="1400" dirty="0">
                          <a:solidFill>
                            <a:schemeClr val="tx1"/>
                          </a:solidFill>
                        </a:rPr>
                        <a:t>Carton &amp;</a:t>
                      </a:r>
                    </a:p>
                  </a:txBody>
                  <a:tcPr>
                    <a:solidFill>
                      <a:schemeClr val="accent6"/>
                    </a:solidFill>
                  </a:tcPr>
                </a:tc>
                <a:extLst>
                  <a:ext uri="{0D108BD9-81ED-4DB2-BD59-A6C34878D82A}">
                    <a16:rowId xmlns:a16="http://schemas.microsoft.com/office/drawing/2014/main" val="1434351789"/>
                  </a:ext>
                </a:extLst>
              </a:tr>
              <a:tr h="7909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The object of the derived class of the class</a:t>
                      </a:r>
                    </a:p>
                  </a:txBody>
                  <a:tcPr>
                    <a:solidFill>
                      <a:schemeClr val="accent6"/>
                    </a:solidFill>
                  </a:tcPr>
                </a:tc>
                <a:tc>
                  <a:txBody>
                    <a:bodyPr/>
                    <a:lstStyle/>
                    <a:p>
                      <a:r>
                        <a:rPr lang="en-US" sz="1400" dirty="0">
                          <a:solidFill>
                            <a:schemeClr val="tx1"/>
                          </a:solidFill>
                        </a:rPr>
                        <a:t>Carton-&gt; Derive-&gt; object</a:t>
                      </a:r>
                    </a:p>
                  </a:txBody>
                  <a:tcPr>
                    <a:solidFill>
                      <a:schemeClr val="accent6"/>
                    </a:solidFill>
                  </a:tcPr>
                </a:tc>
                <a:extLst>
                  <a:ext uri="{0D108BD9-81ED-4DB2-BD59-A6C34878D82A}">
                    <a16:rowId xmlns:a16="http://schemas.microsoft.com/office/drawing/2014/main" val="4273215109"/>
                  </a:ext>
                </a:extLst>
              </a:tr>
            </a:tbl>
          </a:graphicData>
        </a:graphic>
      </p:graphicFrame>
      <p:sp>
        <p:nvSpPr>
          <p:cNvPr id="17" name="Rectangle 16">
            <a:extLst>
              <a:ext uri="{FF2B5EF4-FFF2-40B4-BE49-F238E27FC236}">
                <a16:creationId xmlns:a16="http://schemas.microsoft.com/office/drawing/2014/main" id="{2BE3BF08-ADCF-43D6-9DC9-99DE9436244F}"/>
              </a:ext>
            </a:extLst>
          </p:cNvPr>
          <p:cNvSpPr/>
          <p:nvPr/>
        </p:nvSpPr>
        <p:spPr>
          <a:xfrm>
            <a:off x="7932702" y="3469594"/>
            <a:ext cx="1211298" cy="38350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300" dirty="0"/>
              <a:t>Carton::set()</a:t>
            </a:r>
          </a:p>
        </p:txBody>
      </p:sp>
      <p:cxnSp>
        <p:nvCxnSpPr>
          <p:cNvPr id="18" name="Straight Arrow Connector 17">
            <a:extLst>
              <a:ext uri="{FF2B5EF4-FFF2-40B4-BE49-F238E27FC236}">
                <a16:creationId xmlns:a16="http://schemas.microsoft.com/office/drawing/2014/main" id="{D017E678-8DDA-4F79-BB42-046A57ACE3E6}"/>
              </a:ext>
            </a:extLst>
          </p:cNvPr>
          <p:cNvCxnSpPr>
            <a:cxnSpLocks/>
            <a:endCxn id="17" idx="1"/>
          </p:cNvCxnSpPr>
          <p:nvPr/>
        </p:nvCxnSpPr>
        <p:spPr>
          <a:xfrm>
            <a:off x="7361617" y="2515198"/>
            <a:ext cx="571085" cy="114614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7E13F6A9-077A-491B-A420-35ACF2D9BE55}"/>
              </a:ext>
            </a:extLst>
          </p:cNvPr>
          <p:cNvCxnSpPr>
            <a:cxnSpLocks/>
            <a:endCxn id="17" idx="1"/>
          </p:cNvCxnSpPr>
          <p:nvPr/>
        </p:nvCxnSpPr>
        <p:spPr>
          <a:xfrm>
            <a:off x="7361617" y="3088272"/>
            <a:ext cx="571085" cy="573074"/>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0" name="Straight Arrow Connector 19">
            <a:extLst>
              <a:ext uri="{FF2B5EF4-FFF2-40B4-BE49-F238E27FC236}">
                <a16:creationId xmlns:a16="http://schemas.microsoft.com/office/drawing/2014/main" id="{14F8FBCC-3657-44FB-959E-990EE237A4EF}"/>
              </a:ext>
            </a:extLst>
          </p:cNvPr>
          <p:cNvCxnSpPr>
            <a:cxnSpLocks/>
          </p:cNvCxnSpPr>
          <p:nvPr/>
        </p:nvCxnSpPr>
        <p:spPr>
          <a:xfrm>
            <a:off x="7361617" y="3535008"/>
            <a:ext cx="546444" cy="141835"/>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23EFC52A-30D0-4E96-8B1D-A6C3E0C257F1}"/>
              </a:ext>
            </a:extLst>
          </p:cNvPr>
          <p:cNvCxnSpPr>
            <a:cxnSpLocks/>
          </p:cNvCxnSpPr>
          <p:nvPr/>
        </p:nvCxnSpPr>
        <p:spPr>
          <a:xfrm flipV="1">
            <a:off x="7361617" y="3705188"/>
            <a:ext cx="546444" cy="477198"/>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575150370"/>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11312</TotalTime>
  <Words>933</Words>
  <Application>Microsoft Office PowerPoint</Application>
  <PresentationFormat>On-screen Show (16:9)</PresentationFormat>
  <Paragraphs>237</Paragraphs>
  <Slides>11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Contents Slide Master</vt:lpstr>
      <vt:lpstr>Section Break Slide Master</vt:lpstr>
      <vt:lpstr>Office Theme</vt:lpstr>
      <vt:lpstr>PowerPoint Presentation</vt:lpstr>
      <vt:lpstr>Today’s Agenda</vt:lpstr>
      <vt:lpstr>Predict the output of the code</vt:lpstr>
      <vt:lpstr>Output</vt:lpstr>
      <vt:lpstr>Reason</vt:lpstr>
      <vt:lpstr>Types of Binding</vt:lpstr>
      <vt:lpstr>Concept</vt:lpstr>
      <vt:lpstr>Table for the possible caller of the following code</vt:lpstr>
      <vt:lpstr>Concept</vt:lpstr>
      <vt:lpstr>Concept</vt:lpstr>
      <vt:lpstr>End of Lecture 31</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406</cp:revision>
  <dcterms:created xsi:type="dcterms:W3CDTF">2016-12-05T23:26:54Z</dcterms:created>
  <dcterms:modified xsi:type="dcterms:W3CDTF">2021-12-10T12:10:24Z</dcterms:modified>
</cp:coreProperties>
</file>