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7"/>
  </p:notesMasterIdLst>
  <p:sldIdLst>
    <p:sldId id="354" r:id="rId4"/>
    <p:sldId id="324" r:id="rId5"/>
    <p:sldId id="460" r:id="rId6"/>
    <p:sldId id="461" r:id="rId7"/>
    <p:sldId id="462" r:id="rId8"/>
    <p:sldId id="463" r:id="rId9"/>
    <p:sldId id="464" r:id="rId10"/>
    <p:sldId id="465" r:id="rId11"/>
    <p:sldId id="466" r:id="rId12"/>
    <p:sldId id="467" r:id="rId13"/>
    <p:sldId id="468" r:id="rId14"/>
    <p:sldId id="469" r:id="rId15"/>
    <p:sldId id="353" r:id="rId1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2060"/>
    <a:srgbClr val="00FFFF"/>
    <a:srgbClr val="08E64D"/>
    <a:srgbClr val="385D8A"/>
    <a:srgbClr val="F2A40D"/>
    <a:srgbClr val="058D2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94" d="100"/>
          <a:sy n="94" d="100"/>
        </p:scale>
        <p:origin x="594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class Box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l, b, h;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cout&lt;&lt;"Enter l, b, h: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cin&gt;&gt;l&gt;&gt;b&gt;&gt;h;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cout&lt;&lt;"length: "&lt;&lt;l&lt;&lt;", breadth: "&lt;&lt;b&lt;&lt;", height: "&lt;&lt;h&lt;&lt;endl;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</a:t>
            </a:r>
            <a:r>
              <a:rPr lang="en-US" sz="1100" dirty="0" err="1">
                <a:solidFill>
                  <a:schemeClr val="bg1"/>
                </a:solidFill>
              </a:rPr>
              <a:t>Carton:public</a:t>
            </a:r>
            <a:r>
              <a:rPr lang="en-US" sz="1100" dirty="0">
                <a:solidFill>
                  <a:schemeClr val="bg1"/>
                </a:solidFill>
              </a:rPr>
              <a:t> Box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mat[20];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cout&lt;&lt;"Enter Material: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cin&gt;&gt;mat;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cout&lt;&lt;"Material name is "&lt;&lt;mat&lt;&lt;endl;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Carton obj;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obj.get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obj.set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obj.Box</a:t>
            </a:r>
            <a:r>
              <a:rPr lang="en-US" sz="1100" dirty="0">
                <a:solidFill>
                  <a:schemeClr val="bg1"/>
                </a:solidFill>
              </a:rPr>
              <a:t>::show();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004375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How can we call the overridden function of base class using derive class object?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In case we want to call overridden function of base class using derive class object then C++ has given us a very special syntax, which is: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Early Binding - II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553177-5E48-4D48-9542-FC8D5043687D}"/>
              </a:ext>
            </a:extLst>
          </p:cNvPr>
          <p:cNvSpPr/>
          <p:nvPr/>
        </p:nvSpPr>
        <p:spPr>
          <a:xfrm>
            <a:off x="1475656" y="3003798"/>
            <a:ext cx="648072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der_obj_name</a:t>
            </a:r>
            <a:r>
              <a:rPr lang="en-US" dirty="0"/>
              <a:t>&gt;.&lt;</a:t>
            </a:r>
            <a:r>
              <a:rPr lang="en-US" dirty="0" err="1"/>
              <a:t>base_class_name</a:t>
            </a:r>
            <a:r>
              <a:rPr lang="en-US" dirty="0"/>
              <a:t>&gt;::&lt;</a:t>
            </a:r>
            <a:r>
              <a:rPr lang="en-US" dirty="0" err="1"/>
              <a:t>base_class_fn_name</a:t>
            </a:r>
            <a:r>
              <a:rPr lang="en-US" dirty="0"/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185569945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How and why the following code will behave?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#include &lt;iostream&gt;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using namespace std;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class A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void show(int a)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cout&lt;&lt;"a: "&lt;&lt;a&lt;&lt;endl;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class B:public A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void show(char * p)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    cout&lt;&lt;"p: "&lt;&lt;p&lt;&lt;endl;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pPr lvl="1"/>
            <a:endParaRPr lang="en-US" sz="1400" dirty="0">
              <a:solidFill>
                <a:schemeClr val="bg1"/>
              </a:solidFill>
            </a:endParaRP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int main()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B obj;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obj.show</a:t>
            </a:r>
            <a:r>
              <a:rPr lang="en-US" sz="1400" dirty="0">
                <a:solidFill>
                  <a:schemeClr val="bg1"/>
                </a:solidFill>
              </a:rPr>
              <a:t>("Hello");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obj.show</a:t>
            </a:r>
            <a:r>
              <a:rPr lang="en-US" sz="1400" dirty="0">
                <a:solidFill>
                  <a:schemeClr val="bg1"/>
                </a:solidFill>
              </a:rPr>
              <a:t>(10);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    return 0;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59864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2" y="1275984"/>
            <a:ext cx="4029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Early Binding - II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1" y="1795203"/>
            <a:ext cx="5214974" cy="428675"/>
            <a:chOff x="3131839" y="1504090"/>
            <a:chExt cx="5256584" cy="576127"/>
          </a:xfrm>
        </p:grpSpPr>
        <p:sp>
          <p:nvSpPr>
            <p:cNvPr id="24" name="Rectangle 23"/>
            <p:cNvSpPr/>
            <p:nvPr/>
          </p:nvSpPr>
          <p:spPr>
            <a:xfrm>
              <a:off x="3131839" y="150415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39" y="1432090"/>
              <a:ext cx="575999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C000"/>
                </a:solidFill>
                <a:latin typeface="+mj-lt"/>
              </a:rPr>
              <a:t>Introduction to Function Overriding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29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428992" y="2427164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80965" y="2364592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Reason behind function overriding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F1E0FE-26D4-4DE6-A8A2-3A06C078F698}"/>
              </a:ext>
            </a:extLst>
          </p:cNvPr>
          <p:cNvGrpSpPr/>
          <p:nvPr/>
        </p:nvGrpSpPr>
        <p:grpSpPr>
          <a:xfrm>
            <a:off x="3428992" y="3084356"/>
            <a:ext cx="5214974" cy="428628"/>
            <a:chOff x="3131840" y="1491630"/>
            <a:chExt cx="5256584" cy="576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EAC90-C810-4680-97E9-3599FAF1FAF8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D082E28-5B7D-4947-8081-22BC43F45A5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FE5030-A218-4082-BAD4-B9AFA774499E}"/>
              </a:ext>
            </a:extLst>
          </p:cNvPr>
          <p:cNvSpPr txBox="1"/>
          <p:nvPr/>
        </p:nvSpPr>
        <p:spPr>
          <a:xfrm>
            <a:off x="3428992" y="30129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D75AC-0BEE-4BEA-AC64-4387406DA14C}"/>
              </a:ext>
            </a:extLst>
          </p:cNvPr>
          <p:cNvSpPr txBox="1"/>
          <p:nvPr/>
        </p:nvSpPr>
        <p:spPr>
          <a:xfrm>
            <a:off x="3918638" y="3084372"/>
            <a:ext cx="483790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C00000"/>
                </a:solidFill>
                <a:latin typeface="+mj-lt"/>
                <a:cs typeface="Georgia"/>
              </a:rPr>
              <a:t>Syntax of calling function from main() by bypassing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6527499-47DF-4926-ACA7-AF900F637FF3}"/>
              </a:ext>
            </a:extLst>
          </p:cNvPr>
          <p:cNvGrpSpPr/>
          <p:nvPr/>
        </p:nvGrpSpPr>
        <p:grpSpPr>
          <a:xfrm>
            <a:off x="3428992" y="3727298"/>
            <a:ext cx="5214974" cy="428628"/>
            <a:chOff x="2978224" y="1958883"/>
            <a:chExt cx="5256584" cy="5760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559DECA-3EAE-4ACC-B7A5-8E14B5721726}"/>
                </a:ext>
              </a:extLst>
            </p:cNvPr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Right Triangle 47">
              <a:extLst>
                <a:ext uri="{FF2B5EF4-FFF2-40B4-BE49-F238E27FC236}">
                  <a16:creationId xmlns:a16="http://schemas.microsoft.com/office/drawing/2014/main" id="{9606593A-FCA2-4FDE-9047-7336CD4981A7}"/>
                </a:ext>
              </a:extLst>
            </p:cNvPr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53EED36-689F-4E8E-8E24-D194A1D9E89F}"/>
              </a:ext>
            </a:extLst>
          </p:cNvPr>
          <p:cNvSpPr txBox="1"/>
          <p:nvPr/>
        </p:nvSpPr>
        <p:spPr>
          <a:xfrm>
            <a:off x="3874615" y="3672855"/>
            <a:ext cx="4769350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00B050"/>
                </a:solidFill>
                <a:latin typeface="+mj-lt"/>
                <a:cs typeface="Georgia"/>
              </a:rPr>
              <a:t>Assignment</a:t>
            </a:r>
            <a:endParaRPr lang="en-IN" sz="16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4E4171-6DAB-4A3C-84F6-D296B4C5932F}"/>
              </a:ext>
            </a:extLst>
          </p:cNvPr>
          <p:cNvSpPr txBox="1"/>
          <p:nvPr/>
        </p:nvSpPr>
        <p:spPr>
          <a:xfrm>
            <a:off x="3357554" y="37272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52" grpId="0"/>
      <p:bldP spid="40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400" dirty="0">
                <a:solidFill>
                  <a:schemeClr val="bg1"/>
                </a:solidFill>
              </a:rPr>
              <a:t>class Box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l, b, h;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cout&lt;&lt;"Enter l, b, h: ";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cin&gt;&gt;l&gt;&gt;b&gt;&gt;h;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cout&lt;&lt;l&lt;&lt;", "&lt;&lt;b&lt;&lt;", "&lt;&lt;h&lt;&lt;endl;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class </a:t>
            </a:r>
            <a:r>
              <a:rPr lang="en-US" sz="1400" dirty="0" err="1">
                <a:solidFill>
                  <a:schemeClr val="bg1"/>
                </a:solidFill>
              </a:rPr>
              <a:t>Carton:public</a:t>
            </a:r>
            <a:r>
              <a:rPr lang="en-US" sz="1400" dirty="0">
                <a:solidFill>
                  <a:schemeClr val="bg1"/>
                </a:solidFill>
              </a:rPr>
              <a:t> Box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private: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char mat[20];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void set()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    cout&lt;&lt;"Enter material: ";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    cin&gt;&gt;mat;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void show()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    cout&lt;&lt;mat&lt;&lt;endl;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pPr lvl="4"/>
            <a:r>
              <a:rPr lang="en-US" sz="14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Early Binding - II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4AAC1B5-BC5F-486D-8579-9E46CB5BBA24}"/>
              </a:ext>
            </a:extLst>
          </p:cNvPr>
          <p:cNvSpPr/>
          <p:nvPr/>
        </p:nvSpPr>
        <p:spPr>
          <a:xfrm>
            <a:off x="13504" y="3043792"/>
            <a:ext cx="3118336" cy="118414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E7D393-C3FF-4162-9BD4-A9E9F56F528E}"/>
              </a:ext>
            </a:extLst>
          </p:cNvPr>
          <p:cNvSpPr/>
          <p:nvPr/>
        </p:nvSpPr>
        <p:spPr>
          <a:xfrm>
            <a:off x="5990168" y="3075806"/>
            <a:ext cx="3118336" cy="118414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6D364B-38F0-4396-8E9C-7A12FCF3BD3D}"/>
              </a:ext>
            </a:extLst>
          </p:cNvPr>
          <p:cNvSpPr/>
          <p:nvPr/>
        </p:nvSpPr>
        <p:spPr>
          <a:xfrm>
            <a:off x="3635896" y="2067694"/>
            <a:ext cx="187220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Overriding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6F4419-6994-4D34-BACD-D17BF57709D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508104" y="2427734"/>
            <a:ext cx="938734" cy="821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9EFD9C9-47D7-4A64-9747-12473E05352E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flipH="1">
            <a:off x="2675170" y="2427734"/>
            <a:ext cx="960726" cy="7894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550796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What is Function Overriding?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In C++, whenever a child class has a member function with EXACTLY SAME </a:t>
            </a:r>
            <a:r>
              <a:rPr lang="en-US" sz="1400" b="1" dirty="0">
                <a:solidFill>
                  <a:srgbClr val="FF0000"/>
                </a:solidFill>
              </a:rPr>
              <a:t>PROTOTYPE</a:t>
            </a:r>
            <a:r>
              <a:rPr lang="en-US" sz="1400" dirty="0">
                <a:solidFill>
                  <a:schemeClr val="bg1"/>
                </a:solidFill>
              </a:rPr>
              <a:t> as a member function of   Parent class, then we say that child class member function is OVERRIDING the parent class member function</a:t>
            </a:r>
          </a:p>
          <a:p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Function Overriding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A7BEEC-CFBD-41CB-A165-EF50E75ECE62}"/>
              </a:ext>
            </a:extLst>
          </p:cNvPr>
          <p:cNvSpPr txBox="1"/>
          <p:nvPr/>
        </p:nvSpPr>
        <p:spPr>
          <a:xfrm>
            <a:off x="535188" y="2211710"/>
            <a:ext cx="804672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class A</a:t>
            </a:r>
          </a:p>
          <a:p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dirty="0">
                <a:solidFill>
                  <a:schemeClr val="bg1"/>
                </a:solidFill>
              </a:rPr>
              <a:t>        void f1()</a:t>
            </a:r>
          </a:p>
          <a:p>
            <a:r>
              <a:rPr lang="en-US" dirty="0">
                <a:solidFill>
                  <a:schemeClr val="bg1"/>
                </a:solidFill>
              </a:rPr>
              <a:t>        {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.....</a:t>
            </a:r>
          </a:p>
          <a:p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r>
              <a:rPr lang="en-US" dirty="0">
                <a:solidFill>
                  <a:schemeClr val="bg1"/>
                </a:solidFill>
              </a:rPr>
              <a:t>};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class B:public A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  public: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      void f1()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      {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          ....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        }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955645-866C-4514-B8A8-C47637A3234F}"/>
              </a:ext>
            </a:extLst>
          </p:cNvPr>
          <p:cNvSpPr/>
          <p:nvPr/>
        </p:nvSpPr>
        <p:spPr>
          <a:xfrm>
            <a:off x="13504" y="3043792"/>
            <a:ext cx="3118336" cy="118414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189A1F-5BB1-4C41-B98F-AD4E7745F012}"/>
              </a:ext>
            </a:extLst>
          </p:cNvPr>
          <p:cNvSpPr/>
          <p:nvPr/>
        </p:nvSpPr>
        <p:spPr>
          <a:xfrm>
            <a:off x="5105977" y="3043792"/>
            <a:ext cx="3118336" cy="1184142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03959-4149-4C67-87CC-9ACDB9D17DEB}"/>
              </a:ext>
            </a:extLst>
          </p:cNvPr>
          <p:cNvSpPr/>
          <p:nvPr/>
        </p:nvSpPr>
        <p:spPr>
          <a:xfrm>
            <a:off x="3108856" y="2099708"/>
            <a:ext cx="187220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</a:p>
          <a:p>
            <a:pPr algn="ctr"/>
            <a:r>
              <a:rPr lang="en-US" dirty="0"/>
              <a:t>Overriding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DB1F266-B545-4D90-A54D-AEBA75AEC96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4981064" y="2459748"/>
            <a:ext cx="581583" cy="757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DC5940-84A4-4B56-8DE1-C98F2A267BCF}"/>
              </a:ext>
            </a:extLst>
          </p:cNvPr>
          <p:cNvCxnSpPr>
            <a:cxnSpLocks/>
            <a:stCxn id="16" idx="1"/>
            <a:endCxn id="13" idx="7"/>
          </p:cNvCxnSpPr>
          <p:nvPr/>
        </p:nvCxnSpPr>
        <p:spPr>
          <a:xfrm flipH="1">
            <a:off x="2675170" y="2459748"/>
            <a:ext cx="433686" cy="7574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35DE4C7-92FB-4C50-8E0B-208BFA3ECA22}"/>
              </a:ext>
            </a:extLst>
          </p:cNvPr>
          <p:cNvSpPr/>
          <p:nvPr/>
        </p:nvSpPr>
        <p:spPr>
          <a:xfrm>
            <a:off x="6156176" y="1441294"/>
            <a:ext cx="936104" cy="2480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53195-022A-48AF-A5E9-8100A7DA1BF9}"/>
              </a:ext>
            </a:extLst>
          </p:cNvPr>
          <p:cNvSpPr/>
          <p:nvPr/>
        </p:nvSpPr>
        <p:spPr>
          <a:xfrm>
            <a:off x="2807804" y="1000114"/>
            <a:ext cx="3528392" cy="37951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Return type &amp; name &amp; argument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1F863A8E-4986-403E-A13A-C6D6F623EAC1}"/>
              </a:ext>
            </a:extLst>
          </p:cNvPr>
          <p:cNvSpPr/>
          <p:nvPr/>
        </p:nvSpPr>
        <p:spPr>
          <a:xfrm rot="16200000">
            <a:off x="6375246" y="1043511"/>
            <a:ext cx="376597" cy="418970"/>
          </a:xfrm>
          <a:prstGeom prst="bent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10026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Why would a derive class programmer choose to override a member function inherited from base class?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4756B-6D3D-4D60-B4D0-5144C6D3B1BA}"/>
              </a:ext>
            </a:extLst>
          </p:cNvPr>
          <p:cNvSpPr txBox="1"/>
          <p:nvPr/>
        </p:nvSpPr>
        <p:spPr>
          <a:xfrm>
            <a:off x="37837" y="1320154"/>
            <a:ext cx="8926651" cy="375487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class Circle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protected: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rad;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void area()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cout&lt;&lt;"Area: "&lt;&lt;3.14 * rad * rad;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Cylinder: public Circle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int height;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void area2()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....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25517580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Why would a derive class programmer choose to override a member function inherited from base class?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Predict the output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4756B-6D3D-4D60-B4D0-5144C6D3B1BA}"/>
              </a:ext>
            </a:extLst>
          </p:cNvPr>
          <p:cNvSpPr txBox="1"/>
          <p:nvPr/>
        </p:nvSpPr>
        <p:spPr>
          <a:xfrm>
            <a:off x="217349" y="1594474"/>
            <a:ext cx="8926651" cy="292608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class Cat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void sound()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cout&lt;&lt;"Meow";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class </a:t>
            </a:r>
            <a:r>
              <a:rPr lang="en-US" sz="1400" dirty="0" err="1">
                <a:solidFill>
                  <a:schemeClr val="bg1"/>
                </a:solidFill>
              </a:rPr>
              <a:t>Tiger:public</a:t>
            </a:r>
            <a:r>
              <a:rPr lang="en-US" sz="1400" dirty="0">
                <a:solidFill>
                  <a:schemeClr val="bg1"/>
                </a:solidFill>
              </a:rPr>
              <a:t> Cat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void sound()	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    cout&lt;&lt;"Roar";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400" dirty="0">
                <a:solidFill>
                  <a:schemeClr val="bg1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39996534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chemeClr val="bg1"/>
                </a:solidFill>
              </a:rPr>
              <a:t>Why would a derive class programmer choose to override a member function inherited from base class?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400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bg1"/>
                </a:solidFill>
              </a:rPr>
              <a:t>When we inherit a class, then it might happen that a function inherited from base class might not be suitable for  the derived class. For example, if the base class is Circle and it has a member function called area(), then its           derived class called Cylinder will inherit area() also from Circle. But as we know formulas for area of Circle and      Cylinder are different.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Now if we don not override area() member function in Cylinder class and suppose we call area() using </a:t>
            </a:r>
            <a:r>
              <a:rPr lang="en-US" sz="1400">
                <a:solidFill>
                  <a:schemeClr val="bg1"/>
                </a:solidFill>
              </a:rPr>
              <a:t>Cylinder object     </a:t>
            </a:r>
            <a:r>
              <a:rPr lang="en-US" sz="1400" dirty="0">
                <a:solidFill>
                  <a:schemeClr val="bg1"/>
                </a:solidFill>
              </a:rPr>
              <a:t>then Circle's area() function will run and output will be wrong.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bg1"/>
                </a:solidFill>
              </a:rPr>
              <a:t>In this SPECIAL SITUATION there is only on SOLUTION and it is to OVERRIDE area() member function in the Cylinder class and define it's body as per Cylinder's area formula.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Thus we can say that overriding is compulsory when WE WANT THE FUNCTION BUT WE ALSO WANT TO CHANGE THE            FUNCTIONALITY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Reason behind Function Overriding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43497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class Box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l, b, h;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cout&lt;&lt;"Enter l, b, h: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cin&gt;&gt;l&gt;&gt;b&gt;&gt;h;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cout&lt;&lt;"length: "&lt;&lt;l&lt;&lt;", breadth: "&lt;&lt;b&lt;&lt;", height: "&lt;&lt;h&lt;&lt;endl;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</a:t>
            </a:r>
            <a:r>
              <a:rPr lang="en-US" sz="1100" dirty="0" err="1">
                <a:solidFill>
                  <a:schemeClr val="bg1"/>
                </a:solidFill>
              </a:rPr>
              <a:t>Carton:public</a:t>
            </a:r>
            <a:r>
              <a:rPr lang="en-US" sz="1100" dirty="0">
                <a:solidFill>
                  <a:schemeClr val="bg1"/>
                </a:solidFill>
              </a:rPr>
              <a:t> Box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char mat[20];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cout&lt;&lt;"Enter Material: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cin&gt;&gt;mat;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cout&lt;&lt;"Material name is "&lt;&lt;mat&lt;&lt;endl;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Early Binding - II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1C4DC-7A27-41BB-8EDB-C13BF3F0E8A7}"/>
              </a:ext>
            </a:extLst>
          </p:cNvPr>
          <p:cNvSpPr txBox="1"/>
          <p:nvPr/>
        </p:nvSpPr>
        <p:spPr>
          <a:xfrm>
            <a:off x="7524328" y="1059582"/>
            <a:ext cx="957313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Carton obj;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obj.get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obj.set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obj.show</a:t>
            </a:r>
            <a:r>
              <a:rPr lang="en-US" sz="11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37EE3-A5C5-4E53-BDC6-F23C1BBC4522}"/>
              </a:ext>
            </a:extLst>
          </p:cNvPr>
          <p:cNvSpPr/>
          <p:nvPr/>
        </p:nvSpPr>
        <p:spPr>
          <a:xfrm>
            <a:off x="4745111" y="2715766"/>
            <a:ext cx="2563193" cy="72008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llout: Up Arrow 10">
            <a:extLst>
              <a:ext uri="{FF2B5EF4-FFF2-40B4-BE49-F238E27FC236}">
                <a16:creationId xmlns:a16="http://schemas.microsoft.com/office/drawing/2014/main" id="{CC2122DF-3D13-4A8A-B45A-489CC77F89F6}"/>
              </a:ext>
            </a:extLst>
          </p:cNvPr>
          <p:cNvSpPr/>
          <p:nvPr/>
        </p:nvSpPr>
        <p:spPr>
          <a:xfrm>
            <a:off x="4740383" y="3435846"/>
            <a:ext cx="2314862" cy="1473422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Because of Function   Overriding this </a:t>
            </a:r>
          </a:p>
          <a:p>
            <a:pPr algn="ctr"/>
            <a:r>
              <a:rPr lang="en-US" dirty="0"/>
              <a:t>function is hided</a:t>
            </a:r>
          </a:p>
        </p:txBody>
      </p:sp>
    </p:spTree>
    <p:extLst>
      <p:ext uri="{BB962C8B-B14F-4D97-AF65-F5344CB8AC3E}">
        <p14:creationId xmlns:p14="http://schemas.microsoft.com/office/powerpoint/2010/main" val="651168578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And if we want to bypass this function, C++ provides us a solution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bg1"/>
                </a:solidFill>
              </a:rPr>
              <a:t>Syntax for calling base class member function from the derived class object(i.e., bypassing the derived     class member function)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Early Binding - II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553177-5E48-4D48-9542-FC8D5043687D}"/>
              </a:ext>
            </a:extLst>
          </p:cNvPr>
          <p:cNvSpPr/>
          <p:nvPr/>
        </p:nvSpPr>
        <p:spPr>
          <a:xfrm>
            <a:off x="2195736" y="2931790"/>
            <a:ext cx="4536504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object_name</a:t>
            </a:r>
            <a:r>
              <a:rPr lang="en-US" dirty="0"/>
              <a:t>&gt;.&lt;</a:t>
            </a:r>
            <a:r>
              <a:rPr lang="en-US" dirty="0" err="1"/>
              <a:t>base_class</a:t>
            </a:r>
            <a:r>
              <a:rPr lang="en-US" dirty="0"/>
              <a:t>&gt;::function();</a:t>
            </a:r>
          </a:p>
        </p:txBody>
      </p:sp>
    </p:spTree>
    <p:extLst>
      <p:ext uri="{BB962C8B-B14F-4D97-AF65-F5344CB8AC3E}">
        <p14:creationId xmlns:p14="http://schemas.microsoft.com/office/powerpoint/2010/main" val="3134756409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11415</TotalTime>
  <Words>1198</Words>
  <Application>Microsoft Office PowerPoint</Application>
  <PresentationFormat>On-screen Show (16:9)</PresentationFormat>
  <Paragraphs>298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Early Binding - II</vt:lpstr>
      <vt:lpstr>Function Overriding</vt:lpstr>
      <vt:lpstr>Predict the output</vt:lpstr>
      <vt:lpstr>Predict the output</vt:lpstr>
      <vt:lpstr>Reason behind Function Overriding</vt:lpstr>
      <vt:lpstr>Early Binding - II</vt:lpstr>
      <vt:lpstr>Early Binding - II</vt:lpstr>
      <vt:lpstr>Solution</vt:lpstr>
      <vt:lpstr>Early Binding - II</vt:lpstr>
      <vt:lpstr>Predict the output</vt:lpstr>
      <vt:lpstr>End of Lecture 32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415</cp:revision>
  <dcterms:created xsi:type="dcterms:W3CDTF">2016-12-05T23:26:54Z</dcterms:created>
  <dcterms:modified xsi:type="dcterms:W3CDTF">2021-12-11T12:24:26Z</dcterms:modified>
</cp:coreProperties>
</file>