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4" r:id="rId3"/>
  </p:sldMasterIdLst>
  <p:notesMasterIdLst>
    <p:notesMasterId r:id="rId15"/>
  </p:notesMasterIdLst>
  <p:sldIdLst>
    <p:sldId id="354" r:id="rId4"/>
    <p:sldId id="324" r:id="rId5"/>
    <p:sldId id="460" r:id="rId6"/>
    <p:sldId id="467" r:id="rId7"/>
    <p:sldId id="468" r:id="rId8"/>
    <p:sldId id="469" r:id="rId9"/>
    <p:sldId id="465" r:id="rId10"/>
    <p:sldId id="471" r:id="rId11"/>
    <p:sldId id="466" r:id="rId12"/>
    <p:sldId id="470" r:id="rId13"/>
    <p:sldId id="353"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2060"/>
    <a:srgbClr val="00FFFF"/>
    <a:srgbClr val="08E64D"/>
    <a:srgbClr val="385D8A"/>
    <a:srgbClr val="F2A40D"/>
    <a:srgbClr val="058D2F"/>
    <a:srgbClr val="996633"/>
    <a:srgbClr val="FFFFF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24" autoAdjust="0"/>
  </p:normalViewPr>
  <p:slideViewPr>
    <p:cSldViewPr>
      <p:cViewPr varScale="1">
        <p:scale>
          <a:sx n="94" d="100"/>
          <a:sy n="94" d="100"/>
        </p:scale>
        <p:origin x="594" y="90"/>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34EEA-2E45-4BD9-9994-3669A6233E6D}" type="datetimeFigureOut">
              <a:rPr lang="en-US" smtClean="0"/>
              <a:pPr/>
              <a:t>12/11/2021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07413-7DA1-48F0-BF82-ADA06B9AF2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B07413-7DA1-48F0-BF82-ADA06B9AF2ED}"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1"/>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1"/>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5"/>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0"/>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90"/>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1"/>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4" y="1238202"/>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6"/>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270C03-0217-422B-9804-1030A8DBF8C0}"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1"/>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70C03-0217-422B-9804-1030A8DBF8C0}"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270C03-0217-422B-9804-1030A8DBF8C0}"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270C03-0217-422B-9804-1030A8DBF8C0}" type="datetimeFigureOut">
              <a:rPr lang="en-US" smtClean="0"/>
              <a:pPr/>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270C03-0217-422B-9804-1030A8DBF8C0}" type="datetimeFigureOut">
              <a:rPr lang="en-US" smtClean="0"/>
              <a:pPr/>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70C03-0217-422B-9804-1030A8DBF8C0}" type="datetimeFigureOut">
              <a:rPr lang="en-US" smtClean="0"/>
              <a:pPr/>
              <a:t>12/11/2021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3"/>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3"/>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1"/>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2" y="1626258"/>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9"/>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5"/>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270C03-0217-422B-9804-1030A8DBF8C0}" type="datetimeFigureOut">
              <a:rPr lang="en-US" smtClean="0"/>
              <a:pPr/>
              <a:t>12/11/2021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AF16C81-40D3-45BB-8D29-CB10E9D5CD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hyperlink" Target="mailto:scalive4u@gmail.com" TargetMode="Externa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Box 20"/>
          <p:cNvSpPr txBox="1"/>
          <p:nvPr/>
        </p:nvSpPr>
        <p:spPr>
          <a:xfrm>
            <a:off x="3428992"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p:cNvSpPr txBox="1"/>
          <p:nvPr/>
        </p:nvSpPr>
        <p:spPr>
          <a:xfrm>
            <a:off x="3417482" y="2105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9" name="TextBox 28"/>
          <p:cNvSpPr txBox="1"/>
          <p:nvPr/>
        </p:nvSpPr>
        <p:spPr>
          <a:xfrm>
            <a:off x="3387272" y="378619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32"/>
          <p:cNvSpPr/>
          <p:nvPr/>
        </p:nvSpPr>
        <p:spPr>
          <a:xfrm>
            <a:off x="2143108" y="2428874"/>
            <a:ext cx="5072098" cy="1754326"/>
          </a:xfrm>
          <a:prstGeom prst="rect">
            <a:avLst/>
          </a:prstGeom>
          <a:noFill/>
        </p:spPr>
        <p:txBody>
          <a:bodyPr wrap="square" lIns="91440" tIns="45720" rIns="91440" bIns="45720">
            <a:spAutoFit/>
          </a:bodyPr>
          <a:lstStyle/>
          <a:p>
            <a:pPr algn="ct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5400" b="1" cap="all"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Lecture 33</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7" name="Picture 6" descr="cpp-mini-logo.png"/>
          <p:cNvPicPr>
            <a:picLocks noChangeAspect="1"/>
          </p:cNvPicPr>
          <p:nvPr/>
        </p:nvPicPr>
        <p:blipFill>
          <a:blip r:embed="rId2"/>
          <a:stretch>
            <a:fillRect/>
          </a:stretch>
        </p:blipFill>
        <p:spPr>
          <a:xfrm>
            <a:off x="3204741" y="142858"/>
            <a:ext cx="2792090" cy="3000414"/>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endParaRPr lang="en-US" sz="14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7BF6B30B-BA4E-4CB5-95C0-E65AC7889B6E}"/>
              </a:ext>
            </a:extLst>
          </p:cNvPr>
          <p:cNvSpPr/>
          <p:nvPr/>
        </p:nvSpPr>
        <p:spPr>
          <a:xfrm>
            <a:off x="1547664" y="1707654"/>
            <a:ext cx="6048672" cy="24357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Enter l, b, h: 10 20 30</a:t>
            </a:r>
          </a:p>
          <a:p>
            <a:r>
              <a:rPr lang="en-US" dirty="0"/>
              <a:t>Enter Material: Wood</a:t>
            </a:r>
          </a:p>
          <a:p>
            <a:r>
              <a:rPr lang="en-US" dirty="0"/>
              <a:t>10, 20, 30</a:t>
            </a:r>
          </a:p>
          <a:p>
            <a:r>
              <a:rPr lang="en-US" dirty="0"/>
              <a:t>Wood</a:t>
            </a:r>
          </a:p>
          <a:p>
            <a:r>
              <a:rPr lang="en-US" dirty="0"/>
              <a:t>Volume: 6000</a:t>
            </a:r>
          </a:p>
          <a:p>
            <a:endParaRPr lang="en-US" dirty="0"/>
          </a:p>
          <a:p>
            <a:r>
              <a:rPr lang="en-US" dirty="0"/>
              <a:t>Process returned 0 (0x0)   execution time : 6.878 s</a:t>
            </a:r>
          </a:p>
          <a:p>
            <a:r>
              <a:rPr lang="en-US" dirty="0"/>
              <a:t>Press any key to continue.</a:t>
            </a:r>
          </a:p>
        </p:txBody>
      </p:sp>
    </p:spTree>
    <p:extLst>
      <p:ext uri="{BB962C8B-B14F-4D97-AF65-F5344CB8AC3E}">
        <p14:creationId xmlns:p14="http://schemas.microsoft.com/office/powerpoint/2010/main" val="735958022"/>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End of Lecture 33</a:t>
            </a:r>
          </a:p>
        </p:txBody>
      </p:sp>
      <p:pic>
        <p:nvPicPr>
          <p:cNvPr id="41" name="Picture 40" descr="sca.png"/>
          <p:cNvPicPr>
            <a:picLocks noChangeAspect="1"/>
          </p:cNvPicPr>
          <p:nvPr/>
        </p:nvPicPr>
        <p:blipFill>
          <a:blip r:embed="rId3"/>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Text Placeholder 1"/>
          <p:cNvSpPr txBox="1">
            <a:spLocks/>
          </p:cNvSpPr>
          <p:nvPr/>
        </p:nvSpPr>
        <p:spPr>
          <a:xfrm>
            <a:off x="0" y="3561194"/>
            <a:ext cx="9144000" cy="576063"/>
          </a:xfrm>
          <a:prstGeom prst="rect">
            <a:avLst/>
          </a:prstGeom>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rPr>
              <a:t>Thank you</a:t>
            </a:r>
            <a:endParaRPr kumimoji="0" lang="ko-KR" altLang="en-US"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endParaRPr>
          </a:p>
        </p:txBody>
      </p:sp>
      <p:grpSp>
        <p:nvGrpSpPr>
          <p:cNvPr id="8" name="Group 13318">
            <a:extLst>
              <a:ext uri="{FF2B5EF4-FFF2-40B4-BE49-F238E27FC236}">
                <a16:creationId xmlns:a16="http://schemas.microsoft.com/office/drawing/2014/main" id="{3176A925-9561-4C3F-8238-DB986AC67B50}"/>
              </a:ext>
            </a:extLst>
          </p:cNvPr>
          <p:cNvGrpSpPr/>
          <p:nvPr/>
        </p:nvGrpSpPr>
        <p:grpSpPr>
          <a:xfrm rot="1682053" flipH="1">
            <a:off x="6024982" y="611301"/>
            <a:ext cx="1665869" cy="3558872"/>
            <a:chOff x="1359132" y="345882"/>
            <a:chExt cx="1966239" cy="4200564"/>
          </a:xfrm>
        </p:grpSpPr>
        <p:grpSp>
          <p:nvGrpSpPr>
            <p:cNvPr id="11"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25"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26">
              <a:extLst>
                <a:ext uri="{FF2B5EF4-FFF2-40B4-BE49-F238E27FC236}">
                  <a16:creationId xmlns:a16="http://schemas.microsoft.com/office/drawing/2014/main" id="{187C0761-B81E-4279-BA43-015F4789B66D}"/>
                </a:ext>
              </a:extLst>
            </p:cNvPr>
            <p:cNvGrpSpPr/>
            <p:nvPr/>
          </p:nvGrpSpPr>
          <p:grpSpPr>
            <a:xfrm>
              <a:off x="1359132" y="345883"/>
              <a:ext cx="1966239" cy="1811156"/>
              <a:chOff x="1888981" y="1110787"/>
              <a:chExt cx="2254374" cy="2076562"/>
            </a:xfrm>
          </p:grpSpPr>
          <p:sp>
            <p:nvSpPr>
              <p:cNvPr id="13"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3" name="Freeform 13312">
            <a:extLst>
              <a:ext uri="{FF2B5EF4-FFF2-40B4-BE49-F238E27FC236}">
                <a16:creationId xmlns:a16="http://schemas.microsoft.com/office/drawing/2014/main" id="{36A901D8-68F0-4EDC-8133-6AF6E902A151}"/>
              </a:ext>
            </a:extLst>
          </p:cNvPr>
          <p:cNvSpPr/>
          <p:nvPr/>
        </p:nvSpPr>
        <p:spPr>
          <a:xfrm flipH="1">
            <a:off x="6052352" y="1859326"/>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p:cNvSpPr txBox="1"/>
          <p:nvPr/>
        </p:nvSpPr>
        <p:spPr>
          <a:xfrm>
            <a:off x="0" y="1000114"/>
            <a:ext cx="6000760" cy="707886"/>
          </a:xfrm>
          <a:prstGeom prst="rect">
            <a:avLst/>
          </a:prstGeom>
          <a:noFill/>
          <a:ln>
            <a:noFill/>
          </a:ln>
        </p:spPr>
        <p:txBody>
          <a:bodyPr wrap="square" rtlCol="0">
            <a:spAutoFit/>
          </a:bodyPr>
          <a:lstStyle/>
          <a:p>
            <a:r>
              <a:rPr lang="en-US" sz="2000" b="1" dirty="0">
                <a:solidFill>
                  <a:srgbClr val="FF0000"/>
                </a:solidFill>
              </a:rPr>
              <a:t>For any queries mail us @: </a:t>
            </a:r>
            <a:r>
              <a:rPr lang="en-US" sz="2000" b="1" dirty="0">
                <a:solidFill>
                  <a:srgbClr val="FF0000"/>
                </a:solidFill>
                <a:hlinkClick r:id="rId5"/>
              </a:rPr>
              <a:t>scalive4u@gmail.com</a:t>
            </a:r>
            <a:endParaRPr lang="en-US" sz="2000" b="1" dirty="0">
              <a:solidFill>
                <a:srgbClr val="FF0000"/>
              </a:solidFill>
            </a:endParaRPr>
          </a:p>
          <a:p>
            <a:r>
              <a:rPr lang="en-US" sz="2000" b="1" dirty="0">
                <a:solidFill>
                  <a:srgbClr val="FF0000"/>
                </a:solidFill>
              </a:rPr>
              <a:t>Call us @ : </a:t>
            </a:r>
            <a:r>
              <a:rPr lang="en-US" sz="2000" b="1" dirty="0">
                <a:solidFill>
                  <a:srgbClr val="0070C0"/>
                </a:solidFill>
              </a:rPr>
              <a:t>0755-4271659, 7879165533</a:t>
            </a:r>
          </a:p>
        </p:txBody>
      </p:sp>
      <p:pic>
        <p:nvPicPr>
          <p:cNvPr id="36" name="Picture 35" descr="cpp-mini-logo.png"/>
          <p:cNvPicPr>
            <a:picLocks noChangeAspect="1"/>
          </p:cNvPicPr>
          <p:nvPr/>
        </p:nvPicPr>
        <p:blipFill>
          <a:blip r:embed="rId6"/>
          <a:stretch>
            <a:fillRect/>
          </a:stretch>
        </p:blipFill>
        <p:spPr>
          <a:xfrm>
            <a:off x="3643306" y="1714495"/>
            <a:ext cx="1861398" cy="1928826"/>
          </a:xfrm>
          <a:prstGeom prst="rect">
            <a:avLst/>
          </a:prstGeom>
        </p:spPr>
      </p:pic>
      <p:pic>
        <p:nvPicPr>
          <p:cNvPr id="37" name="Picture 36" descr="webcodeft-c.png"/>
          <p:cNvPicPr>
            <a:picLocks noChangeAspect="1"/>
          </p:cNvPicPr>
          <p:nvPr/>
        </p:nvPicPr>
        <p:blipFill>
          <a:blip r:embed="rId7"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Today’s Agenda</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grpSp>
        <p:nvGrpSpPr>
          <p:cNvPr id="12" name="Group 11"/>
          <p:cNvGrpSpPr/>
          <p:nvPr/>
        </p:nvGrpSpPr>
        <p:grpSpPr>
          <a:xfrm>
            <a:off x="3428992" y="1214428"/>
            <a:ext cx="5214974" cy="428628"/>
            <a:chOff x="3131840" y="1491630"/>
            <a:chExt cx="5256584" cy="576064"/>
          </a:xfrm>
        </p:grpSpPr>
        <p:sp>
          <p:nvSpPr>
            <p:cNvPr id="13" name="Rectangle 12"/>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ight Triangle 13"/>
            <p:cNvSpPr/>
            <p:nvPr/>
          </p:nvSpPr>
          <p:spPr>
            <a:xfrm rot="5400000">
              <a:off x="3203840" y="1419630"/>
              <a:ext cx="576000" cy="720000"/>
            </a:xfrm>
            <a:prstGeom prst="rtTriangl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33" name="Picture 32" descr="webcodeft-c.png"/>
          <p:cNvPicPr>
            <a:picLocks noChangeAspect="1"/>
          </p:cNvPicPr>
          <p:nvPr/>
        </p:nvPicPr>
        <p:blipFill>
          <a:blip r:embed="rId3" cstate="print"/>
          <a:stretch>
            <a:fillRect/>
          </a:stretch>
        </p:blipFill>
        <p:spPr>
          <a:xfrm>
            <a:off x="7786710" y="0"/>
            <a:ext cx="1357290" cy="857238"/>
          </a:xfrm>
          <a:prstGeom prst="rect">
            <a:avLst/>
          </a:prstGeom>
        </p:spPr>
      </p:pic>
      <p:pic>
        <p:nvPicPr>
          <p:cNvPr id="37" name="Picture 36" descr="cpp-mini-logo.png"/>
          <p:cNvPicPr>
            <a:picLocks noChangeAspect="1"/>
          </p:cNvPicPr>
          <p:nvPr/>
        </p:nvPicPr>
        <p:blipFill>
          <a:blip r:embed="rId4"/>
          <a:stretch>
            <a:fillRect/>
          </a:stretch>
        </p:blipFill>
        <p:spPr>
          <a:xfrm>
            <a:off x="357158" y="1285866"/>
            <a:ext cx="2925029" cy="3143272"/>
          </a:xfrm>
          <a:prstGeom prst="rect">
            <a:avLst/>
          </a:prstGeom>
        </p:spPr>
      </p:pic>
      <p:sp>
        <p:nvSpPr>
          <p:cNvPr id="39" name="TextBox 38"/>
          <p:cNvSpPr txBox="1"/>
          <p:nvPr/>
        </p:nvSpPr>
        <p:spPr>
          <a:xfrm>
            <a:off x="4143292" y="1275984"/>
            <a:ext cx="4029108" cy="338554"/>
          </a:xfrm>
          <a:prstGeom prst="rect">
            <a:avLst/>
          </a:prstGeom>
          <a:noFill/>
        </p:spPr>
        <p:txBody>
          <a:bodyPr wrap="square" rtlCol="0">
            <a:spAutoFit/>
          </a:bodyPr>
          <a:lstStyle/>
          <a:p>
            <a:pPr marL="331470" indent="-514350">
              <a:buClr>
                <a:schemeClr val="accent1"/>
              </a:buClr>
              <a:buSzPct val="120000"/>
            </a:pPr>
            <a:r>
              <a:rPr lang="en-US" sz="1600" b="1" dirty="0">
                <a:solidFill>
                  <a:srgbClr val="0070C0"/>
                </a:solidFill>
                <a:latin typeface="+mj-lt"/>
              </a:rPr>
              <a:t>Early Binding - II</a:t>
            </a:r>
            <a:endParaRPr lang="en-US" sz="1600" b="1" dirty="0">
              <a:solidFill>
                <a:schemeClr val="accent6">
                  <a:lumMod val="75000"/>
                </a:schemeClr>
              </a:solidFill>
            </a:endParaRPr>
          </a:p>
        </p:txBody>
      </p:sp>
      <p:sp>
        <p:nvSpPr>
          <p:cNvPr id="51" name="TextBox 50"/>
          <p:cNvSpPr txBox="1"/>
          <p:nvPr/>
        </p:nvSpPr>
        <p:spPr>
          <a:xfrm>
            <a:off x="3428992" y="3643320"/>
            <a:ext cx="418704" cy="369332"/>
          </a:xfrm>
          <a:prstGeom prst="rect">
            <a:avLst/>
          </a:prstGeom>
          <a:noFill/>
        </p:spPr>
        <p:txBody>
          <a:bodyPr wrap="none" rtlCol="0">
            <a:spAutoFit/>
          </a:bodyPr>
          <a:lstStyle/>
          <a:p>
            <a:r>
              <a:rPr lang="en-US" b="1" dirty="0">
                <a:solidFill>
                  <a:srgbClr val="FFFFFF"/>
                </a:solidFill>
              </a:rPr>
              <a:t>05</a:t>
            </a:r>
          </a:p>
        </p:txBody>
      </p:sp>
      <p:grpSp>
        <p:nvGrpSpPr>
          <p:cNvPr id="22" name="Group 21"/>
          <p:cNvGrpSpPr/>
          <p:nvPr/>
        </p:nvGrpSpPr>
        <p:grpSpPr>
          <a:xfrm>
            <a:off x="3428991" y="1795203"/>
            <a:ext cx="5214974" cy="428675"/>
            <a:chOff x="3131839" y="1504090"/>
            <a:chExt cx="5256584" cy="576127"/>
          </a:xfrm>
        </p:grpSpPr>
        <p:sp>
          <p:nvSpPr>
            <p:cNvPr id="24" name="Rectangle 23"/>
            <p:cNvSpPr/>
            <p:nvPr/>
          </p:nvSpPr>
          <p:spPr>
            <a:xfrm>
              <a:off x="3131839" y="1504153"/>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Right Triangle 24"/>
            <p:cNvSpPr/>
            <p:nvPr/>
          </p:nvSpPr>
          <p:spPr>
            <a:xfrm rot="5400000">
              <a:off x="3203839" y="1432090"/>
              <a:ext cx="575999" cy="720000"/>
            </a:xfrm>
            <a:prstGeom prst="rtTriangle">
              <a:avLst/>
            </a:prstGeom>
            <a:solidFill>
              <a:srgbClr val="F2A40D"/>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4143292" y="1795250"/>
            <a:ext cx="4500673" cy="338554"/>
          </a:xfrm>
          <a:prstGeom prst="rect">
            <a:avLst/>
          </a:prstGeom>
          <a:noFill/>
        </p:spPr>
        <p:txBody>
          <a:bodyPr wrap="square" rtlCol="0">
            <a:spAutoFit/>
          </a:bodyPr>
          <a:lstStyle/>
          <a:p>
            <a:pPr marL="331470" indent="-514350">
              <a:buClr>
                <a:schemeClr val="accent1"/>
              </a:buClr>
              <a:buSzPct val="120000"/>
            </a:pPr>
            <a:r>
              <a:rPr lang="en-US" sz="1600" b="1" dirty="0">
                <a:solidFill>
                  <a:srgbClr val="FFC000"/>
                </a:solidFill>
                <a:latin typeface="+mj-lt"/>
              </a:rPr>
              <a:t>Introduction to Function Overriding</a:t>
            </a:r>
            <a:endParaRPr lang="en-US" sz="1600" b="1" dirty="0">
              <a:solidFill>
                <a:srgbClr val="FFC000"/>
              </a:solidFill>
            </a:endParaRPr>
          </a:p>
        </p:txBody>
      </p:sp>
      <p:sp>
        <p:nvSpPr>
          <p:cNvPr id="35" name="TextBox 34"/>
          <p:cNvSpPr txBox="1"/>
          <p:nvPr/>
        </p:nvSpPr>
        <p:spPr>
          <a:xfrm>
            <a:off x="3357554" y="1729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6" name="TextBox 35"/>
          <p:cNvSpPr txBox="1"/>
          <p:nvPr/>
        </p:nvSpPr>
        <p:spPr>
          <a:xfrm>
            <a:off x="3357554"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44" name="TextBox 43"/>
          <p:cNvSpPr txBox="1"/>
          <p:nvPr/>
        </p:nvSpPr>
        <p:spPr>
          <a:xfrm>
            <a:off x="3428992" y="414338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grpSp>
        <p:nvGrpSpPr>
          <p:cNvPr id="43" name="Group 42"/>
          <p:cNvGrpSpPr/>
          <p:nvPr/>
        </p:nvGrpSpPr>
        <p:grpSpPr>
          <a:xfrm>
            <a:off x="3428992" y="2427164"/>
            <a:ext cx="5214974" cy="428628"/>
            <a:chOff x="3131840" y="1491630"/>
            <a:chExt cx="5256584" cy="576064"/>
          </a:xfrm>
        </p:grpSpPr>
        <p:sp>
          <p:nvSpPr>
            <p:cNvPr id="45" name="Rectangle 44"/>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ight Triangle 45"/>
            <p:cNvSpPr/>
            <p:nvPr/>
          </p:nvSpPr>
          <p:spPr>
            <a:xfrm rot="5400000">
              <a:off x="3203840" y="1419630"/>
              <a:ext cx="575999" cy="720000"/>
            </a:xfrm>
            <a:prstGeom prst="rtTriangle">
              <a:avLst/>
            </a:prstGeom>
            <a:solidFill>
              <a:srgbClr val="FF0066"/>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2" name="TextBox 51"/>
          <p:cNvSpPr txBox="1"/>
          <p:nvPr/>
        </p:nvSpPr>
        <p:spPr>
          <a:xfrm>
            <a:off x="3880965" y="2364592"/>
            <a:ext cx="4801341" cy="328680"/>
          </a:xfrm>
          <a:prstGeom prst="rect">
            <a:avLst/>
          </a:prstGeom>
          <a:noFill/>
        </p:spPr>
        <p:txBody>
          <a:bodyPr wrap="square" rtlCol="0">
            <a:spAutoFit/>
          </a:bodyPr>
          <a:lstStyle/>
          <a:p>
            <a:pPr marL="190500">
              <a:lnSpc>
                <a:spcPct val="95825"/>
              </a:lnSpc>
              <a:spcBef>
                <a:spcPts val="11048"/>
              </a:spcBef>
            </a:pPr>
            <a:r>
              <a:rPr lang="en-US" sz="1600" b="1" dirty="0">
                <a:solidFill>
                  <a:srgbClr val="FF0066"/>
                </a:solidFill>
                <a:latin typeface="+mj-lt"/>
                <a:cs typeface="Georgia"/>
              </a:rPr>
              <a:t>Reason behind function overriding</a:t>
            </a:r>
            <a:endParaRPr lang="en-IN" sz="1600" b="1" dirty="0">
              <a:solidFill>
                <a:srgbClr val="FF0066"/>
              </a:solidFill>
              <a:latin typeface="+mj-lt"/>
              <a:cs typeface="Georgia"/>
            </a:endParaRPr>
          </a:p>
        </p:txBody>
      </p:sp>
      <p:sp>
        <p:nvSpPr>
          <p:cNvPr id="55" name="TextBox 54"/>
          <p:cNvSpPr txBox="1"/>
          <p:nvPr/>
        </p:nvSpPr>
        <p:spPr>
          <a:xfrm>
            <a:off x="3357554" y="235572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grpSp>
        <p:nvGrpSpPr>
          <p:cNvPr id="31" name="Group 30">
            <a:extLst>
              <a:ext uri="{FF2B5EF4-FFF2-40B4-BE49-F238E27FC236}">
                <a16:creationId xmlns:a16="http://schemas.microsoft.com/office/drawing/2014/main" id="{22F1E0FE-26D4-4DE6-A8A2-3A06C078F698}"/>
              </a:ext>
            </a:extLst>
          </p:cNvPr>
          <p:cNvGrpSpPr/>
          <p:nvPr/>
        </p:nvGrpSpPr>
        <p:grpSpPr>
          <a:xfrm>
            <a:off x="3428992" y="3084356"/>
            <a:ext cx="5214974" cy="428628"/>
            <a:chOff x="3131840" y="1491630"/>
            <a:chExt cx="5256584" cy="576064"/>
          </a:xfrm>
        </p:grpSpPr>
        <p:sp>
          <p:nvSpPr>
            <p:cNvPr id="32" name="Rectangle 31">
              <a:extLst>
                <a:ext uri="{FF2B5EF4-FFF2-40B4-BE49-F238E27FC236}">
                  <a16:creationId xmlns:a16="http://schemas.microsoft.com/office/drawing/2014/main" id="{FBFEAC90-C810-4680-97E9-3599FAF1FAF8}"/>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4" name="Right Triangle 33">
              <a:extLst>
                <a:ext uri="{FF2B5EF4-FFF2-40B4-BE49-F238E27FC236}">
                  <a16:creationId xmlns:a16="http://schemas.microsoft.com/office/drawing/2014/main" id="{9D082E28-5B7D-4947-8081-22BC43F45A5B}"/>
                </a:ext>
              </a:extLst>
            </p:cNvPr>
            <p:cNvSpPr/>
            <p:nvPr/>
          </p:nvSpPr>
          <p:spPr>
            <a:xfrm rot="5400000">
              <a:off x="3203840" y="1419630"/>
              <a:ext cx="576000" cy="720000"/>
            </a:xfrm>
            <a:prstGeom prst="rtTriangle">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8" name="TextBox 37">
            <a:extLst>
              <a:ext uri="{FF2B5EF4-FFF2-40B4-BE49-F238E27FC236}">
                <a16:creationId xmlns:a16="http://schemas.microsoft.com/office/drawing/2014/main" id="{2AFE5030-A218-4082-BAD4-B9AFA774499E}"/>
              </a:ext>
            </a:extLst>
          </p:cNvPr>
          <p:cNvSpPr txBox="1"/>
          <p:nvPr/>
        </p:nvSpPr>
        <p:spPr>
          <a:xfrm>
            <a:off x="3428992" y="301291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40" name="TextBox 39">
            <a:extLst>
              <a:ext uri="{FF2B5EF4-FFF2-40B4-BE49-F238E27FC236}">
                <a16:creationId xmlns:a16="http://schemas.microsoft.com/office/drawing/2014/main" id="{E47D75AC-0BEE-4BEA-AC64-4387406DA14C}"/>
              </a:ext>
            </a:extLst>
          </p:cNvPr>
          <p:cNvSpPr txBox="1"/>
          <p:nvPr/>
        </p:nvSpPr>
        <p:spPr>
          <a:xfrm>
            <a:off x="3918638" y="3084372"/>
            <a:ext cx="4837906" cy="328680"/>
          </a:xfrm>
          <a:prstGeom prst="rect">
            <a:avLst/>
          </a:prstGeom>
          <a:noFill/>
        </p:spPr>
        <p:txBody>
          <a:bodyPr wrap="square" rtlCol="0">
            <a:spAutoFit/>
          </a:bodyPr>
          <a:lstStyle/>
          <a:p>
            <a:pPr marL="190500">
              <a:lnSpc>
                <a:spcPct val="95825"/>
              </a:lnSpc>
              <a:spcBef>
                <a:spcPts val="11048"/>
              </a:spcBef>
            </a:pPr>
            <a:r>
              <a:rPr lang="en-US" sz="1600" b="1" dirty="0">
                <a:solidFill>
                  <a:srgbClr val="C00000"/>
                </a:solidFill>
                <a:latin typeface="+mj-lt"/>
                <a:cs typeface="Georgia"/>
              </a:rPr>
              <a:t>Syntax of calling function from main() by bypassing</a:t>
            </a:r>
            <a:endParaRPr lang="en-IN" sz="2000" b="1" dirty="0">
              <a:solidFill>
                <a:srgbClr val="C00000"/>
              </a:solidFill>
              <a:latin typeface="+mj-lt"/>
              <a:cs typeface="Georgia"/>
            </a:endParaRPr>
          </a:p>
        </p:txBody>
      </p:sp>
      <p:grpSp>
        <p:nvGrpSpPr>
          <p:cNvPr id="42" name="Group 41">
            <a:extLst>
              <a:ext uri="{FF2B5EF4-FFF2-40B4-BE49-F238E27FC236}">
                <a16:creationId xmlns:a16="http://schemas.microsoft.com/office/drawing/2014/main" id="{E6527499-47DF-4926-ACA7-AF900F637FF3}"/>
              </a:ext>
            </a:extLst>
          </p:cNvPr>
          <p:cNvGrpSpPr/>
          <p:nvPr/>
        </p:nvGrpSpPr>
        <p:grpSpPr>
          <a:xfrm>
            <a:off x="3428992" y="3727298"/>
            <a:ext cx="5214974" cy="428628"/>
            <a:chOff x="2978224" y="1958883"/>
            <a:chExt cx="5256584" cy="576064"/>
          </a:xfrm>
        </p:grpSpPr>
        <p:sp>
          <p:nvSpPr>
            <p:cNvPr id="47" name="Rectangle 46">
              <a:extLst>
                <a:ext uri="{FF2B5EF4-FFF2-40B4-BE49-F238E27FC236}">
                  <a16:creationId xmlns:a16="http://schemas.microsoft.com/office/drawing/2014/main" id="{A559DECA-3EAE-4ACC-B7A5-8E14B5721726}"/>
                </a:ext>
              </a:extLst>
            </p:cNvPr>
            <p:cNvSpPr/>
            <p:nvPr/>
          </p:nvSpPr>
          <p:spPr>
            <a:xfrm>
              <a:off x="2978224" y="1958883"/>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Right Triangle 47">
              <a:extLst>
                <a:ext uri="{FF2B5EF4-FFF2-40B4-BE49-F238E27FC236}">
                  <a16:creationId xmlns:a16="http://schemas.microsoft.com/office/drawing/2014/main" id="{9606593A-FCA2-4FDE-9047-7336CD4981A7}"/>
                </a:ext>
              </a:extLst>
            </p:cNvPr>
            <p:cNvSpPr/>
            <p:nvPr/>
          </p:nvSpPr>
          <p:spPr>
            <a:xfrm rot="5400000">
              <a:off x="3050224" y="1886883"/>
              <a:ext cx="575999" cy="720000"/>
            </a:xfrm>
            <a:prstGeom prst="rtTriangle">
              <a:avLst/>
            </a:prstGeom>
            <a:solidFill>
              <a:srgbClr val="058D2F"/>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49" name="TextBox 48">
            <a:extLst>
              <a:ext uri="{FF2B5EF4-FFF2-40B4-BE49-F238E27FC236}">
                <a16:creationId xmlns:a16="http://schemas.microsoft.com/office/drawing/2014/main" id="{B53EED36-689F-4E8E-8E24-D194A1D9E89F}"/>
              </a:ext>
            </a:extLst>
          </p:cNvPr>
          <p:cNvSpPr txBox="1"/>
          <p:nvPr/>
        </p:nvSpPr>
        <p:spPr>
          <a:xfrm>
            <a:off x="3874615" y="3672855"/>
            <a:ext cx="4769350" cy="328680"/>
          </a:xfrm>
          <a:prstGeom prst="rect">
            <a:avLst/>
          </a:prstGeom>
          <a:noFill/>
        </p:spPr>
        <p:txBody>
          <a:bodyPr wrap="square" rtlCol="0">
            <a:spAutoFit/>
          </a:bodyPr>
          <a:lstStyle/>
          <a:p>
            <a:pPr marL="190500">
              <a:lnSpc>
                <a:spcPct val="95825"/>
              </a:lnSpc>
              <a:spcBef>
                <a:spcPts val="11048"/>
              </a:spcBef>
            </a:pPr>
            <a:r>
              <a:rPr lang="en-US" sz="1600" b="1" dirty="0">
                <a:solidFill>
                  <a:srgbClr val="00B050"/>
                </a:solidFill>
                <a:latin typeface="+mj-lt"/>
                <a:cs typeface="Georgia"/>
              </a:rPr>
              <a:t>Assignment</a:t>
            </a:r>
            <a:endParaRPr lang="en-IN" sz="1600" b="1" dirty="0">
              <a:solidFill>
                <a:srgbClr val="00B050"/>
              </a:solidFill>
              <a:latin typeface="+mj-lt"/>
              <a:cs typeface="Georgia"/>
            </a:endParaRPr>
          </a:p>
        </p:txBody>
      </p:sp>
      <p:sp>
        <p:nvSpPr>
          <p:cNvPr id="50" name="TextBox 49">
            <a:extLst>
              <a:ext uri="{FF2B5EF4-FFF2-40B4-BE49-F238E27FC236}">
                <a16:creationId xmlns:a16="http://schemas.microsoft.com/office/drawing/2014/main" id="{234E4171-6DAB-4A3C-84F6-D296B4C5932F}"/>
              </a:ext>
            </a:extLst>
          </p:cNvPr>
          <p:cNvSpPr txBox="1"/>
          <p:nvPr/>
        </p:nvSpPr>
        <p:spPr>
          <a:xfrm>
            <a:off x="3357554" y="372729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linds(horizontal)">
                                      <p:cBhvr>
                                        <p:cTn id="23" dur="500"/>
                                        <p:tgtEl>
                                          <p:spTgt spid="4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blinds(horizontal)">
                                      <p:cBhvr>
                                        <p:cTn id="26" dur="5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blinds(horizontal)">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linds(horizontal)">
                                      <p:cBhvr>
                                        <p:cTn id="39" dur="500"/>
                                        <p:tgtEl>
                                          <p:spTgt spid="4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linds(horizontal)">
                                      <p:cBhvr>
                                        <p:cTn id="4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6" grpId="0"/>
      <p:bldP spid="52" grpId="0"/>
      <p:bldP spid="40"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r>
              <a:rPr lang="en-US" sz="1400" dirty="0">
                <a:solidFill>
                  <a:schemeClr val="bg1"/>
                </a:solidFill>
              </a:rPr>
              <a:t>class A</a:t>
            </a:r>
          </a:p>
          <a:p>
            <a:r>
              <a:rPr lang="en-US" sz="1400" dirty="0">
                <a:solidFill>
                  <a:schemeClr val="bg1"/>
                </a:solidFill>
              </a:rPr>
              <a:t>{</a:t>
            </a:r>
          </a:p>
          <a:p>
            <a:r>
              <a:rPr lang="en-US" sz="1400" dirty="0">
                <a:solidFill>
                  <a:schemeClr val="bg1"/>
                </a:solidFill>
              </a:rPr>
              <a:t>    public:</a:t>
            </a:r>
          </a:p>
          <a:p>
            <a:r>
              <a:rPr lang="en-US" sz="1400" dirty="0">
                <a:solidFill>
                  <a:schemeClr val="bg1"/>
                </a:solidFill>
              </a:rPr>
              <a:t>        void show(int i)</a:t>
            </a:r>
          </a:p>
          <a:p>
            <a:r>
              <a:rPr lang="en-US" sz="1400" dirty="0">
                <a:solidFill>
                  <a:schemeClr val="bg1"/>
                </a:solidFill>
              </a:rPr>
              <a:t>        {</a:t>
            </a:r>
          </a:p>
          <a:p>
            <a:r>
              <a:rPr lang="en-US" sz="1400" dirty="0">
                <a:solidFill>
                  <a:schemeClr val="bg1"/>
                </a:solidFill>
              </a:rPr>
              <a:t>            cout&lt;&lt;"In show of A: "&lt;&lt;i&lt;&lt;endl;</a:t>
            </a:r>
          </a:p>
          <a:p>
            <a:r>
              <a:rPr lang="en-US" sz="1400" dirty="0">
                <a:solidFill>
                  <a:schemeClr val="bg1"/>
                </a:solidFill>
              </a:rPr>
              <a:t>        }</a:t>
            </a:r>
          </a:p>
          <a:p>
            <a:r>
              <a:rPr lang="en-US" sz="1400" dirty="0">
                <a:solidFill>
                  <a:schemeClr val="bg1"/>
                </a:solidFill>
              </a:rPr>
              <a:t>};</a:t>
            </a:r>
          </a:p>
          <a:p>
            <a:endParaRPr lang="en-US" sz="1400" dirty="0">
              <a:solidFill>
                <a:schemeClr val="bg1"/>
              </a:solidFill>
            </a:endParaRPr>
          </a:p>
          <a:p>
            <a:r>
              <a:rPr lang="en-US" sz="1400" dirty="0">
                <a:solidFill>
                  <a:schemeClr val="bg1"/>
                </a:solidFill>
              </a:rPr>
              <a:t>class B:public A</a:t>
            </a:r>
          </a:p>
          <a:p>
            <a:r>
              <a:rPr lang="en-US" sz="1400" dirty="0">
                <a:solidFill>
                  <a:schemeClr val="bg1"/>
                </a:solidFill>
              </a:rPr>
              <a:t>{</a:t>
            </a:r>
          </a:p>
          <a:p>
            <a:r>
              <a:rPr lang="en-US" sz="1400" dirty="0">
                <a:solidFill>
                  <a:schemeClr val="bg1"/>
                </a:solidFill>
              </a:rPr>
              <a:t>    public:</a:t>
            </a:r>
          </a:p>
          <a:p>
            <a:r>
              <a:rPr lang="en-US" sz="1400" dirty="0">
                <a:solidFill>
                  <a:schemeClr val="bg1"/>
                </a:solidFill>
              </a:rPr>
              <a:t>        void show(char * p)</a:t>
            </a:r>
          </a:p>
          <a:p>
            <a:r>
              <a:rPr lang="en-US" sz="1400" dirty="0">
                <a:solidFill>
                  <a:schemeClr val="bg1"/>
                </a:solidFill>
              </a:rPr>
              <a:t>        {</a:t>
            </a:r>
          </a:p>
          <a:p>
            <a:r>
              <a:rPr lang="en-US" sz="1400" dirty="0">
                <a:solidFill>
                  <a:schemeClr val="bg1"/>
                </a:solidFill>
              </a:rPr>
              <a:t>            cout&lt;&lt;"In show of B: "&lt;&lt;p&lt;&lt;endl;</a:t>
            </a:r>
          </a:p>
          <a:p>
            <a:r>
              <a:rPr lang="en-US" sz="1400" dirty="0">
                <a:solidFill>
                  <a:schemeClr val="bg1"/>
                </a:solidFill>
              </a:rPr>
              <a:t>        }</a:t>
            </a:r>
          </a:p>
          <a:p>
            <a:r>
              <a:rPr lang="en-US" sz="1400" dirty="0">
                <a:solidFill>
                  <a:schemeClr val="bg1"/>
                </a:solidFill>
              </a:rPr>
              <a:t>};</a:t>
            </a:r>
          </a:p>
          <a:p>
            <a:endParaRPr lang="en-US" sz="1400" dirty="0">
              <a:solidFill>
                <a:schemeClr val="bg1"/>
              </a:solidFill>
            </a:endParaRPr>
          </a:p>
          <a:p>
            <a:r>
              <a:rPr lang="en-US" sz="1400" dirty="0">
                <a:solidFill>
                  <a:schemeClr val="bg1"/>
                </a:solidFill>
              </a:rPr>
              <a:t>int main()</a:t>
            </a:r>
          </a:p>
          <a:p>
            <a:r>
              <a:rPr lang="en-US" sz="1400" dirty="0">
                <a:solidFill>
                  <a:schemeClr val="bg1"/>
                </a:solidFill>
              </a:rPr>
              <a:t>{</a:t>
            </a:r>
          </a:p>
          <a:p>
            <a:r>
              <a:rPr lang="en-US" sz="1400" dirty="0">
                <a:solidFill>
                  <a:schemeClr val="bg1"/>
                </a:solidFill>
              </a:rPr>
              <a:t>    B obj;</a:t>
            </a:r>
          </a:p>
          <a:p>
            <a:r>
              <a:rPr lang="en-US" sz="1400" dirty="0">
                <a:solidFill>
                  <a:schemeClr val="bg1"/>
                </a:solidFill>
              </a:rPr>
              <a:t>    </a:t>
            </a:r>
            <a:r>
              <a:rPr lang="en-US" sz="1400" dirty="0" err="1">
                <a:solidFill>
                  <a:schemeClr val="bg1"/>
                </a:solidFill>
              </a:rPr>
              <a:t>obj.show</a:t>
            </a:r>
            <a:r>
              <a:rPr lang="en-US" sz="1400" dirty="0">
                <a:solidFill>
                  <a:schemeClr val="bg1"/>
                </a:solidFill>
              </a:rPr>
              <a:t>("Hello");</a:t>
            </a:r>
          </a:p>
          <a:p>
            <a:r>
              <a:rPr lang="en-US" sz="1400" dirty="0">
                <a:solidFill>
                  <a:schemeClr val="bg1"/>
                </a:solidFill>
              </a:rPr>
              <a:t>    </a:t>
            </a:r>
            <a:r>
              <a:rPr lang="en-US" sz="1400" dirty="0" err="1">
                <a:solidFill>
                  <a:schemeClr val="bg1"/>
                </a:solidFill>
              </a:rPr>
              <a:t>obj.show</a:t>
            </a:r>
            <a:r>
              <a:rPr lang="en-US" sz="1400" dirty="0">
                <a:solidFill>
                  <a:schemeClr val="bg1"/>
                </a:solidFill>
              </a:rPr>
              <a:t>(10);</a:t>
            </a:r>
          </a:p>
          <a:p>
            <a:r>
              <a:rPr lang="en-US" sz="1400" dirty="0">
                <a:solidFill>
                  <a:schemeClr val="bg1"/>
                </a:solidFill>
              </a:rPr>
              <a:t>    return 0;</a:t>
            </a:r>
          </a:p>
          <a:p>
            <a:r>
              <a:rPr lang="en-US" sz="14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Guess the 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4" name="Callout: Left Arrow 3">
            <a:extLst>
              <a:ext uri="{FF2B5EF4-FFF2-40B4-BE49-F238E27FC236}">
                <a16:creationId xmlns:a16="http://schemas.microsoft.com/office/drawing/2014/main" id="{AD84BE4E-A90D-4B02-A2E1-ED6E0B37115E}"/>
              </a:ext>
            </a:extLst>
          </p:cNvPr>
          <p:cNvSpPr/>
          <p:nvPr/>
        </p:nvSpPr>
        <p:spPr>
          <a:xfrm>
            <a:off x="2555776" y="3291830"/>
            <a:ext cx="2520280" cy="914400"/>
          </a:xfrm>
          <a:prstGeom prst="lef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This code will </a:t>
            </a:r>
          </a:p>
          <a:p>
            <a:pPr algn="ctr"/>
            <a:r>
              <a:rPr lang="en-US" dirty="0"/>
              <a:t>generate error!</a:t>
            </a:r>
          </a:p>
        </p:txBody>
      </p:sp>
      <p:sp>
        <p:nvSpPr>
          <p:cNvPr id="6" name="Rectangle 5">
            <a:extLst>
              <a:ext uri="{FF2B5EF4-FFF2-40B4-BE49-F238E27FC236}">
                <a16:creationId xmlns:a16="http://schemas.microsoft.com/office/drawing/2014/main" id="{E6DDC339-2DF2-44D3-AE36-3C3F09DEA004}"/>
              </a:ext>
            </a:extLst>
          </p:cNvPr>
          <p:cNvSpPr/>
          <p:nvPr/>
        </p:nvSpPr>
        <p:spPr>
          <a:xfrm>
            <a:off x="5148064" y="2571750"/>
            <a:ext cx="3893858" cy="23762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Because early binding  follows one of    the criteria:</a:t>
            </a:r>
          </a:p>
          <a:p>
            <a:pPr marL="342900" indent="-342900" algn="ctr">
              <a:buFont typeface="+mj-lt"/>
              <a:buAutoNum type="arabicPeriod"/>
            </a:pPr>
            <a:r>
              <a:rPr lang="en-US" dirty="0"/>
              <a:t>either the calling object when the member function present in             different class </a:t>
            </a:r>
          </a:p>
          <a:p>
            <a:pPr marL="342900" indent="-342900" algn="ctr">
              <a:buFont typeface="+mj-lt"/>
              <a:buAutoNum type="arabicPeriod"/>
            </a:pPr>
            <a:r>
              <a:rPr lang="en-US" dirty="0"/>
              <a:t>or the arguments of the member     function when the member </a:t>
            </a:r>
          </a:p>
          <a:p>
            <a:pPr algn="ctr"/>
            <a:r>
              <a:rPr lang="en-US" dirty="0"/>
              <a:t>function present in same class</a:t>
            </a:r>
          </a:p>
        </p:txBody>
      </p:sp>
      <p:sp>
        <p:nvSpPr>
          <p:cNvPr id="11" name="Rectangle 10">
            <a:extLst>
              <a:ext uri="{FF2B5EF4-FFF2-40B4-BE49-F238E27FC236}">
                <a16:creationId xmlns:a16="http://schemas.microsoft.com/office/drawing/2014/main" id="{FF82C7FB-D125-4333-B5F7-5B0DD1E0827D}"/>
              </a:ext>
            </a:extLst>
          </p:cNvPr>
          <p:cNvSpPr/>
          <p:nvPr/>
        </p:nvSpPr>
        <p:spPr>
          <a:xfrm>
            <a:off x="2590592" y="4382809"/>
            <a:ext cx="2016224" cy="5555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Can not convert int to char *</a:t>
            </a:r>
          </a:p>
        </p:txBody>
      </p:sp>
    </p:spTree>
    <p:extLst>
      <p:ext uri="{BB962C8B-B14F-4D97-AF65-F5344CB8AC3E}">
        <p14:creationId xmlns:p14="http://schemas.microsoft.com/office/powerpoint/2010/main" val="2784550796"/>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r>
              <a:rPr lang="en-US" sz="1550" dirty="0">
                <a:solidFill>
                  <a:schemeClr val="bg1"/>
                </a:solidFill>
              </a:rPr>
              <a:t>But During Compilation when it encounters with the method show present in B class it will updates the table of Early binding for method show() which is done earlier when it encounters with the method show() of the class A</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Concept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graphicFrame>
        <p:nvGraphicFramePr>
          <p:cNvPr id="8" name="Table 2">
            <a:extLst>
              <a:ext uri="{FF2B5EF4-FFF2-40B4-BE49-F238E27FC236}">
                <a16:creationId xmlns:a16="http://schemas.microsoft.com/office/drawing/2014/main" id="{355801FC-0402-4A78-B16B-2EDF2916D4FC}"/>
              </a:ext>
            </a:extLst>
          </p:cNvPr>
          <p:cNvGraphicFramePr>
            <a:graphicFrameLocks noGrp="1"/>
          </p:cNvGraphicFramePr>
          <p:nvPr>
            <p:extLst>
              <p:ext uri="{D42A27DB-BD31-4B8C-83A1-F6EECF244321}">
                <p14:modId xmlns:p14="http://schemas.microsoft.com/office/powerpoint/2010/main" val="3306181608"/>
              </p:ext>
            </p:extLst>
          </p:nvPr>
        </p:nvGraphicFramePr>
        <p:xfrm>
          <a:off x="323528" y="2355726"/>
          <a:ext cx="2573593" cy="2047175"/>
        </p:xfrm>
        <a:graphic>
          <a:graphicData uri="http://schemas.openxmlformats.org/drawingml/2006/table">
            <a:tbl>
              <a:tblPr firstRow="1" bandRow="1">
                <a:tableStyleId>{00A15C55-8517-42AA-B614-E9B94910E393}</a:tableStyleId>
              </a:tblPr>
              <a:tblGrid>
                <a:gridCol w="1637489">
                  <a:extLst>
                    <a:ext uri="{9D8B030D-6E8A-4147-A177-3AD203B41FA5}">
                      <a16:colId xmlns:a16="http://schemas.microsoft.com/office/drawing/2014/main" val="1061727298"/>
                    </a:ext>
                  </a:extLst>
                </a:gridCol>
                <a:gridCol w="936104">
                  <a:extLst>
                    <a:ext uri="{9D8B030D-6E8A-4147-A177-3AD203B41FA5}">
                      <a16:colId xmlns:a16="http://schemas.microsoft.com/office/drawing/2014/main" val="224021792"/>
                    </a:ext>
                  </a:extLst>
                </a:gridCol>
              </a:tblGrid>
              <a:tr h="204127">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0" dirty="0">
                          <a:solidFill>
                            <a:schemeClr val="tx1"/>
                          </a:solidFill>
                        </a:rPr>
                        <a:t>Object of the class</a:t>
                      </a:r>
                    </a:p>
                  </a:txBody>
                  <a:tcPr>
                    <a:solidFill>
                      <a:schemeClr val="accent4"/>
                    </a:solidFill>
                  </a:tcPr>
                </a:tc>
                <a:tc>
                  <a:txBody>
                    <a:bodyPr/>
                    <a:lstStyle/>
                    <a:p>
                      <a:r>
                        <a:rPr lang="en-US" sz="1400" b="0" dirty="0">
                          <a:solidFill>
                            <a:schemeClr val="tx1"/>
                          </a:solidFill>
                        </a:rPr>
                        <a:t>A object</a:t>
                      </a:r>
                    </a:p>
                  </a:txBody>
                  <a:tcPr>
                    <a:solidFill>
                      <a:schemeClr val="accent4"/>
                    </a:solidFill>
                  </a:tcPr>
                </a:tc>
                <a:extLst>
                  <a:ext uri="{0D108BD9-81ED-4DB2-BD59-A6C34878D82A}">
                    <a16:rowId xmlns:a16="http://schemas.microsoft.com/office/drawing/2014/main" val="717635092"/>
                  </a:ext>
                </a:extLst>
              </a:tr>
              <a:tr h="433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Pointer of the class</a:t>
                      </a:r>
                    </a:p>
                  </a:txBody>
                  <a:tcPr>
                    <a:solidFill>
                      <a:schemeClr val="accent4"/>
                    </a:solidFill>
                  </a:tcPr>
                </a:tc>
                <a:tc>
                  <a:txBody>
                    <a:bodyPr/>
                    <a:lstStyle/>
                    <a:p>
                      <a:r>
                        <a:rPr lang="en-US" sz="1400" dirty="0">
                          <a:solidFill>
                            <a:schemeClr val="tx1"/>
                          </a:solidFill>
                        </a:rPr>
                        <a:t>A *</a:t>
                      </a:r>
                    </a:p>
                  </a:txBody>
                  <a:tcPr>
                    <a:solidFill>
                      <a:schemeClr val="accent4"/>
                    </a:solidFill>
                  </a:tcPr>
                </a:tc>
                <a:extLst>
                  <a:ext uri="{0D108BD9-81ED-4DB2-BD59-A6C34878D82A}">
                    <a16:rowId xmlns:a16="http://schemas.microsoft.com/office/drawing/2014/main" val="4203082850"/>
                  </a:ext>
                </a:extLst>
              </a:tr>
              <a:tr h="479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Reference of the class</a:t>
                      </a:r>
                    </a:p>
                  </a:txBody>
                  <a:tcPr>
                    <a:solidFill>
                      <a:schemeClr val="accent4"/>
                    </a:solidFill>
                  </a:tcPr>
                </a:tc>
                <a:tc>
                  <a:txBody>
                    <a:bodyPr/>
                    <a:lstStyle/>
                    <a:p>
                      <a:r>
                        <a:rPr lang="en-US" sz="1400" dirty="0">
                          <a:solidFill>
                            <a:schemeClr val="tx1"/>
                          </a:solidFill>
                        </a:rPr>
                        <a:t>A &amp;</a:t>
                      </a:r>
                    </a:p>
                  </a:txBody>
                  <a:tcPr>
                    <a:solidFill>
                      <a:schemeClr val="accent4"/>
                    </a:solidFill>
                  </a:tcPr>
                </a:tc>
                <a:extLst>
                  <a:ext uri="{0D108BD9-81ED-4DB2-BD59-A6C34878D82A}">
                    <a16:rowId xmlns:a16="http://schemas.microsoft.com/office/drawing/2014/main" val="1434351789"/>
                  </a:ext>
                </a:extLst>
              </a:tr>
              <a:tr h="7909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The object of the derived class of the class</a:t>
                      </a:r>
                    </a:p>
                  </a:txBody>
                  <a:tcPr>
                    <a:solidFill>
                      <a:schemeClr val="accent4"/>
                    </a:solidFill>
                  </a:tcPr>
                </a:tc>
                <a:tc>
                  <a:txBody>
                    <a:bodyPr/>
                    <a:lstStyle/>
                    <a:p>
                      <a:r>
                        <a:rPr lang="en-US" sz="1400" dirty="0">
                          <a:solidFill>
                            <a:schemeClr val="tx1"/>
                          </a:solidFill>
                        </a:rPr>
                        <a:t>A-&gt; Derive-&gt; object</a:t>
                      </a:r>
                    </a:p>
                  </a:txBody>
                  <a:tcPr>
                    <a:solidFill>
                      <a:schemeClr val="accent4"/>
                    </a:solidFill>
                  </a:tcPr>
                </a:tc>
                <a:extLst>
                  <a:ext uri="{0D108BD9-81ED-4DB2-BD59-A6C34878D82A}">
                    <a16:rowId xmlns:a16="http://schemas.microsoft.com/office/drawing/2014/main" val="4273215109"/>
                  </a:ext>
                </a:extLst>
              </a:tr>
            </a:tbl>
          </a:graphicData>
        </a:graphic>
      </p:graphicFrame>
      <p:sp>
        <p:nvSpPr>
          <p:cNvPr id="11" name="Rectangle 10">
            <a:extLst>
              <a:ext uri="{FF2B5EF4-FFF2-40B4-BE49-F238E27FC236}">
                <a16:creationId xmlns:a16="http://schemas.microsoft.com/office/drawing/2014/main" id="{093F1C22-DBDD-426F-A188-5856A596B14C}"/>
              </a:ext>
            </a:extLst>
          </p:cNvPr>
          <p:cNvSpPr/>
          <p:nvPr/>
        </p:nvSpPr>
        <p:spPr>
          <a:xfrm>
            <a:off x="3468206" y="3541602"/>
            <a:ext cx="1103794" cy="3835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Box::show()</a:t>
            </a:r>
          </a:p>
        </p:txBody>
      </p:sp>
      <p:cxnSp>
        <p:nvCxnSpPr>
          <p:cNvPr id="12" name="Straight Arrow Connector 11">
            <a:extLst>
              <a:ext uri="{FF2B5EF4-FFF2-40B4-BE49-F238E27FC236}">
                <a16:creationId xmlns:a16="http://schemas.microsoft.com/office/drawing/2014/main" id="{AA233E69-1284-43B8-A072-6F03AA2E63E0}"/>
              </a:ext>
            </a:extLst>
          </p:cNvPr>
          <p:cNvCxnSpPr>
            <a:cxnSpLocks/>
            <a:endCxn id="11" idx="1"/>
          </p:cNvCxnSpPr>
          <p:nvPr/>
        </p:nvCxnSpPr>
        <p:spPr>
          <a:xfrm>
            <a:off x="2897121" y="2587206"/>
            <a:ext cx="571085" cy="114614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E99E2046-6CFD-4ACD-8647-44100284EB72}"/>
              </a:ext>
            </a:extLst>
          </p:cNvPr>
          <p:cNvCxnSpPr>
            <a:cxnSpLocks/>
            <a:endCxn id="11" idx="1"/>
          </p:cNvCxnSpPr>
          <p:nvPr/>
        </p:nvCxnSpPr>
        <p:spPr>
          <a:xfrm>
            <a:off x="2897121" y="3160280"/>
            <a:ext cx="571085" cy="57307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618A40D0-D760-4838-B910-ACC7A1B6FEBD}"/>
              </a:ext>
            </a:extLst>
          </p:cNvPr>
          <p:cNvCxnSpPr>
            <a:cxnSpLocks/>
          </p:cNvCxnSpPr>
          <p:nvPr/>
        </p:nvCxnSpPr>
        <p:spPr>
          <a:xfrm>
            <a:off x="2897121" y="3607016"/>
            <a:ext cx="546444" cy="141835"/>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9AD6E5CF-B0EF-45E4-87B9-F2EB98EECEF8}"/>
              </a:ext>
            </a:extLst>
          </p:cNvPr>
          <p:cNvCxnSpPr>
            <a:cxnSpLocks/>
          </p:cNvCxnSpPr>
          <p:nvPr/>
        </p:nvCxnSpPr>
        <p:spPr>
          <a:xfrm flipV="1">
            <a:off x="2897121" y="3777196"/>
            <a:ext cx="546444" cy="47719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graphicFrame>
        <p:nvGraphicFramePr>
          <p:cNvPr id="22" name="Table 2">
            <a:extLst>
              <a:ext uri="{FF2B5EF4-FFF2-40B4-BE49-F238E27FC236}">
                <a16:creationId xmlns:a16="http://schemas.microsoft.com/office/drawing/2014/main" id="{753C2054-6CC6-424C-AAC7-591A2E0FDBE1}"/>
              </a:ext>
            </a:extLst>
          </p:cNvPr>
          <p:cNvGraphicFramePr>
            <a:graphicFrameLocks noGrp="1"/>
          </p:cNvGraphicFramePr>
          <p:nvPr>
            <p:extLst>
              <p:ext uri="{D42A27DB-BD31-4B8C-83A1-F6EECF244321}">
                <p14:modId xmlns:p14="http://schemas.microsoft.com/office/powerpoint/2010/main" val="1991006025"/>
              </p:ext>
            </p:extLst>
          </p:nvPr>
        </p:nvGraphicFramePr>
        <p:xfrm>
          <a:off x="4860032" y="2355726"/>
          <a:ext cx="2573593" cy="2047175"/>
        </p:xfrm>
        <a:graphic>
          <a:graphicData uri="http://schemas.openxmlformats.org/drawingml/2006/table">
            <a:tbl>
              <a:tblPr firstRow="1" bandRow="1">
                <a:tableStyleId>{00A15C55-8517-42AA-B614-E9B94910E393}</a:tableStyleId>
              </a:tblPr>
              <a:tblGrid>
                <a:gridCol w="1637489">
                  <a:extLst>
                    <a:ext uri="{9D8B030D-6E8A-4147-A177-3AD203B41FA5}">
                      <a16:colId xmlns:a16="http://schemas.microsoft.com/office/drawing/2014/main" val="1061727298"/>
                    </a:ext>
                  </a:extLst>
                </a:gridCol>
                <a:gridCol w="936104">
                  <a:extLst>
                    <a:ext uri="{9D8B030D-6E8A-4147-A177-3AD203B41FA5}">
                      <a16:colId xmlns:a16="http://schemas.microsoft.com/office/drawing/2014/main" val="224021792"/>
                    </a:ext>
                  </a:extLst>
                </a:gridCol>
              </a:tblGrid>
              <a:tr h="204127">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0" dirty="0">
                          <a:solidFill>
                            <a:schemeClr val="tx1"/>
                          </a:solidFill>
                        </a:rPr>
                        <a:t>Object of the class</a:t>
                      </a:r>
                    </a:p>
                  </a:txBody>
                  <a:tcPr>
                    <a:solidFill>
                      <a:schemeClr val="accent4"/>
                    </a:solidFill>
                  </a:tcPr>
                </a:tc>
                <a:tc>
                  <a:txBody>
                    <a:bodyPr/>
                    <a:lstStyle/>
                    <a:p>
                      <a:r>
                        <a:rPr lang="en-US" sz="1400" b="0" dirty="0">
                          <a:solidFill>
                            <a:schemeClr val="tx1"/>
                          </a:solidFill>
                        </a:rPr>
                        <a:t>A object</a:t>
                      </a:r>
                    </a:p>
                  </a:txBody>
                  <a:tcPr>
                    <a:solidFill>
                      <a:schemeClr val="accent4"/>
                    </a:solidFill>
                  </a:tcPr>
                </a:tc>
                <a:extLst>
                  <a:ext uri="{0D108BD9-81ED-4DB2-BD59-A6C34878D82A}">
                    <a16:rowId xmlns:a16="http://schemas.microsoft.com/office/drawing/2014/main" val="717635092"/>
                  </a:ext>
                </a:extLst>
              </a:tr>
              <a:tr h="433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Pointer of the class</a:t>
                      </a:r>
                    </a:p>
                  </a:txBody>
                  <a:tcPr>
                    <a:solidFill>
                      <a:schemeClr val="accent4"/>
                    </a:solidFill>
                  </a:tcPr>
                </a:tc>
                <a:tc>
                  <a:txBody>
                    <a:bodyPr/>
                    <a:lstStyle/>
                    <a:p>
                      <a:r>
                        <a:rPr lang="en-US" sz="1400" dirty="0">
                          <a:solidFill>
                            <a:schemeClr val="tx1"/>
                          </a:solidFill>
                        </a:rPr>
                        <a:t>A *</a:t>
                      </a:r>
                    </a:p>
                  </a:txBody>
                  <a:tcPr>
                    <a:solidFill>
                      <a:schemeClr val="accent4"/>
                    </a:solidFill>
                  </a:tcPr>
                </a:tc>
                <a:extLst>
                  <a:ext uri="{0D108BD9-81ED-4DB2-BD59-A6C34878D82A}">
                    <a16:rowId xmlns:a16="http://schemas.microsoft.com/office/drawing/2014/main" val="4203082850"/>
                  </a:ext>
                </a:extLst>
              </a:tr>
              <a:tr h="479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Reference of the class</a:t>
                      </a:r>
                    </a:p>
                  </a:txBody>
                  <a:tcPr>
                    <a:solidFill>
                      <a:schemeClr val="accent4"/>
                    </a:solidFill>
                  </a:tcPr>
                </a:tc>
                <a:tc>
                  <a:txBody>
                    <a:bodyPr/>
                    <a:lstStyle/>
                    <a:p>
                      <a:r>
                        <a:rPr lang="en-US" sz="1400" dirty="0">
                          <a:solidFill>
                            <a:schemeClr val="tx1"/>
                          </a:solidFill>
                        </a:rPr>
                        <a:t>A &amp;</a:t>
                      </a:r>
                    </a:p>
                  </a:txBody>
                  <a:tcPr>
                    <a:solidFill>
                      <a:schemeClr val="accent4"/>
                    </a:solidFill>
                  </a:tcPr>
                </a:tc>
                <a:extLst>
                  <a:ext uri="{0D108BD9-81ED-4DB2-BD59-A6C34878D82A}">
                    <a16:rowId xmlns:a16="http://schemas.microsoft.com/office/drawing/2014/main" val="1434351789"/>
                  </a:ext>
                </a:extLst>
              </a:tr>
              <a:tr h="7909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The object of the derived class of the class</a:t>
                      </a:r>
                    </a:p>
                  </a:txBody>
                  <a:tcPr>
                    <a:solidFill>
                      <a:schemeClr val="accent4"/>
                    </a:solidFill>
                  </a:tcPr>
                </a:tc>
                <a:tc>
                  <a:txBody>
                    <a:bodyPr/>
                    <a:lstStyle/>
                    <a:p>
                      <a:r>
                        <a:rPr lang="en-US" sz="1400" dirty="0">
                          <a:solidFill>
                            <a:schemeClr val="tx1"/>
                          </a:solidFill>
                        </a:rPr>
                        <a:t>A-&gt; B-&gt; object</a:t>
                      </a:r>
                    </a:p>
                  </a:txBody>
                  <a:tcPr>
                    <a:solidFill>
                      <a:schemeClr val="accent4"/>
                    </a:solidFill>
                  </a:tcPr>
                </a:tc>
                <a:extLst>
                  <a:ext uri="{0D108BD9-81ED-4DB2-BD59-A6C34878D82A}">
                    <a16:rowId xmlns:a16="http://schemas.microsoft.com/office/drawing/2014/main" val="4273215109"/>
                  </a:ext>
                </a:extLst>
              </a:tr>
            </a:tbl>
          </a:graphicData>
        </a:graphic>
      </p:graphicFrame>
      <p:sp>
        <p:nvSpPr>
          <p:cNvPr id="23" name="Rectangle 22">
            <a:extLst>
              <a:ext uri="{FF2B5EF4-FFF2-40B4-BE49-F238E27FC236}">
                <a16:creationId xmlns:a16="http://schemas.microsoft.com/office/drawing/2014/main" id="{858A2867-AAD3-4D68-8739-C5BE4FB7E8DF}"/>
              </a:ext>
            </a:extLst>
          </p:cNvPr>
          <p:cNvSpPr/>
          <p:nvPr/>
        </p:nvSpPr>
        <p:spPr>
          <a:xfrm>
            <a:off x="8004710" y="3003798"/>
            <a:ext cx="1103794" cy="3835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A::show()</a:t>
            </a:r>
          </a:p>
        </p:txBody>
      </p:sp>
      <p:cxnSp>
        <p:nvCxnSpPr>
          <p:cNvPr id="24" name="Straight Arrow Connector 23">
            <a:extLst>
              <a:ext uri="{FF2B5EF4-FFF2-40B4-BE49-F238E27FC236}">
                <a16:creationId xmlns:a16="http://schemas.microsoft.com/office/drawing/2014/main" id="{6D87DA8B-B824-49F0-BB89-D6FB66DABDC6}"/>
              </a:ext>
            </a:extLst>
          </p:cNvPr>
          <p:cNvCxnSpPr>
            <a:cxnSpLocks/>
            <a:endCxn id="23" idx="1"/>
          </p:cNvCxnSpPr>
          <p:nvPr/>
        </p:nvCxnSpPr>
        <p:spPr>
          <a:xfrm>
            <a:off x="7433625" y="2571750"/>
            <a:ext cx="571085" cy="62380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a:extLst>
              <a:ext uri="{FF2B5EF4-FFF2-40B4-BE49-F238E27FC236}">
                <a16:creationId xmlns:a16="http://schemas.microsoft.com/office/drawing/2014/main" id="{958D9934-EE0D-4F49-9C0D-E75EF83DA8DF}"/>
              </a:ext>
            </a:extLst>
          </p:cNvPr>
          <p:cNvCxnSpPr>
            <a:cxnSpLocks/>
            <a:endCxn id="23" idx="1"/>
          </p:cNvCxnSpPr>
          <p:nvPr/>
        </p:nvCxnSpPr>
        <p:spPr>
          <a:xfrm>
            <a:off x="7433625" y="3160280"/>
            <a:ext cx="571085" cy="3527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914D4B63-A48E-45FB-9C35-B8C4ABDD8552}"/>
              </a:ext>
            </a:extLst>
          </p:cNvPr>
          <p:cNvCxnSpPr>
            <a:cxnSpLocks/>
            <a:endCxn id="23" idx="1"/>
          </p:cNvCxnSpPr>
          <p:nvPr/>
        </p:nvCxnSpPr>
        <p:spPr>
          <a:xfrm flipV="1">
            <a:off x="7433625" y="3195550"/>
            <a:ext cx="571085" cy="411466"/>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8" name="Straight Arrow Connector 27">
            <a:extLst>
              <a:ext uri="{FF2B5EF4-FFF2-40B4-BE49-F238E27FC236}">
                <a16:creationId xmlns:a16="http://schemas.microsoft.com/office/drawing/2014/main" id="{BDCE9475-626C-40E3-B40C-4132A0DCDBD4}"/>
              </a:ext>
            </a:extLst>
          </p:cNvPr>
          <p:cNvCxnSpPr>
            <a:cxnSpLocks/>
          </p:cNvCxnSpPr>
          <p:nvPr/>
        </p:nvCxnSpPr>
        <p:spPr>
          <a:xfrm>
            <a:off x="7433625" y="4254394"/>
            <a:ext cx="499077"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 name="Arrow: Right 1">
            <a:extLst>
              <a:ext uri="{FF2B5EF4-FFF2-40B4-BE49-F238E27FC236}">
                <a16:creationId xmlns:a16="http://schemas.microsoft.com/office/drawing/2014/main" id="{86CB0032-F5F8-47A9-8CC1-791F0073E4B9}"/>
              </a:ext>
            </a:extLst>
          </p:cNvPr>
          <p:cNvSpPr/>
          <p:nvPr/>
        </p:nvSpPr>
        <p:spPr>
          <a:xfrm>
            <a:off x="3220648" y="1811646"/>
            <a:ext cx="1495367" cy="158709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After</a:t>
            </a:r>
          </a:p>
          <a:p>
            <a:pPr algn="ctr"/>
            <a:r>
              <a:rPr lang="en-US" dirty="0"/>
              <a:t>update</a:t>
            </a:r>
          </a:p>
        </p:txBody>
      </p:sp>
      <p:sp>
        <p:nvSpPr>
          <p:cNvPr id="29" name="Rectangle 28">
            <a:extLst>
              <a:ext uri="{FF2B5EF4-FFF2-40B4-BE49-F238E27FC236}">
                <a16:creationId xmlns:a16="http://schemas.microsoft.com/office/drawing/2014/main" id="{DCEA50F9-E521-42A1-AE27-FEAB1DA017E1}"/>
              </a:ext>
            </a:extLst>
          </p:cNvPr>
          <p:cNvSpPr/>
          <p:nvPr/>
        </p:nvSpPr>
        <p:spPr>
          <a:xfrm>
            <a:off x="7932702" y="4060454"/>
            <a:ext cx="1211298" cy="38350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300" dirty="0"/>
              <a:t>B::show()</a:t>
            </a:r>
          </a:p>
        </p:txBody>
      </p:sp>
      <p:sp>
        <p:nvSpPr>
          <p:cNvPr id="3" name="Cloud 2">
            <a:extLst>
              <a:ext uri="{FF2B5EF4-FFF2-40B4-BE49-F238E27FC236}">
                <a16:creationId xmlns:a16="http://schemas.microsoft.com/office/drawing/2014/main" id="{7B49ABC0-A482-4F42-966D-0E149DC13149}"/>
              </a:ext>
            </a:extLst>
          </p:cNvPr>
          <p:cNvSpPr/>
          <p:nvPr/>
        </p:nvSpPr>
        <p:spPr>
          <a:xfrm>
            <a:off x="6575398" y="1452627"/>
            <a:ext cx="2533105" cy="91440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This is Function Hiding.</a:t>
            </a:r>
          </a:p>
        </p:txBody>
      </p:sp>
    </p:spTree>
    <p:extLst>
      <p:ext uri="{BB962C8B-B14F-4D97-AF65-F5344CB8AC3E}">
        <p14:creationId xmlns:p14="http://schemas.microsoft.com/office/powerpoint/2010/main" val="4260071834"/>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1027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342900" indent="-342900">
              <a:buFont typeface="+mj-lt"/>
              <a:buAutoNum type="arabicPeriod"/>
            </a:pPr>
            <a:r>
              <a:rPr lang="en-US" sz="1600" dirty="0">
                <a:solidFill>
                  <a:schemeClr val="bg1"/>
                </a:solidFill>
              </a:rPr>
              <a:t>Function Overloading:</a:t>
            </a:r>
          </a:p>
          <a:p>
            <a:endParaRPr lang="en-US" sz="1600" dirty="0">
              <a:solidFill>
                <a:schemeClr val="bg1"/>
              </a:solidFill>
            </a:endParaRPr>
          </a:p>
          <a:p>
            <a:pPr marL="742950" lvl="1" indent="-285750">
              <a:buFont typeface="Wingdings" panose="05000000000000000000" pitchFamily="2" charset="2"/>
              <a:buChar char="Ø"/>
            </a:pPr>
            <a:r>
              <a:rPr lang="en-US" sz="1600" dirty="0">
                <a:solidFill>
                  <a:schemeClr val="bg1"/>
                </a:solidFill>
              </a:rPr>
              <a:t>Multiple Functions with same name, same scope but with different argument. Not depends on         inheritance</a:t>
            </a:r>
          </a:p>
          <a:p>
            <a:endParaRPr lang="en-US" sz="1600" dirty="0">
              <a:solidFill>
                <a:schemeClr val="bg1"/>
              </a:solidFill>
            </a:endParaRPr>
          </a:p>
          <a:p>
            <a:pPr marL="342900" indent="-342900">
              <a:buFont typeface="+mj-lt"/>
              <a:buAutoNum type="arabicPeriod" startAt="2"/>
            </a:pPr>
            <a:r>
              <a:rPr lang="en-US" sz="1600" dirty="0">
                <a:solidFill>
                  <a:schemeClr val="bg1"/>
                </a:solidFill>
              </a:rPr>
              <a:t>Function Overriding:</a:t>
            </a:r>
          </a:p>
          <a:p>
            <a:endParaRPr lang="en-US" sz="1600" dirty="0">
              <a:solidFill>
                <a:schemeClr val="bg1"/>
              </a:solidFill>
            </a:endParaRPr>
          </a:p>
          <a:p>
            <a:pPr marL="742950" lvl="1" indent="-285750">
              <a:buFont typeface="Wingdings" panose="05000000000000000000" pitchFamily="2" charset="2"/>
              <a:buChar char="Ø"/>
            </a:pPr>
            <a:r>
              <a:rPr lang="en-US" sz="1600" dirty="0">
                <a:solidFill>
                  <a:schemeClr val="bg1"/>
                </a:solidFill>
              </a:rPr>
              <a:t>Multiple Functions with same prototype but different scopes, i.e., functions must be a part of Base and Derive classes respectively. Highly depends on inheritance</a:t>
            </a:r>
          </a:p>
          <a:p>
            <a:endParaRPr lang="en-US" sz="1600" dirty="0">
              <a:solidFill>
                <a:schemeClr val="bg1"/>
              </a:solidFill>
            </a:endParaRPr>
          </a:p>
          <a:p>
            <a:pPr marL="342900" indent="-342900">
              <a:buFont typeface="+mj-lt"/>
              <a:buAutoNum type="arabicPeriod" startAt="3"/>
            </a:pPr>
            <a:r>
              <a:rPr lang="en-US" sz="1600" dirty="0">
                <a:solidFill>
                  <a:schemeClr val="bg1"/>
                </a:solidFill>
              </a:rPr>
              <a:t>Function Hiding</a:t>
            </a:r>
          </a:p>
          <a:p>
            <a:endParaRPr lang="en-US" sz="1600" dirty="0">
              <a:solidFill>
                <a:schemeClr val="bg1"/>
              </a:solidFill>
            </a:endParaRPr>
          </a:p>
          <a:p>
            <a:pPr marL="742950" lvl="1" indent="-285750">
              <a:buFont typeface="Wingdings" panose="05000000000000000000" pitchFamily="2" charset="2"/>
              <a:buChar char="Ø"/>
            </a:pPr>
            <a:r>
              <a:rPr lang="en-US" sz="1600" dirty="0">
                <a:solidFill>
                  <a:schemeClr val="bg1"/>
                </a:solidFill>
              </a:rPr>
              <a:t>Multiple Functions with same name, different arguments but different scopes i.e., functions must   be a part of Base and Derive classes respectively. Highly depends inheritance</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Function Overloading/Function Overriding/Function Hiding</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4180995785"/>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1027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342900" indent="-342900">
              <a:buFont typeface="+mj-lt"/>
              <a:buAutoNum type="arabicPeriod"/>
            </a:pPr>
            <a:r>
              <a:rPr lang="en-US" dirty="0">
                <a:solidFill>
                  <a:schemeClr val="bg1"/>
                </a:solidFill>
              </a:rPr>
              <a:t>All the public members of the base class become public members of the derived class i.e.,     they can be accessed from  member functions of the derived class as well as from the object of the derive class created in main().</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All the protected members of the base class become protected members of the derived        class i.e., they can only be accessed from the member functions of the derived class but not directly from main().</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All the private members of the base class remain private to their own class and thus can       neither be accesses from the member functions of the derived class nor from the object of   the derived class.</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1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Accessibility rules of base class members in "public" mode of inheritance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1483394855"/>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lvl="1"/>
            <a:endParaRPr lang="en-US" sz="1600" dirty="0">
              <a:solidFill>
                <a:schemeClr val="bg1"/>
              </a:solidFill>
            </a:endParaRPr>
          </a:p>
          <a:p>
            <a:pPr marL="285750" indent="-285750">
              <a:buFont typeface="Wingdings" panose="05000000000000000000" pitchFamily="2" charset="2"/>
              <a:buChar char="q"/>
            </a:pPr>
            <a:r>
              <a:rPr lang="en-US" sz="1600" dirty="0">
                <a:solidFill>
                  <a:schemeClr val="bg1"/>
                </a:solidFill>
              </a:rPr>
              <a:t>“protected” mode of inheritance</a:t>
            </a:r>
          </a:p>
          <a:p>
            <a:pPr lvl="1"/>
            <a:endParaRPr lang="en-US" sz="1600" dirty="0">
              <a:solidFill>
                <a:schemeClr val="bg1"/>
              </a:solidFill>
            </a:endParaRPr>
          </a:p>
          <a:p>
            <a:pPr lvl="1"/>
            <a:r>
              <a:rPr lang="en-US" sz="1600" dirty="0">
                <a:solidFill>
                  <a:schemeClr val="bg1"/>
                </a:solidFill>
              </a:rPr>
              <a:t>class &lt;</a:t>
            </a:r>
            <a:r>
              <a:rPr lang="en-US" sz="1600" dirty="0" err="1">
                <a:solidFill>
                  <a:schemeClr val="bg1"/>
                </a:solidFill>
              </a:rPr>
              <a:t>Class_name</a:t>
            </a:r>
            <a:r>
              <a:rPr lang="en-US" sz="1600" dirty="0">
                <a:solidFill>
                  <a:schemeClr val="bg1"/>
                </a:solidFill>
              </a:rPr>
              <a:t>&gt; </a:t>
            </a:r>
          </a:p>
          <a:p>
            <a:pPr lvl="1"/>
            <a:r>
              <a:rPr lang="en-US" sz="1600" dirty="0">
                <a:solidFill>
                  <a:schemeClr val="bg1"/>
                </a:solidFill>
              </a:rPr>
              <a:t>{</a:t>
            </a:r>
          </a:p>
          <a:p>
            <a:pPr lvl="1"/>
            <a:r>
              <a:rPr lang="en-US" sz="1600" dirty="0">
                <a:solidFill>
                  <a:schemeClr val="bg1"/>
                </a:solidFill>
              </a:rPr>
              <a:t>    ....</a:t>
            </a:r>
          </a:p>
          <a:p>
            <a:pPr lvl="1"/>
            <a:r>
              <a:rPr lang="en-US" sz="1600" dirty="0">
                <a:solidFill>
                  <a:schemeClr val="bg1"/>
                </a:solidFill>
              </a:rPr>
              <a:t>    ....</a:t>
            </a:r>
          </a:p>
          <a:p>
            <a:pPr lvl="1"/>
            <a:r>
              <a:rPr lang="en-US" sz="1600" dirty="0">
                <a:solidFill>
                  <a:schemeClr val="bg1"/>
                </a:solidFill>
              </a:rPr>
              <a:t>};</a:t>
            </a: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r>
              <a:rPr lang="en-US" sz="1600" dirty="0">
                <a:solidFill>
                  <a:schemeClr val="bg1"/>
                </a:solidFill>
              </a:rPr>
              <a:t>class &lt;</a:t>
            </a:r>
            <a:r>
              <a:rPr lang="en-US" sz="1600" dirty="0" err="1">
                <a:solidFill>
                  <a:schemeClr val="bg1"/>
                </a:solidFill>
              </a:rPr>
              <a:t>class_name</a:t>
            </a:r>
            <a:r>
              <a:rPr lang="en-US" sz="1600" dirty="0">
                <a:solidFill>
                  <a:schemeClr val="bg1"/>
                </a:solidFill>
              </a:rPr>
              <a:t>&gt;:&lt;protected&gt; &lt;</a:t>
            </a:r>
            <a:r>
              <a:rPr lang="en-US" sz="1600" dirty="0" err="1">
                <a:solidFill>
                  <a:schemeClr val="bg1"/>
                </a:solidFill>
              </a:rPr>
              <a:t>class_name</a:t>
            </a:r>
            <a:r>
              <a:rPr lang="en-US" sz="1600" dirty="0">
                <a:solidFill>
                  <a:schemeClr val="bg1"/>
                </a:solidFill>
              </a:rPr>
              <a:t>&gt;</a:t>
            </a:r>
          </a:p>
          <a:p>
            <a:pPr lvl="1"/>
            <a:r>
              <a:rPr lang="en-US" sz="1600" dirty="0">
                <a:solidFill>
                  <a:schemeClr val="bg1"/>
                </a:solidFill>
              </a:rPr>
              <a:t>{                    </a:t>
            </a:r>
          </a:p>
          <a:p>
            <a:pPr lvl="1"/>
            <a:r>
              <a:rPr lang="en-US" sz="1600" dirty="0">
                <a:solidFill>
                  <a:schemeClr val="bg1"/>
                </a:solidFill>
              </a:rPr>
              <a:t>    ....</a:t>
            </a:r>
          </a:p>
          <a:p>
            <a:pPr lvl="1"/>
            <a:r>
              <a:rPr lang="en-US" sz="1600" dirty="0">
                <a:solidFill>
                  <a:schemeClr val="bg1"/>
                </a:solidFill>
              </a:rPr>
              <a:t>    ....</a:t>
            </a:r>
          </a:p>
          <a:p>
            <a:pPr lvl="1"/>
            <a:r>
              <a:rPr lang="en-US" sz="16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Syntax of Inheriting a Class</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Left Bracket 1">
            <a:extLst>
              <a:ext uri="{FF2B5EF4-FFF2-40B4-BE49-F238E27FC236}">
                <a16:creationId xmlns:a16="http://schemas.microsoft.com/office/drawing/2014/main" id="{80C1B4B6-D7D6-403C-9E2E-506D7A9E72AE}"/>
              </a:ext>
            </a:extLst>
          </p:cNvPr>
          <p:cNvSpPr/>
          <p:nvPr/>
        </p:nvSpPr>
        <p:spPr>
          <a:xfrm rot="16200000">
            <a:off x="2657065" y="3556139"/>
            <a:ext cx="157464" cy="936106"/>
          </a:xfrm>
          <a:prstGeom prst="leftBracket">
            <a:avLst>
              <a:gd name="adj" fmla="val 0"/>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5" name="Arrow: Up 4">
            <a:extLst>
              <a:ext uri="{FF2B5EF4-FFF2-40B4-BE49-F238E27FC236}">
                <a16:creationId xmlns:a16="http://schemas.microsoft.com/office/drawing/2014/main" id="{A5B67442-E5AE-4D9A-8B71-40AABD00EDEC}"/>
              </a:ext>
            </a:extLst>
          </p:cNvPr>
          <p:cNvSpPr/>
          <p:nvPr/>
        </p:nvSpPr>
        <p:spPr>
          <a:xfrm>
            <a:off x="2493480" y="4139947"/>
            <a:ext cx="484632" cy="44802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924813-76D6-4B7E-9DA9-77C168E7933B}"/>
              </a:ext>
            </a:extLst>
          </p:cNvPr>
          <p:cNvSpPr/>
          <p:nvPr/>
        </p:nvSpPr>
        <p:spPr>
          <a:xfrm>
            <a:off x="1331640" y="4635420"/>
            <a:ext cx="2808312" cy="3125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Modes of Inheritance</a:t>
            </a:r>
          </a:p>
        </p:txBody>
      </p:sp>
      <p:sp>
        <p:nvSpPr>
          <p:cNvPr id="18" name="Arrow: Up 17">
            <a:extLst>
              <a:ext uri="{FF2B5EF4-FFF2-40B4-BE49-F238E27FC236}">
                <a16:creationId xmlns:a16="http://schemas.microsoft.com/office/drawing/2014/main" id="{90B57CA6-ADCA-4906-A8F2-94BF75CD409A}"/>
              </a:ext>
            </a:extLst>
          </p:cNvPr>
          <p:cNvSpPr/>
          <p:nvPr/>
        </p:nvSpPr>
        <p:spPr>
          <a:xfrm rot="10800000">
            <a:off x="1259632" y="3380564"/>
            <a:ext cx="484632" cy="44802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22E0B9-9A17-454F-840E-8398FA5E3544}"/>
              </a:ext>
            </a:extLst>
          </p:cNvPr>
          <p:cNvSpPr/>
          <p:nvPr/>
        </p:nvSpPr>
        <p:spPr>
          <a:xfrm>
            <a:off x="724680" y="3044247"/>
            <a:ext cx="1554536" cy="3125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Derived Class</a:t>
            </a:r>
          </a:p>
        </p:txBody>
      </p:sp>
      <p:sp>
        <p:nvSpPr>
          <p:cNvPr id="21" name="Arrow: Up 20">
            <a:extLst>
              <a:ext uri="{FF2B5EF4-FFF2-40B4-BE49-F238E27FC236}">
                <a16:creationId xmlns:a16="http://schemas.microsoft.com/office/drawing/2014/main" id="{DB5B3330-768B-448E-AB09-95EA74BC2EF1}"/>
              </a:ext>
            </a:extLst>
          </p:cNvPr>
          <p:cNvSpPr/>
          <p:nvPr/>
        </p:nvSpPr>
        <p:spPr>
          <a:xfrm rot="10800000">
            <a:off x="3678264" y="3340115"/>
            <a:ext cx="484632" cy="44802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29D224A-F0A2-4C31-A746-1AC2B2C0A7BB}"/>
              </a:ext>
            </a:extLst>
          </p:cNvPr>
          <p:cNvSpPr/>
          <p:nvPr/>
        </p:nvSpPr>
        <p:spPr>
          <a:xfrm>
            <a:off x="3275856" y="3003798"/>
            <a:ext cx="1368152" cy="3125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Base Class</a:t>
            </a:r>
          </a:p>
        </p:txBody>
      </p:sp>
      <p:sp>
        <p:nvSpPr>
          <p:cNvPr id="23" name="Arrow: Up 22">
            <a:extLst>
              <a:ext uri="{FF2B5EF4-FFF2-40B4-BE49-F238E27FC236}">
                <a16:creationId xmlns:a16="http://schemas.microsoft.com/office/drawing/2014/main" id="{73E15593-91DF-4B7F-BF17-1DE5BD59807F}"/>
              </a:ext>
            </a:extLst>
          </p:cNvPr>
          <p:cNvSpPr/>
          <p:nvPr/>
        </p:nvSpPr>
        <p:spPr>
          <a:xfrm rot="16200000">
            <a:off x="2169444" y="1678481"/>
            <a:ext cx="484632" cy="448027"/>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6D1E9D-6D16-4A9E-B261-BB1994CE8CDC}"/>
              </a:ext>
            </a:extLst>
          </p:cNvPr>
          <p:cNvSpPr/>
          <p:nvPr/>
        </p:nvSpPr>
        <p:spPr>
          <a:xfrm>
            <a:off x="2699791" y="1746197"/>
            <a:ext cx="1368152" cy="31259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Base Class</a:t>
            </a:r>
          </a:p>
        </p:txBody>
      </p:sp>
    </p:spTree>
    <p:extLst>
      <p:ext uri="{BB962C8B-B14F-4D97-AF65-F5344CB8AC3E}">
        <p14:creationId xmlns:p14="http://schemas.microsoft.com/office/powerpoint/2010/main" val="2616845602"/>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1027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342900" indent="-342900">
              <a:buFont typeface="+mj-lt"/>
              <a:buAutoNum type="arabicPeriod"/>
            </a:pPr>
            <a:r>
              <a:rPr lang="en-US" dirty="0">
                <a:solidFill>
                  <a:schemeClr val="bg1"/>
                </a:solidFill>
              </a:rPr>
              <a:t>All the public members of the base class become protected members of the derived class. This means that they can only be accessed from the member functions of the derived class but not directly from the object of the derived class.</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All the protected members of the base class become protected members of the derived class i.e., they can only be accessed from the member functions of the derived class but not directly from main().</a:t>
            </a:r>
          </a:p>
          <a:p>
            <a:pPr marL="342900" indent="-342900">
              <a:buFont typeface="+mj-lt"/>
              <a:buAutoNum type="arabicPeriod"/>
            </a:pPr>
            <a:endParaRPr lang="en-US" dirty="0">
              <a:solidFill>
                <a:schemeClr val="bg1"/>
              </a:solidFill>
            </a:endParaRPr>
          </a:p>
          <a:p>
            <a:pPr marL="342900" indent="-342900">
              <a:buFont typeface="+mj-lt"/>
              <a:buAutoNum type="arabicPeriod"/>
            </a:pPr>
            <a:r>
              <a:rPr lang="en-US" dirty="0">
                <a:solidFill>
                  <a:schemeClr val="bg1"/>
                </a:solidFill>
              </a:rPr>
              <a:t>All the private members of the base class remain private to their own class and thus can neither be accesses from the member functions of the derived class nor form the object of the derived class.</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Rules “protected” mode of inheritance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209239267"/>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r>
              <a:rPr lang="en-US" sz="1200" dirty="0">
                <a:solidFill>
                  <a:schemeClr val="bg1"/>
                </a:solidFill>
              </a:rPr>
              <a:t>class Box</a:t>
            </a:r>
          </a:p>
          <a:p>
            <a:r>
              <a:rPr lang="en-US" sz="1200" dirty="0">
                <a:solidFill>
                  <a:schemeClr val="bg1"/>
                </a:solidFill>
              </a:rPr>
              <a:t>{</a:t>
            </a:r>
          </a:p>
          <a:p>
            <a:r>
              <a:rPr lang="en-US" sz="1200" dirty="0">
                <a:solidFill>
                  <a:schemeClr val="bg1"/>
                </a:solidFill>
              </a:rPr>
              <a:t>    protected:</a:t>
            </a:r>
          </a:p>
          <a:p>
            <a:r>
              <a:rPr lang="en-US" sz="1200" dirty="0">
                <a:solidFill>
                  <a:schemeClr val="bg1"/>
                </a:solidFill>
              </a:rPr>
              <a:t>        int l, b, h;</a:t>
            </a:r>
          </a:p>
          <a:p>
            <a:r>
              <a:rPr lang="en-US" sz="1200" dirty="0">
                <a:solidFill>
                  <a:schemeClr val="bg1"/>
                </a:solidFill>
              </a:rPr>
              <a:t>    public:</a:t>
            </a:r>
          </a:p>
          <a:p>
            <a:r>
              <a:rPr lang="en-US" sz="1200" dirty="0">
                <a:solidFill>
                  <a:schemeClr val="bg1"/>
                </a:solidFill>
              </a:rPr>
              <a:t>        void get()</a:t>
            </a:r>
          </a:p>
          <a:p>
            <a:r>
              <a:rPr lang="en-US" sz="1200" dirty="0">
                <a:solidFill>
                  <a:schemeClr val="bg1"/>
                </a:solidFill>
              </a:rPr>
              <a:t>        {</a:t>
            </a:r>
          </a:p>
          <a:p>
            <a:r>
              <a:rPr lang="en-US" sz="1200" dirty="0">
                <a:solidFill>
                  <a:schemeClr val="bg1"/>
                </a:solidFill>
              </a:rPr>
              <a:t>            cout&lt;&lt;"Enter l, b, h: ";</a:t>
            </a:r>
          </a:p>
          <a:p>
            <a:r>
              <a:rPr lang="en-US" sz="1200" dirty="0">
                <a:solidFill>
                  <a:schemeClr val="bg1"/>
                </a:solidFill>
              </a:rPr>
              <a:t>            cin&gt;&gt;l&gt;&gt;b&gt;&gt;h;</a:t>
            </a:r>
          </a:p>
          <a:p>
            <a:r>
              <a:rPr lang="en-US" sz="1200" dirty="0">
                <a:solidFill>
                  <a:schemeClr val="bg1"/>
                </a:solidFill>
              </a:rPr>
              <a:t>        }</a:t>
            </a:r>
          </a:p>
          <a:p>
            <a:r>
              <a:rPr lang="en-US" sz="1200" dirty="0">
                <a:solidFill>
                  <a:schemeClr val="bg1"/>
                </a:solidFill>
              </a:rPr>
              <a:t>        void show()</a:t>
            </a:r>
          </a:p>
          <a:p>
            <a:r>
              <a:rPr lang="en-US" sz="1200" dirty="0">
                <a:solidFill>
                  <a:schemeClr val="bg1"/>
                </a:solidFill>
              </a:rPr>
              <a:t>        {</a:t>
            </a:r>
          </a:p>
          <a:p>
            <a:r>
              <a:rPr lang="en-US" sz="1200" dirty="0">
                <a:solidFill>
                  <a:schemeClr val="bg1"/>
                </a:solidFill>
              </a:rPr>
              <a:t>            cout&lt;&lt;l&lt;&lt;", "&lt;&lt;b&lt;&lt;", "&lt;&lt;h&lt;&lt;endl;</a:t>
            </a:r>
          </a:p>
          <a:p>
            <a:r>
              <a:rPr lang="en-US" sz="1200" dirty="0">
                <a:solidFill>
                  <a:schemeClr val="bg1"/>
                </a:solidFill>
              </a:rPr>
              <a:t>        }</a:t>
            </a:r>
          </a:p>
          <a:p>
            <a:r>
              <a:rPr lang="en-US" sz="1200" dirty="0">
                <a:solidFill>
                  <a:schemeClr val="bg1"/>
                </a:solidFill>
              </a:rPr>
              <a:t>};</a:t>
            </a: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r>
              <a:rPr lang="en-US" sz="1200" dirty="0">
                <a:solidFill>
                  <a:schemeClr val="bg1"/>
                </a:solidFill>
              </a:rPr>
              <a:t>class </a:t>
            </a:r>
            <a:r>
              <a:rPr lang="en-US" sz="1200" dirty="0" err="1">
                <a:solidFill>
                  <a:schemeClr val="bg1"/>
                </a:solidFill>
              </a:rPr>
              <a:t>Carton:protected</a:t>
            </a:r>
            <a:r>
              <a:rPr lang="en-US" sz="1200" dirty="0">
                <a:solidFill>
                  <a:schemeClr val="bg1"/>
                </a:solidFill>
              </a:rPr>
              <a:t> Box</a:t>
            </a:r>
          </a:p>
          <a:p>
            <a:r>
              <a:rPr lang="en-US" sz="1200" dirty="0">
                <a:solidFill>
                  <a:schemeClr val="bg1"/>
                </a:solidFill>
              </a:rPr>
              <a:t>{</a:t>
            </a:r>
          </a:p>
          <a:p>
            <a:r>
              <a:rPr lang="en-US" sz="1200" dirty="0">
                <a:solidFill>
                  <a:schemeClr val="bg1"/>
                </a:solidFill>
              </a:rPr>
              <a:t>    private:</a:t>
            </a:r>
          </a:p>
          <a:p>
            <a:r>
              <a:rPr lang="en-US" sz="1200" dirty="0">
                <a:solidFill>
                  <a:schemeClr val="bg1"/>
                </a:solidFill>
              </a:rPr>
              <a:t>        char mat[20];</a:t>
            </a:r>
          </a:p>
          <a:p>
            <a:r>
              <a:rPr lang="en-US" sz="1200" dirty="0">
                <a:solidFill>
                  <a:schemeClr val="bg1"/>
                </a:solidFill>
              </a:rPr>
              <a:t>    public:</a:t>
            </a:r>
          </a:p>
          <a:p>
            <a:r>
              <a:rPr lang="en-US" sz="1200" dirty="0">
                <a:solidFill>
                  <a:schemeClr val="bg1"/>
                </a:solidFill>
              </a:rPr>
              <a:t>        void set()</a:t>
            </a:r>
          </a:p>
          <a:p>
            <a:r>
              <a:rPr lang="en-US" sz="1200" dirty="0">
                <a:solidFill>
                  <a:schemeClr val="bg1"/>
                </a:solidFill>
              </a:rPr>
              <a:t>        {</a:t>
            </a:r>
          </a:p>
          <a:p>
            <a:r>
              <a:rPr lang="en-US" sz="1200" dirty="0">
                <a:solidFill>
                  <a:schemeClr val="bg1"/>
                </a:solidFill>
              </a:rPr>
              <a:t>            get();</a:t>
            </a:r>
          </a:p>
          <a:p>
            <a:r>
              <a:rPr lang="en-US" sz="1200" dirty="0">
                <a:solidFill>
                  <a:schemeClr val="bg1"/>
                </a:solidFill>
              </a:rPr>
              <a:t>            cout&lt;&lt;"Enter Material: ";</a:t>
            </a:r>
          </a:p>
          <a:p>
            <a:r>
              <a:rPr lang="en-US" sz="1200" dirty="0">
                <a:solidFill>
                  <a:schemeClr val="bg1"/>
                </a:solidFill>
              </a:rPr>
              <a:t>            cin&gt;&gt;mat;</a:t>
            </a:r>
          </a:p>
          <a:p>
            <a:r>
              <a:rPr lang="en-US" sz="1200" dirty="0">
                <a:solidFill>
                  <a:schemeClr val="bg1"/>
                </a:solidFill>
              </a:rPr>
              <a:t>        }</a:t>
            </a:r>
          </a:p>
          <a:p>
            <a:r>
              <a:rPr lang="en-US" sz="1200" dirty="0">
                <a:solidFill>
                  <a:schemeClr val="bg1"/>
                </a:solidFill>
              </a:rPr>
              <a:t>        void display()</a:t>
            </a:r>
          </a:p>
          <a:p>
            <a:r>
              <a:rPr lang="en-US" sz="1200" dirty="0">
                <a:solidFill>
                  <a:schemeClr val="bg1"/>
                </a:solidFill>
              </a:rPr>
              <a:t>        {</a:t>
            </a:r>
          </a:p>
          <a:p>
            <a:r>
              <a:rPr lang="en-US" sz="1200" dirty="0">
                <a:solidFill>
                  <a:schemeClr val="bg1"/>
                </a:solidFill>
              </a:rPr>
              <a:t>            show();</a:t>
            </a:r>
          </a:p>
          <a:p>
            <a:r>
              <a:rPr lang="en-US" sz="1200" dirty="0">
                <a:solidFill>
                  <a:schemeClr val="bg1"/>
                </a:solidFill>
              </a:rPr>
              <a:t>            cout&lt;&lt;mat&lt;&lt;endl;</a:t>
            </a:r>
          </a:p>
          <a:p>
            <a:r>
              <a:rPr lang="en-US" sz="1200" dirty="0">
                <a:solidFill>
                  <a:schemeClr val="bg1"/>
                </a:solidFill>
              </a:rPr>
              <a:t>        }</a:t>
            </a:r>
          </a:p>
          <a:p>
            <a:r>
              <a:rPr lang="en-US" sz="1200" dirty="0">
                <a:solidFill>
                  <a:schemeClr val="bg1"/>
                </a:solidFill>
              </a:rPr>
              <a:t>        void volume()</a:t>
            </a:r>
          </a:p>
          <a:p>
            <a:r>
              <a:rPr lang="en-US" sz="1200" dirty="0">
                <a:solidFill>
                  <a:schemeClr val="bg1"/>
                </a:solidFill>
              </a:rPr>
              <a:t>        {</a:t>
            </a:r>
          </a:p>
          <a:p>
            <a:r>
              <a:rPr lang="en-US" sz="1200" dirty="0">
                <a:solidFill>
                  <a:schemeClr val="bg1"/>
                </a:solidFill>
              </a:rPr>
              <a:t>            cout&lt;&lt;"Volume: "&lt;&lt;l * b * h&lt;&lt;endl;</a:t>
            </a:r>
          </a:p>
          <a:p>
            <a:r>
              <a:rPr lang="en-US" sz="1200" dirty="0">
                <a:solidFill>
                  <a:schemeClr val="bg1"/>
                </a:solidFill>
              </a:rPr>
              <a:t>        }</a:t>
            </a:r>
          </a:p>
          <a:p>
            <a:r>
              <a:rPr lang="en-US" sz="1200" dirty="0">
                <a:solidFill>
                  <a:schemeClr val="bg1"/>
                </a:solidFill>
              </a:rPr>
              <a:t>};</a:t>
            </a:r>
          </a:p>
          <a:p>
            <a:endParaRPr lang="en-US" sz="1200" dirty="0">
              <a:solidFill>
                <a:schemeClr val="bg1"/>
              </a:solidFill>
            </a:endParaRPr>
          </a:p>
          <a:p>
            <a:r>
              <a:rPr lang="en-US" sz="1200" dirty="0">
                <a:solidFill>
                  <a:schemeClr val="bg1"/>
                </a:solidFill>
              </a:rPr>
              <a:t>int main()</a:t>
            </a:r>
          </a:p>
          <a:p>
            <a:r>
              <a:rPr lang="en-US" sz="1200" dirty="0">
                <a:solidFill>
                  <a:schemeClr val="bg1"/>
                </a:solidFill>
              </a:rPr>
              <a:t>{</a:t>
            </a:r>
          </a:p>
          <a:p>
            <a:r>
              <a:rPr lang="en-US" sz="1200" dirty="0">
                <a:solidFill>
                  <a:schemeClr val="bg1"/>
                </a:solidFill>
              </a:rPr>
              <a:t>    Carton obj;</a:t>
            </a:r>
          </a:p>
          <a:p>
            <a:r>
              <a:rPr lang="en-US" sz="1200" dirty="0">
                <a:solidFill>
                  <a:schemeClr val="bg1"/>
                </a:solidFill>
              </a:rPr>
              <a:t>    </a:t>
            </a:r>
            <a:r>
              <a:rPr lang="en-US" sz="1200" dirty="0" err="1">
                <a:solidFill>
                  <a:schemeClr val="bg1"/>
                </a:solidFill>
              </a:rPr>
              <a:t>obj.set</a:t>
            </a:r>
            <a:r>
              <a:rPr lang="en-US" sz="1200" dirty="0">
                <a:solidFill>
                  <a:schemeClr val="bg1"/>
                </a:solidFill>
              </a:rPr>
              <a:t>();</a:t>
            </a:r>
          </a:p>
          <a:p>
            <a:r>
              <a:rPr lang="en-US" sz="1200" dirty="0">
                <a:solidFill>
                  <a:schemeClr val="bg1"/>
                </a:solidFill>
              </a:rPr>
              <a:t>    </a:t>
            </a:r>
            <a:r>
              <a:rPr lang="en-US" sz="1200" dirty="0" err="1">
                <a:solidFill>
                  <a:schemeClr val="bg1"/>
                </a:solidFill>
              </a:rPr>
              <a:t>obj.display</a:t>
            </a:r>
            <a:r>
              <a:rPr lang="en-US" sz="1200" dirty="0">
                <a:solidFill>
                  <a:schemeClr val="bg1"/>
                </a:solidFill>
              </a:rPr>
              <a:t>();</a:t>
            </a:r>
          </a:p>
          <a:p>
            <a:r>
              <a:rPr lang="en-US" sz="1200" dirty="0">
                <a:solidFill>
                  <a:schemeClr val="bg1"/>
                </a:solidFill>
              </a:rPr>
              <a:t>    </a:t>
            </a:r>
            <a:r>
              <a:rPr lang="en-US" sz="1200" dirty="0" err="1">
                <a:solidFill>
                  <a:schemeClr val="bg1"/>
                </a:solidFill>
              </a:rPr>
              <a:t>obj.volume</a:t>
            </a:r>
            <a:r>
              <a:rPr lang="en-US" sz="1200" dirty="0">
                <a:solidFill>
                  <a:schemeClr val="bg1"/>
                </a:solidFill>
              </a:rPr>
              <a:t>();</a:t>
            </a:r>
          </a:p>
          <a:p>
            <a:r>
              <a:rPr lang="en-US" sz="1200" dirty="0">
                <a:solidFill>
                  <a:schemeClr val="bg1"/>
                </a:solidFill>
              </a:rPr>
              <a:t>    return 0;</a:t>
            </a:r>
          </a:p>
          <a:p>
            <a:r>
              <a:rPr lang="en-US" sz="12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Example of Single Inheritance in "public" Mode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4167120643"/>
      </p:ext>
    </p:extLst>
  </p:cSld>
  <p:clrMapOvr>
    <a:masterClrMapping/>
  </p:clrMapOvr>
  <p:transition>
    <p:wipe dir="d"/>
  </p:transition>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11480</TotalTime>
  <Words>960</Words>
  <Application>Microsoft Office PowerPoint</Application>
  <PresentationFormat>On-screen Show (16:9)</PresentationFormat>
  <Paragraphs>187</Paragraphs>
  <Slides>11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Arial</vt:lpstr>
      <vt:lpstr>Calibri</vt:lpstr>
      <vt:lpstr>Wingdings</vt:lpstr>
      <vt:lpstr>Contents Slide Master</vt:lpstr>
      <vt:lpstr>Section Break Slide Master</vt:lpstr>
      <vt:lpstr>Office Theme</vt:lpstr>
      <vt:lpstr>PowerPoint Presentation</vt:lpstr>
      <vt:lpstr>Today’s Agenda</vt:lpstr>
      <vt:lpstr>Guess the output?</vt:lpstr>
      <vt:lpstr>Concept</vt:lpstr>
      <vt:lpstr>Function Overloading/Function Overriding/Function Hiding</vt:lpstr>
      <vt:lpstr>Accessibility rules of base class members in "public" mode of inheritance</vt:lpstr>
      <vt:lpstr>Syntax of Inheriting a Class</vt:lpstr>
      <vt:lpstr>Rules “protected” mode of inheritance</vt:lpstr>
      <vt:lpstr>Example of Single Inheritance in "public" Mode</vt:lpstr>
      <vt:lpstr>Output</vt:lpstr>
      <vt:lpstr>End of Lecture 33</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Shubham Sonkar</cp:lastModifiedBy>
  <cp:revision>416</cp:revision>
  <dcterms:created xsi:type="dcterms:W3CDTF">2016-12-05T23:26:54Z</dcterms:created>
  <dcterms:modified xsi:type="dcterms:W3CDTF">2021-12-11T16:48:37Z</dcterms:modified>
</cp:coreProperties>
</file>