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4" r:id="rId3"/>
  </p:sldMasterIdLst>
  <p:notesMasterIdLst>
    <p:notesMasterId r:id="rId17"/>
  </p:notesMasterIdLst>
  <p:sldIdLst>
    <p:sldId id="354" r:id="rId4"/>
    <p:sldId id="324" r:id="rId5"/>
    <p:sldId id="460" r:id="rId6"/>
    <p:sldId id="461" r:id="rId7"/>
    <p:sldId id="462" r:id="rId8"/>
    <p:sldId id="464" r:id="rId9"/>
    <p:sldId id="465" r:id="rId10"/>
    <p:sldId id="466" r:id="rId11"/>
    <p:sldId id="467" r:id="rId12"/>
    <p:sldId id="468" r:id="rId13"/>
    <p:sldId id="469" r:id="rId14"/>
    <p:sldId id="470" r:id="rId15"/>
    <p:sldId id="353"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2060"/>
    <a:srgbClr val="00FFFF"/>
    <a:srgbClr val="08E64D"/>
    <a:srgbClr val="385D8A"/>
    <a:srgbClr val="F2A40D"/>
    <a:srgbClr val="058D2F"/>
    <a:srgbClr val="996633"/>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24" autoAdjust="0"/>
  </p:normalViewPr>
  <p:slideViewPr>
    <p:cSldViewPr>
      <p:cViewPr varScale="1">
        <p:scale>
          <a:sx n="89" d="100"/>
          <a:sy n="89" d="100"/>
        </p:scale>
        <p:origin x="744" y="8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34EEA-2E45-4BD9-9994-3669A6233E6D}" type="datetimeFigureOut">
              <a:rPr lang="en-US" smtClean="0"/>
              <a:pPr/>
              <a:t>12/12/2021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07413-7DA1-48F0-BF82-ADA06B9AF2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B07413-7DA1-48F0-BF82-ADA06B9AF2ED}"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270C03-0217-422B-9804-1030A8DBF8C0}"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70C03-0217-422B-9804-1030A8DBF8C0}"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270C03-0217-422B-9804-1030A8DBF8C0}" type="datetimeFigureOut">
              <a:rPr lang="en-US" smtClean="0"/>
              <a:pPr/>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270C03-0217-422B-9804-1030A8DBF8C0}" type="datetimeFigureOut">
              <a:rPr lang="en-US" smtClean="0"/>
              <a:pPr/>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270C03-0217-422B-9804-1030A8DBF8C0}" type="datetimeFigureOut">
              <a:rPr lang="en-US" smtClean="0"/>
              <a:pPr/>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70C03-0217-422B-9804-1030A8DBF8C0}" type="datetimeFigureOut">
              <a:rPr lang="en-US" smtClean="0"/>
              <a:pPr/>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270C03-0217-422B-9804-1030A8DBF8C0}" type="datetimeFigureOut">
              <a:rPr lang="en-US" smtClean="0"/>
              <a:pPr/>
              <a:t>12/12/2021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16C81-40D3-45BB-8D29-CB10E9D5C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hyperlink" Target="mailto:scalive4u@gmail.com" TargetMode="Externa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p:cNvSpPr txBox="1"/>
          <p:nvPr/>
        </p:nvSpPr>
        <p:spPr>
          <a:xfrm>
            <a:off x="3428992"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417482" y="2105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9" name="TextBox 28"/>
          <p:cNvSpPr txBox="1"/>
          <p:nvPr/>
        </p:nvSpPr>
        <p:spPr>
          <a:xfrm>
            <a:off x="3387272" y="37861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32"/>
          <p:cNvSpPr/>
          <p:nvPr/>
        </p:nvSpPr>
        <p:spPr>
          <a:xfrm>
            <a:off x="2143108" y="2428874"/>
            <a:ext cx="5072098" cy="1754326"/>
          </a:xfrm>
          <a:prstGeom prst="rect">
            <a:avLst/>
          </a:prstGeom>
          <a:noFill/>
        </p:spPr>
        <p:txBody>
          <a:bodyPr wrap="square" lIns="91440" tIns="45720" rIns="91440" bIns="45720">
            <a:spAutoFit/>
          </a:bodyPr>
          <a:lstStyle/>
          <a:p>
            <a:pPr algn="ct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5400" b="1" cap="al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34</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Picture 6" descr="cpp-mini-logo.png"/>
          <p:cNvPicPr>
            <a:picLocks noChangeAspect="1"/>
          </p:cNvPicPr>
          <p:nvPr/>
        </p:nvPicPr>
        <p:blipFill>
          <a:blip r:embed="rId2"/>
          <a:stretch>
            <a:fillRect/>
          </a:stretch>
        </p:blipFill>
        <p:spPr>
          <a:xfrm>
            <a:off x="3204741" y="142858"/>
            <a:ext cx="2792090" cy="3000414"/>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r>
              <a:rPr lang="en-US" sz="1400" dirty="0">
                <a:solidFill>
                  <a:schemeClr val="bg1"/>
                </a:solidFill>
              </a:rPr>
              <a:t>class Num</a:t>
            </a:r>
          </a:p>
          <a:p>
            <a:r>
              <a:rPr lang="en-US" sz="1400" dirty="0">
                <a:solidFill>
                  <a:schemeClr val="bg1"/>
                </a:solidFill>
              </a:rPr>
              <a:t>{</a:t>
            </a:r>
          </a:p>
          <a:p>
            <a:r>
              <a:rPr lang="en-US" sz="1400" dirty="0">
                <a:solidFill>
                  <a:schemeClr val="bg1"/>
                </a:solidFill>
              </a:rPr>
              <a:t>    protected:</a:t>
            </a:r>
          </a:p>
          <a:p>
            <a:r>
              <a:rPr lang="en-US" sz="1400" dirty="0">
                <a:solidFill>
                  <a:schemeClr val="bg1"/>
                </a:solidFill>
              </a:rPr>
              <a:t>        int a, b;</a:t>
            </a:r>
          </a:p>
          <a:p>
            <a:r>
              <a:rPr lang="en-US" sz="1400" dirty="0">
                <a:solidFill>
                  <a:schemeClr val="bg1"/>
                </a:solidFill>
              </a:rPr>
              <a:t>    public:</a:t>
            </a:r>
          </a:p>
          <a:p>
            <a:r>
              <a:rPr lang="en-US" sz="1400" dirty="0">
                <a:solidFill>
                  <a:schemeClr val="bg1"/>
                </a:solidFill>
              </a:rPr>
              <a:t>        void get()</a:t>
            </a:r>
          </a:p>
          <a:p>
            <a:r>
              <a:rPr lang="en-US" sz="1400" dirty="0">
                <a:solidFill>
                  <a:schemeClr val="bg1"/>
                </a:solidFill>
              </a:rPr>
              <a:t>        {</a:t>
            </a:r>
          </a:p>
          <a:p>
            <a:r>
              <a:rPr lang="en-US" sz="1400" dirty="0">
                <a:solidFill>
                  <a:schemeClr val="bg1"/>
                </a:solidFill>
              </a:rPr>
              <a:t>            cout&lt;&lt;"Enter a and b: ";</a:t>
            </a:r>
          </a:p>
          <a:p>
            <a:r>
              <a:rPr lang="en-US" sz="1400" dirty="0">
                <a:solidFill>
                  <a:schemeClr val="bg1"/>
                </a:solidFill>
              </a:rPr>
              <a:t>            cin&gt;&gt;a&gt;&gt;b;</a:t>
            </a:r>
          </a:p>
          <a:p>
            <a:r>
              <a:rPr lang="en-US" sz="1400" dirty="0">
                <a:solidFill>
                  <a:schemeClr val="bg1"/>
                </a:solidFill>
              </a:rPr>
              <a:t>        }</a:t>
            </a:r>
          </a:p>
          <a:p>
            <a:r>
              <a:rPr lang="en-US" sz="1400" dirty="0">
                <a:solidFill>
                  <a:schemeClr val="bg1"/>
                </a:solidFill>
              </a:rPr>
              <a:t>        void show()</a:t>
            </a:r>
          </a:p>
          <a:p>
            <a:r>
              <a:rPr lang="en-US" sz="1400" dirty="0">
                <a:solidFill>
                  <a:schemeClr val="bg1"/>
                </a:solidFill>
              </a:rPr>
              <a:t>        {</a:t>
            </a:r>
          </a:p>
          <a:p>
            <a:r>
              <a:rPr lang="en-US" sz="1400" dirty="0">
                <a:solidFill>
                  <a:schemeClr val="bg1"/>
                </a:solidFill>
              </a:rPr>
              <a:t>            cout&lt;&lt;a&lt;&lt;", "&lt;&lt;b&lt;&lt;endl;</a:t>
            </a:r>
          </a:p>
          <a:p>
            <a:r>
              <a:rPr lang="en-US" sz="1400" dirty="0">
                <a:solidFill>
                  <a:schemeClr val="bg1"/>
                </a:solidFill>
              </a:rPr>
              <a:t>        }</a:t>
            </a:r>
          </a:p>
          <a:p>
            <a:r>
              <a:rPr lang="en-US" sz="1400" dirty="0">
                <a:solidFill>
                  <a:schemeClr val="bg1"/>
                </a:solidFill>
              </a:rPr>
              <a:t>};</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r>
              <a:rPr lang="en-US" sz="1400" dirty="0">
                <a:solidFill>
                  <a:schemeClr val="bg1"/>
                </a:solidFill>
              </a:rPr>
              <a:t>class </a:t>
            </a:r>
            <a:r>
              <a:rPr lang="en-US" sz="1400" dirty="0" err="1">
                <a:solidFill>
                  <a:schemeClr val="bg1"/>
                </a:solidFill>
              </a:rPr>
              <a:t>AddNum:public</a:t>
            </a:r>
            <a:r>
              <a:rPr lang="en-US" sz="1400" dirty="0">
                <a:solidFill>
                  <a:schemeClr val="bg1"/>
                </a:solidFill>
              </a:rPr>
              <a:t> Num</a:t>
            </a:r>
          </a:p>
          <a:p>
            <a:r>
              <a:rPr lang="en-US" sz="1400" dirty="0">
                <a:solidFill>
                  <a:schemeClr val="bg1"/>
                </a:solidFill>
              </a:rPr>
              <a:t>{</a:t>
            </a:r>
          </a:p>
          <a:p>
            <a:r>
              <a:rPr lang="en-US" sz="1400" dirty="0">
                <a:solidFill>
                  <a:schemeClr val="bg1"/>
                </a:solidFill>
              </a:rPr>
              <a:t>    protected:</a:t>
            </a:r>
          </a:p>
          <a:p>
            <a:r>
              <a:rPr lang="en-US" sz="1400" dirty="0">
                <a:solidFill>
                  <a:schemeClr val="bg1"/>
                </a:solidFill>
              </a:rPr>
              <a:t>        int c;</a:t>
            </a:r>
          </a:p>
          <a:p>
            <a:r>
              <a:rPr lang="en-US" sz="1400" dirty="0">
                <a:solidFill>
                  <a:schemeClr val="bg1"/>
                </a:solidFill>
              </a:rPr>
              <a:t>    public:</a:t>
            </a:r>
          </a:p>
          <a:p>
            <a:r>
              <a:rPr lang="en-US" sz="1400" dirty="0">
                <a:solidFill>
                  <a:schemeClr val="bg1"/>
                </a:solidFill>
              </a:rPr>
              <a:t>        void set()</a:t>
            </a:r>
          </a:p>
          <a:p>
            <a:r>
              <a:rPr lang="en-US" sz="1400" dirty="0">
                <a:solidFill>
                  <a:schemeClr val="bg1"/>
                </a:solidFill>
              </a:rPr>
              <a:t>        {</a:t>
            </a:r>
          </a:p>
          <a:p>
            <a:r>
              <a:rPr lang="en-US" sz="1400" dirty="0">
                <a:solidFill>
                  <a:schemeClr val="bg1"/>
                </a:solidFill>
              </a:rPr>
              <a:t>            get();</a:t>
            </a:r>
          </a:p>
          <a:p>
            <a:r>
              <a:rPr lang="en-US" sz="1400" dirty="0">
                <a:solidFill>
                  <a:schemeClr val="bg1"/>
                </a:solidFill>
              </a:rPr>
              <a:t>        }</a:t>
            </a:r>
          </a:p>
          <a:p>
            <a:r>
              <a:rPr lang="en-US" sz="1400" dirty="0">
                <a:solidFill>
                  <a:schemeClr val="bg1"/>
                </a:solidFill>
              </a:rPr>
              <a:t>        void add()</a:t>
            </a:r>
          </a:p>
          <a:p>
            <a:r>
              <a:rPr lang="en-US" sz="1400" dirty="0">
                <a:solidFill>
                  <a:schemeClr val="bg1"/>
                </a:solidFill>
              </a:rPr>
              <a:t>        {</a:t>
            </a:r>
          </a:p>
          <a:p>
            <a:r>
              <a:rPr lang="en-US" sz="1400" dirty="0">
                <a:solidFill>
                  <a:schemeClr val="bg1"/>
                </a:solidFill>
              </a:rPr>
              <a:t>            c = a + b;</a:t>
            </a:r>
          </a:p>
          <a:p>
            <a:r>
              <a:rPr lang="en-US" sz="1400" dirty="0">
                <a:solidFill>
                  <a:schemeClr val="bg1"/>
                </a:solidFill>
              </a:rPr>
              <a:t>        }</a:t>
            </a:r>
          </a:p>
          <a:p>
            <a:r>
              <a:rPr lang="en-US" sz="1400" dirty="0">
                <a:solidFill>
                  <a:schemeClr val="bg1"/>
                </a:solidFill>
              </a:rPr>
              <a:t>        void display()</a:t>
            </a:r>
          </a:p>
          <a:p>
            <a:r>
              <a:rPr lang="en-US" sz="1400" dirty="0">
                <a:solidFill>
                  <a:schemeClr val="bg1"/>
                </a:solidFill>
              </a:rPr>
              <a:t>        {</a:t>
            </a:r>
          </a:p>
          <a:p>
            <a:r>
              <a:rPr lang="en-US" sz="1400" dirty="0">
                <a:solidFill>
                  <a:schemeClr val="bg1"/>
                </a:solidFill>
              </a:rPr>
              <a:t>            show();</a:t>
            </a:r>
          </a:p>
          <a:p>
            <a:r>
              <a:rPr lang="en-US" sz="1400" dirty="0">
                <a:solidFill>
                  <a:schemeClr val="bg1"/>
                </a:solidFill>
              </a:rPr>
              <a:t>            cout&lt;&lt;"Sum is "&lt;&lt;c&lt;&lt;endl;</a:t>
            </a:r>
          </a:p>
          <a:p>
            <a:r>
              <a:rPr lang="en-US" sz="1400" dirty="0">
                <a:solidFill>
                  <a:schemeClr val="bg1"/>
                </a:solidFill>
              </a:rPr>
              <a:t>        }</a:t>
            </a:r>
          </a:p>
          <a:p>
            <a:r>
              <a:rPr lang="en-US" sz="1400" dirty="0">
                <a:solidFill>
                  <a:schemeClr val="bg1"/>
                </a:solidFill>
              </a:rPr>
              <a:t>};</a:t>
            </a:r>
          </a:p>
          <a:p>
            <a:endParaRPr lang="en-US" sz="1400" dirty="0">
              <a:solidFill>
                <a:schemeClr val="bg1"/>
              </a:solidFill>
            </a:endParaRPr>
          </a:p>
          <a:p>
            <a:endParaRPr lang="en-US" sz="1400" dirty="0">
              <a:solidFill>
                <a:schemeClr val="bg1"/>
              </a:solidFill>
            </a:endParaRPr>
          </a:p>
          <a:p>
            <a:r>
              <a:rPr lang="en-US" sz="1400" dirty="0">
                <a:solidFill>
                  <a:schemeClr val="bg1"/>
                </a:solidFill>
              </a:rPr>
              <a:t>class </a:t>
            </a:r>
            <a:r>
              <a:rPr lang="en-US" sz="1400" dirty="0" err="1">
                <a:solidFill>
                  <a:schemeClr val="bg1"/>
                </a:solidFill>
              </a:rPr>
              <a:t>DiffNum:public</a:t>
            </a:r>
            <a:r>
              <a:rPr lang="en-US" sz="1400" dirty="0">
                <a:solidFill>
                  <a:schemeClr val="bg1"/>
                </a:solidFill>
              </a:rPr>
              <a:t> AddNum</a:t>
            </a:r>
          </a:p>
          <a:p>
            <a:r>
              <a:rPr lang="en-US" sz="1400" dirty="0">
                <a:solidFill>
                  <a:schemeClr val="bg1"/>
                </a:solidFill>
              </a:rPr>
              <a:t>{</a:t>
            </a:r>
          </a:p>
          <a:p>
            <a:r>
              <a:rPr lang="en-US" sz="1400" dirty="0">
                <a:solidFill>
                  <a:schemeClr val="bg1"/>
                </a:solidFill>
              </a:rPr>
              <a:t>    private:</a:t>
            </a:r>
          </a:p>
          <a:p>
            <a:r>
              <a:rPr lang="en-US" sz="1400" dirty="0">
                <a:solidFill>
                  <a:schemeClr val="bg1"/>
                </a:solidFill>
              </a:rPr>
              <a:t>        int d;</a:t>
            </a:r>
          </a:p>
          <a:p>
            <a:r>
              <a:rPr lang="en-US" sz="1400" dirty="0">
                <a:solidFill>
                  <a:schemeClr val="bg1"/>
                </a:solidFill>
              </a:rPr>
              <a:t>    public:</a:t>
            </a:r>
          </a:p>
          <a:p>
            <a:r>
              <a:rPr lang="en-US" sz="1400" dirty="0">
                <a:solidFill>
                  <a:schemeClr val="bg1"/>
                </a:solidFill>
              </a:rPr>
              <a:t>        void accept()</a:t>
            </a:r>
          </a:p>
          <a:p>
            <a:r>
              <a:rPr lang="en-US" sz="1400" dirty="0">
                <a:solidFill>
                  <a:schemeClr val="bg1"/>
                </a:solidFill>
              </a:rPr>
              <a:t>        {</a:t>
            </a:r>
          </a:p>
          <a:p>
            <a:r>
              <a:rPr lang="en-US" sz="1400" dirty="0">
                <a:solidFill>
                  <a:schemeClr val="bg1"/>
                </a:solidFill>
              </a:rPr>
              <a:t>            set();</a:t>
            </a:r>
          </a:p>
          <a:p>
            <a:r>
              <a:rPr lang="en-US" sz="1400" dirty="0">
                <a:solidFill>
                  <a:schemeClr val="bg1"/>
                </a:solidFill>
              </a:rPr>
              <a:t>        }</a:t>
            </a:r>
          </a:p>
          <a:p>
            <a:r>
              <a:rPr lang="en-US" sz="1400" dirty="0">
                <a:solidFill>
                  <a:schemeClr val="bg1"/>
                </a:solidFill>
              </a:rPr>
              <a:t>        void diff()</a:t>
            </a:r>
          </a:p>
          <a:p>
            <a:r>
              <a:rPr lang="en-US" sz="1400" dirty="0">
                <a:solidFill>
                  <a:schemeClr val="bg1"/>
                </a:solidFill>
              </a:rPr>
              <a:t>        {</a:t>
            </a:r>
          </a:p>
          <a:p>
            <a:r>
              <a:rPr lang="en-US" sz="1400" dirty="0">
                <a:solidFill>
                  <a:schemeClr val="bg1"/>
                </a:solidFill>
              </a:rPr>
              <a:t>            d = a - b;</a:t>
            </a:r>
          </a:p>
          <a:p>
            <a:r>
              <a:rPr lang="en-US" sz="1400" dirty="0">
                <a:solidFill>
                  <a:schemeClr val="bg1"/>
                </a:solidFill>
              </a:rPr>
              <a:t>        }</a:t>
            </a:r>
          </a:p>
          <a:p>
            <a:r>
              <a:rPr lang="en-US" sz="1400" dirty="0">
                <a:solidFill>
                  <a:schemeClr val="bg1"/>
                </a:solidFill>
              </a:rPr>
              <a:t>        void print()</a:t>
            </a:r>
          </a:p>
          <a:p>
            <a:r>
              <a:rPr lang="en-US" sz="1400" dirty="0">
                <a:solidFill>
                  <a:schemeClr val="bg1"/>
                </a:solidFill>
              </a:rPr>
              <a:t>        {</a:t>
            </a:r>
          </a:p>
          <a:p>
            <a:r>
              <a:rPr lang="en-US" sz="1400" dirty="0">
                <a:solidFill>
                  <a:schemeClr val="bg1"/>
                </a:solidFill>
              </a:rPr>
              <a:t>            display();</a:t>
            </a:r>
          </a:p>
          <a:p>
            <a:r>
              <a:rPr lang="en-US" sz="1400" dirty="0">
                <a:solidFill>
                  <a:schemeClr val="bg1"/>
                </a:solidFill>
              </a:rPr>
              <a:t>            cout&lt;&lt;"Difference is "&lt;&lt;d&lt;&lt;endl;</a:t>
            </a:r>
          </a:p>
          <a:p>
            <a:r>
              <a:rPr lang="en-US" sz="1400" dirty="0">
                <a:solidFill>
                  <a:schemeClr val="bg1"/>
                </a:solidFill>
              </a:rPr>
              <a:t>        }</a:t>
            </a:r>
          </a:p>
          <a:p>
            <a:r>
              <a:rPr lang="en-US" sz="1400" dirty="0">
                <a:solidFill>
                  <a:schemeClr val="bg1"/>
                </a:solidFill>
              </a:rPr>
              <a:t>};</a:t>
            </a:r>
          </a:p>
          <a:p>
            <a:endParaRPr lang="en-US" sz="14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2323799022"/>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pPr lvl="1"/>
            <a:endParaRPr lang="en-US" sz="1400" dirty="0">
              <a:solidFill>
                <a:schemeClr val="bg1"/>
              </a:solidFill>
            </a:endParaRPr>
          </a:p>
          <a:p>
            <a:pPr lvl="1"/>
            <a:r>
              <a:rPr lang="en-US" sz="1400" dirty="0">
                <a:solidFill>
                  <a:schemeClr val="bg1"/>
                </a:solidFill>
              </a:rPr>
              <a:t>int main()</a:t>
            </a:r>
          </a:p>
          <a:p>
            <a:pPr lvl="1"/>
            <a:r>
              <a:rPr lang="en-US" sz="1400" dirty="0">
                <a:solidFill>
                  <a:schemeClr val="bg1"/>
                </a:solidFill>
              </a:rPr>
              <a:t>{</a:t>
            </a:r>
          </a:p>
          <a:p>
            <a:pPr lvl="1"/>
            <a:r>
              <a:rPr lang="en-US" sz="1400" dirty="0">
                <a:solidFill>
                  <a:schemeClr val="bg1"/>
                </a:solidFill>
              </a:rPr>
              <a:t>    </a:t>
            </a:r>
            <a:r>
              <a:rPr lang="en-US" sz="1400" dirty="0" err="1">
                <a:solidFill>
                  <a:schemeClr val="bg1"/>
                </a:solidFill>
              </a:rPr>
              <a:t>DiffNum</a:t>
            </a:r>
            <a:r>
              <a:rPr lang="en-US" sz="1400" dirty="0">
                <a:solidFill>
                  <a:schemeClr val="bg1"/>
                </a:solidFill>
              </a:rPr>
              <a:t> obj;</a:t>
            </a:r>
          </a:p>
          <a:p>
            <a:pPr lvl="1"/>
            <a:r>
              <a:rPr lang="en-US" sz="1400" dirty="0">
                <a:solidFill>
                  <a:schemeClr val="bg1"/>
                </a:solidFill>
              </a:rPr>
              <a:t>    </a:t>
            </a:r>
            <a:r>
              <a:rPr lang="en-US" sz="1400" dirty="0" err="1">
                <a:solidFill>
                  <a:schemeClr val="bg1"/>
                </a:solidFill>
              </a:rPr>
              <a:t>obj.accept</a:t>
            </a:r>
            <a:r>
              <a:rPr lang="en-US" sz="1400" dirty="0">
                <a:solidFill>
                  <a:schemeClr val="bg1"/>
                </a:solidFill>
              </a:rPr>
              <a:t>();</a:t>
            </a:r>
          </a:p>
          <a:p>
            <a:pPr lvl="1"/>
            <a:r>
              <a:rPr lang="en-US" sz="1400" dirty="0">
                <a:solidFill>
                  <a:schemeClr val="bg1"/>
                </a:solidFill>
              </a:rPr>
              <a:t>    </a:t>
            </a:r>
            <a:r>
              <a:rPr lang="en-US" sz="1400" dirty="0" err="1">
                <a:solidFill>
                  <a:schemeClr val="bg1"/>
                </a:solidFill>
              </a:rPr>
              <a:t>obj.add</a:t>
            </a:r>
            <a:r>
              <a:rPr lang="en-US" sz="1400" dirty="0">
                <a:solidFill>
                  <a:schemeClr val="bg1"/>
                </a:solidFill>
              </a:rPr>
              <a:t>();</a:t>
            </a:r>
          </a:p>
          <a:p>
            <a:pPr lvl="1"/>
            <a:r>
              <a:rPr lang="en-US" sz="1400" dirty="0">
                <a:solidFill>
                  <a:schemeClr val="bg1"/>
                </a:solidFill>
              </a:rPr>
              <a:t>    </a:t>
            </a:r>
            <a:r>
              <a:rPr lang="en-US" sz="1400" dirty="0" err="1">
                <a:solidFill>
                  <a:schemeClr val="bg1"/>
                </a:solidFill>
              </a:rPr>
              <a:t>obj.diff</a:t>
            </a:r>
            <a:r>
              <a:rPr lang="en-US" sz="1400" dirty="0">
                <a:solidFill>
                  <a:schemeClr val="bg1"/>
                </a:solidFill>
              </a:rPr>
              <a:t>();</a:t>
            </a:r>
          </a:p>
          <a:p>
            <a:pPr lvl="1"/>
            <a:r>
              <a:rPr lang="en-US" sz="1400" dirty="0">
                <a:solidFill>
                  <a:schemeClr val="bg1"/>
                </a:solidFill>
              </a:rPr>
              <a:t>    </a:t>
            </a:r>
            <a:r>
              <a:rPr lang="en-US" sz="1400" dirty="0" err="1">
                <a:solidFill>
                  <a:schemeClr val="bg1"/>
                </a:solidFill>
              </a:rPr>
              <a:t>obj.print</a:t>
            </a:r>
            <a:r>
              <a:rPr lang="en-US" sz="1400" dirty="0">
                <a:solidFill>
                  <a:schemeClr val="bg1"/>
                </a:solidFill>
              </a:rPr>
              <a:t>();</a:t>
            </a:r>
          </a:p>
          <a:p>
            <a:pPr lvl="1"/>
            <a:r>
              <a:rPr lang="en-US" sz="1400" dirty="0">
                <a:solidFill>
                  <a:schemeClr val="bg1"/>
                </a:solidFill>
              </a:rPr>
              <a:t>    return 0;</a:t>
            </a:r>
          </a:p>
          <a:p>
            <a:pPr lvl="1"/>
            <a:r>
              <a:rPr lang="en-US" sz="14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graphicFrame>
        <p:nvGraphicFramePr>
          <p:cNvPr id="2" name="Table 2">
            <a:extLst>
              <a:ext uri="{FF2B5EF4-FFF2-40B4-BE49-F238E27FC236}">
                <a16:creationId xmlns:a16="http://schemas.microsoft.com/office/drawing/2014/main" id="{0DD6A6C7-AD14-4573-AEFD-C2866FCD3269}"/>
              </a:ext>
            </a:extLst>
          </p:cNvPr>
          <p:cNvGraphicFramePr>
            <a:graphicFrameLocks noGrp="1"/>
          </p:cNvGraphicFramePr>
          <p:nvPr>
            <p:extLst>
              <p:ext uri="{D42A27DB-BD31-4B8C-83A1-F6EECF244321}">
                <p14:modId xmlns:p14="http://schemas.microsoft.com/office/powerpoint/2010/main" val="2722482775"/>
              </p:ext>
            </p:extLst>
          </p:nvPr>
        </p:nvGraphicFramePr>
        <p:xfrm>
          <a:off x="2348232" y="1830070"/>
          <a:ext cx="1431680" cy="1483360"/>
        </p:xfrm>
        <a:graphic>
          <a:graphicData uri="http://schemas.openxmlformats.org/drawingml/2006/table">
            <a:tbl>
              <a:tblPr firstRow="1" bandRow="1">
                <a:tableStyleId>{5C22544A-7EE6-4342-B048-85BDC9FD1C3A}</a:tableStyleId>
              </a:tblPr>
              <a:tblGrid>
                <a:gridCol w="1431680">
                  <a:extLst>
                    <a:ext uri="{9D8B030D-6E8A-4147-A177-3AD203B41FA5}">
                      <a16:colId xmlns:a16="http://schemas.microsoft.com/office/drawing/2014/main" val="2087010002"/>
                    </a:ext>
                  </a:extLst>
                </a:gridCol>
              </a:tblGrid>
              <a:tr h="370840">
                <a:tc>
                  <a:txBody>
                    <a:bodyPr/>
                    <a:lstStyle/>
                    <a:p>
                      <a:endParaRPr lang="en-US"/>
                    </a:p>
                  </a:txBody>
                  <a:tcPr/>
                </a:tc>
                <a:extLst>
                  <a:ext uri="{0D108BD9-81ED-4DB2-BD59-A6C34878D82A}">
                    <a16:rowId xmlns:a16="http://schemas.microsoft.com/office/drawing/2014/main" val="989021822"/>
                  </a:ext>
                </a:extLst>
              </a:tr>
              <a:tr h="370840">
                <a:tc>
                  <a:txBody>
                    <a:bodyPr/>
                    <a:lstStyle/>
                    <a:p>
                      <a:endParaRPr lang="en-US"/>
                    </a:p>
                  </a:txBody>
                  <a:tcPr/>
                </a:tc>
                <a:extLst>
                  <a:ext uri="{0D108BD9-81ED-4DB2-BD59-A6C34878D82A}">
                    <a16:rowId xmlns:a16="http://schemas.microsoft.com/office/drawing/2014/main" val="326590696"/>
                  </a:ext>
                </a:extLst>
              </a:tr>
              <a:tr h="370840">
                <a:tc>
                  <a:txBody>
                    <a:bodyPr/>
                    <a:lstStyle/>
                    <a:p>
                      <a:endParaRPr lang="en-US"/>
                    </a:p>
                  </a:txBody>
                  <a:tcPr/>
                </a:tc>
                <a:extLst>
                  <a:ext uri="{0D108BD9-81ED-4DB2-BD59-A6C34878D82A}">
                    <a16:rowId xmlns:a16="http://schemas.microsoft.com/office/drawing/2014/main" val="1534727949"/>
                  </a:ext>
                </a:extLst>
              </a:tr>
              <a:tr h="370840">
                <a:tc>
                  <a:txBody>
                    <a:bodyPr/>
                    <a:lstStyle/>
                    <a:p>
                      <a:endParaRPr lang="en-US" dirty="0"/>
                    </a:p>
                  </a:txBody>
                  <a:tcPr/>
                </a:tc>
                <a:extLst>
                  <a:ext uri="{0D108BD9-81ED-4DB2-BD59-A6C34878D82A}">
                    <a16:rowId xmlns:a16="http://schemas.microsoft.com/office/drawing/2014/main" val="1069820376"/>
                  </a:ext>
                </a:extLst>
              </a:tr>
            </a:tbl>
          </a:graphicData>
        </a:graphic>
      </p:graphicFrame>
      <p:sp>
        <p:nvSpPr>
          <p:cNvPr id="3" name="TextBox 2">
            <a:extLst>
              <a:ext uri="{FF2B5EF4-FFF2-40B4-BE49-F238E27FC236}">
                <a16:creationId xmlns:a16="http://schemas.microsoft.com/office/drawing/2014/main" id="{D4D4453B-59A7-4D45-B32E-386BEF4952C1}"/>
              </a:ext>
            </a:extLst>
          </p:cNvPr>
          <p:cNvSpPr txBox="1"/>
          <p:nvPr/>
        </p:nvSpPr>
        <p:spPr>
          <a:xfrm>
            <a:off x="2699792" y="3313430"/>
            <a:ext cx="1115370" cy="646331"/>
          </a:xfrm>
          <a:prstGeom prst="rect">
            <a:avLst/>
          </a:prstGeom>
          <a:noFill/>
        </p:spPr>
        <p:txBody>
          <a:bodyPr wrap="none" rtlCol="0">
            <a:spAutoFit/>
          </a:bodyPr>
          <a:lstStyle/>
          <a:p>
            <a:r>
              <a:rPr lang="en-US" dirty="0"/>
              <a:t>Obj</a:t>
            </a:r>
          </a:p>
          <a:p>
            <a:r>
              <a:rPr lang="en-US" dirty="0"/>
              <a:t>(</a:t>
            </a:r>
            <a:r>
              <a:rPr lang="en-US" dirty="0" err="1"/>
              <a:t>DiffNum</a:t>
            </a:r>
            <a:r>
              <a:rPr lang="en-US" dirty="0"/>
              <a:t>)</a:t>
            </a:r>
          </a:p>
        </p:txBody>
      </p:sp>
      <p:sp>
        <p:nvSpPr>
          <p:cNvPr id="11" name="TextBox 10">
            <a:extLst>
              <a:ext uri="{FF2B5EF4-FFF2-40B4-BE49-F238E27FC236}">
                <a16:creationId xmlns:a16="http://schemas.microsoft.com/office/drawing/2014/main" id="{084A780F-2682-41DB-92DA-21B0AB82A46A}"/>
              </a:ext>
            </a:extLst>
          </p:cNvPr>
          <p:cNvSpPr txBox="1"/>
          <p:nvPr/>
        </p:nvSpPr>
        <p:spPr>
          <a:xfrm>
            <a:off x="3815162" y="1830070"/>
            <a:ext cx="306494" cy="369332"/>
          </a:xfrm>
          <a:prstGeom prst="rect">
            <a:avLst/>
          </a:prstGeom>
          <a:noFill/>
        </p:spPr>
        <p:txBody>
          <a:bodyPr wrap="none" rtlCol="0">
            <a:spAutoFit/>
          </a:bodyPr>
          <a:lstStyle/>
          <a:p>
            <a:r>
              <a:rPr lang="en-US" dirty="0"/>
              <a:t>d</a:t>
            </a:r>
          </a:p>
        </p:txBody>
      </p:sp>
      <p:sp>
        <p:nvSpPr>
          <p:cNvPr id="12" name="TextBox 11">
            <a:extLst>
              <a:ext uri="{FF2B5EF4-FFF2-40B4-BE49-F238E27FC236}">
                <a16:creationId xmlns:a16="http://schemas.microsoft.com/office/drawing/2014/main" id="{E9229695-ABFA-4C50-95E7-1E31DB5306B8}"/>
              </a:ext>
            </a:extLst>
          </p:cNvPr>
          <p:cNvSpPr txBox="1"/>
          <p:nvPr/>
        </p:nvSpPr>
        <p:spPr>
          <a:xfrm>
            <a:off x="3779912" y="2202418"/>
            <a:ext cx="282450" cy="369332"/>
          </a:xfrm>
          <a:prstGeom prst="rect">
            <a:avLst/>
          </a:prstGeom>
          <a:noFill/>
        </p:spPr>
        <p:txBody>
          <a:bodyPr wrap="none" rtlCol="0">
            <a:spAutoFit/>
          </a:bodyPr>
          <a:lstStyle/>
          <a:p>
            <a:r>
              <a:rPr lang="en-US" dirty="0"/>
              <a:t>c</a:t>
            </a:r>
          </a:p>
        </p:txBody>
      </p:sp>
      <p:sp>
        <p:nvSpPr>
          <p:cNvPr id="13" name="TextBox 12">
            <a:extLst>
              <a:ext uri="{FF2B5EF4-FFF2-40B4-BE49-F238E27FC236}">
                <a16:creationId xmlns:a16="http://schemas.microsoft.com/office/drawing/2014/main" id="{8600E6CB-C07F-468F-B110-1D82DFF6AF89}"/>
              </a:ext>
            </a:extLst>
          </p:cNvPr>
          <p:cNvSpPr txBox="1"/>
          <p:nvPr/>
        </p:nvSpPr>
        <p:spPr>
          <a:xfrm>
            <a:off x="3779912" y="2571750"/>
            <a:ext cx="306494" cy="369332"/>
          </a:xfrm>
          <a:prstGeom prst="rect">
            <a:avLst/>
          </a:prstGeom>
          <a:noFill/>
        </p:spPr>
        <p:txBody>
          <a:bodyPr wrap="none" rtlCol="0">
            <a:spAutoFit/>
          </a:bodyPr>
          <a:lstStyle/>
          <a:p>
            <a:r>
              <a:rPr lang="en-US" dirty="0"/>
              <a:t>b</a:t>
            </a:r>
          </a:p>
        </p:txBody>
      </p:sp>
      <p:sp>
        <p:nvSpPr>
          <p:cNvPr id="14" name="TextBox 13">
            <a:extLst>
              <a:ext uri="{FF2B5EF4-FFF2-40B4-BE49-F238E27FC236}">
                <a16:creationId xmlns:a16="http://schemas.microsoft.com/office/drawing/2014/main" id="{034E179F-0630-4BC0-B68F-3A1BFE031F74}"/>
              </a:ext>
            </a:extLst>
          </p:cNvPr>
          <p:cNvSpPr txBox="1"/>
          <p:nvPr/>
        </p:nvSpPr>
        <p:spPr>
          <a:xfrm>
            <a:off x="3761450" y="2994506"/>
            <a:ext cx="306494" cy="369332"/>
          </a:xfrm>
          <a:prstGeom prst="rect">
            <a:avLst/>
          </a:prstGeom>
          <a:noFill/>
        </p:spPr>
        <p:txBody>
          <a:bodyPr wrap="none" rtlCol="0">
            <a:spAutoFit/>
          </a:bodyPr>
          <a:lstStyle/>
          <a:p>
            <a:r>
              <a:rPr lang="en-US" dirty="0"/>
              <a:t>a</a:t>
            </a:r>
          </a:p>
        </p:txBody>
      </p:sp>
      <p:sp>
        <p:nvSpPr>
          <p:cNvPr id="4" name="Right Bracket 3">
            <a:extLst>
              <a:ext uri="{FF2B5EF4-FFF2-40B4-BE49-F238E27FC236}">
                <a16:creationId xmlns:a16="http://schemas.microsoft.com/office/drawing/2014/main" id="{DFD91092-0DE2-44A2-99C1-34A98F415306}"/>
              </a:ext>
            </a:extLst>
          </p:cNvPr>
          <p:cNvSpPr/>
          <p:nvPr/>
        </p:nvSpPr>
        <p:spPr>
          <a:xfrm>
            <a:off x="3984644" y="2726915"/>
            <a:ext cx="137012" cy="557014"/>
          </a:xfrm>
          <a:prstGeom prst="rightBracket">
            <a:avLst>
              <a:gd name="adj" fmla="val 0"/>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5D55632-5FEC-4958-8A33-FB3C39FE6807}"/>
              </a:ext>
            </a:extLst>
          </p:cNvPr>
          <p:cNvCxnSpPr>
            <a:cxnSpLocks/>
            <a:stCxn id="4" idx="2"/>
          </p:cNvCxnSpPr>
          <p:nvPr/>
        </p:nvCxnSpPr>
        <p:spPr>
          <a:xfrm>
            <a:off x="4121656" y="3005422"/>
            <a:ext cx="4503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6" name="Rectangle 15">
            <a:extLst>
              <a:ext uri="{FF2B5EF4-FFF2-40B4-BE49-F238E27FC236}">
                <a16:creationId xmlns:a16="http://schemas.microsoft.com/office/drawing/2014/main" id="{E1639F33-9317-4171-B01B-48657B605E20}"/>
              </a:ext>
            </a:extLst>
          </p:cNvPr>
          <p:cNvSpPr/>
          <p:nvPr/>
        </p:nvSpPr>
        <p:spPr>
          <a:xfrm>
            <a:off x="4593704" y="2807958"/>
            <a:ext cx="2088232"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Inherited from Num</a:t>
            </a:r>
          </a:p>
        </p:txBody>
      </p:sp>
      <p:sp>
        <p:nvSpPr>
          <p:cNvPr id="19" name="Right Bracket 18">
            <a:extLst>
              <a:ext uri="{FF2B5EF4-FFF2-40B4-BE49-F238E27FC236}">
                <a16:creationId xmlns:a16="http://schemas.microsoft.com/office/drawing/2014/main" id="{1DD033D3-8B45-4436-B20E-92B02D3D7E89}"/>
              </a:ext>
            </a:extLst>
          </p:cNvPr>
          <p:cNvSpPr/>
          <p:nvPr/>
        </p:nvSpPr>
        <p:spPr>
          <a:xfrm>
            <a:off x="3995936" y="2338863"/>
            <a:ext cx="137012" cy="259456"/>
          </a:xfrm>
          <a:prstGeom prst="rightBracket">
            <a:avLst>
              <a:gd name="adj" fmla="val 0"/>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0A711C94-59CE-4472-A97D-F1D12A23B78F}"/>
              </a:ext>
            </a:extLst>
          </p:cNvPr>
          <p:cNvCxnSpPr>
            <a:cxnSpLocks/>
          </p:cNvCxnSpPr>
          <p:nvPr/>
        </p:nvCxnSpPr>
        <p:spPr>
          <a:xfrm>
            <a:off x="4132948" y="2481183"/>
            <a:ext cx="4503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1" name="Rectangle 20">
            <a:extLst>
              <a:ext uri="{FF2B5EF4-FFF2-40B4-BE49-F238E27FC236}">
                <a16:creationId xmlns:a16="http://schemas.microsoft.com/office/drawing/2014/main" id="{63F4E830-FA3D-4631-95C0-C01E821D1AEE}"/>
              </a:ext>
            </a:extLst>
          </p:cNvPr>
          <p:cNvSpPr/>
          <p:nvPr/>
        </p:nvSpPr>
        <p:spPr>
          <a:xfrm>
            <a:off x="4604996" y="2283718"/>
            <a:ext cx="2592288"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Inherited from AddNum</a:t>
            </a:r>
          </a:p>
        </p:txBody>
      </p:sp>
      <p:sp>
        <p:nvSpPr>
          <p:cNvPr id="24" name="Right Bracket 23">
            <a:extLst>
              <a:ext uri="{FF2B5EF4-FFF2-40B4-BE49-F238E27FC236}">
                <a16:creationId xmlns:a16="http://schemas.microsoft.com/office/drawing/2014/main" id="{C6E419BF-5E6C-439E-8209-6765A5716A8D}"/>
              </a:ext>
            </a:extLst>
          </p:cNvPr>
          <p:cNvSpPr/>
          <p:nvPr/>
        </p:nvSpPr>
        <p:spPr>
          <a:xfrm>
            <a:off x="3995936" y="1834807"/>
            <a:ext cx="137012" cy="259456"/>
          </a:xfrm>
          <a:prstGeom prst="rightBracket">
            <a:avLst>
              <a:gd name="adj" fmla="val 0"/>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FFD0AA1C-19A4-4885-8049-9B7A1E3926D0}"/>
              </a:ext>
            </a:extLst>
          </p:cNvPr>
          <p:cNvCxnSpPr>
            <a:cxnSpLocks/>
          </p:cNvCxnSpPr>
          <p:nvPr/>
        </p:nvCxnSpPr>
        <p:spPr>
          <a:xfrm>
            <a:off x="4132948" y="1977127"/>
            <a:ext cx="4503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7" name="Rectangle 26">
            <a:extLst>
              <a:ext uri="{FF2B5EF4-FFF2-40B4-BE49-F238E27FC236}">
                <a16:creationId xmlns:a16="http://schemas.microsoft.com/office/drawing/2014/main" id="{C3DA3094-ED00-46BA-92AD-022210EF818C}"/>
              </a:ext>
            </a:extLst>
          </p:cNvPr>
          <p:cNvSpPr/>
          <p:nvPr/>
        </p:nvSpPr>
        <p:spPr>
          <a:xfrm>
            <a:off x="4604996" y="1779662"/>
            <a:ext cx="2592288"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Own data member</a:t>
            </a:r>
          </a:p>
        </p:txBody>
      </p:sp>
    </p:spTree>
    <p:extLst>
      <p:ext uri="{BB962C8B-B14F-4D97-AF65-F5344CB8AC3E}">
        <p14:creationId xmlns:p14="http://schemas.microsoft.com/office/powerpoint/2010/main" val="839784008"/>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endParaRPr lang="en-US" sz="12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19C023BD-73D1-446A-ABD1-E6AA66586D76}"/>
              </a:ext>
            </a:extLst>
          </p:cNvPr>
          <p:cNvSpPr/>
          <p:nvPr/>
        </p:nvSpPr>
        <p:spPr>
          <a:xfrm>
            <a:off x="2051720" y="1851670"/>
            <a:ext cx="5234009" cy="22917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Enter a and b: 10 20</a:t>
            </a:r>
          </a:p>
          <a:p>
            <a:r>
              <a:rPr lang="en-US" dirty="0"/>
              <a:t>10, 20</a:t>
            </a:r>
          </a:p>
          <a:p>
            <a:r>
              <a:rPr lang="en-US" dirty="0"/>
              <a:t>Sum is 30</a:t>
            </a:r>
          </a:p>
          <a:p>
            <a:r>
              <a:rPr lang="en-US" dirty="0"/>
              <a:t>Difference is -10</a:t>
            </a:r>
          </a:p>
          <a:p>
            <a:endParaRPr lang="en-US" dirty="0"/>
          </a:p>
          <a:p>
            <a:r>
              <a:rPr lang="en-US" dirty="0"/>
              <a:t>Process returned 0 (0x0)   execution time : 2.308 s</a:t>
            </a:r>
          </a:p>
          <a:p>
            <a:r>
              <a:rPr lang="en-US" dirty="0"/>
              <a:t>Press any key to continue.</a:t>
            </a:r>
          </a:p>
          <a:p>
            <a:endParaRPr lang="en-US" dirty="0"/>
          </a:p>
        </p:txBody>
      </p:sp>
    </p:spTree>
    <p:extLst>
      <p:ext uri="{BB962C8B-B14F-4D97-AF65-F5344CB8AC3E}">
        <p14:creationId xmlns:p14="http://schemas.microsoft.com/office/powerpoint/2010/main" val="3470750449"/>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of Lecture 34</a:t>
            </a:r>
          </a:p>
        </p:txBody>
      </p:sp>
      <p:pic>
        <p:nvPicPr>
          <p:cNvPr id="41" name="Picture 40" descr="sca.png"/>
          <p:cNvPicPr>
            <a:picLocks noChangeAspect="1"/>
          </p:cNvPicPr>
          <p:nvPr/>
        </p:nvPicPr>
        <p:blipFill>
          <a:blip r:embed="rId3"/>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Text Placeholder 1"/>
          <p:cNvSpPr txBox="1">
            <a:spLocks/>
          </p:cNvSpPr>
          <p:nvPr/>
        </p:nvSpPr>
        <p:spPr>
          <a:xfrm>
            <a:off x="0" y="3561194"/>
            <a:ext cx="9144000" cy="576063"/>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rPr>
              <a:t>Thank you</a:t>
            </a:r>
            <a:endParaRPr kumimoji="0" lang="ko-KR" altLang="en-US"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endParaRPr>
          </a:p>
        </p:txBody>
      </p:sp>
      <p:grpSp>
        <p:nvGrpSpPr>
          <p:cNvPr id="8" name="Group 13318">
            <a:extLst>
              <a:ext uri="{FF2B5EF4-FFF2-40B4-BE49-F238E27FC236}">
                <a16:creationId xmlns:a16="http://schemas.microsoft.com/office/drawing/2014/main" id="{3176A925-9561-4C3F-8238-DB986AC67B50}"/>
              </a:ext>
            </a:extLst>
          </p:cNvPr>
          <p:cNvGrpSpPr/>
          <p:nvPr/>
        </p:nvGrpSpPr>
        <p:grpSpPr>
          <a:xfrm rot="1682053" flipH="1">
            <a:off x="6024982" y="611301"/>
            <a:ext cx="1665869" cy="3558872"/>
            <a:chOff x="1359132" y="345882"/>
            <a:chExt cx="1966239" cy="4200564"/>
          </a:xfrm>
        </p:grpSpPr>
        <p:grpSp>
          <p:nvGrpSpPr>
            <p:cNvPr id="11"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25"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13"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3"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0" y="1000114"/>
            <a:ext cx="6000760" cy="707886"/>
          </a:xfrm>
          <a:prstGeom prst="rect">
            <a:avLst/>
          </a:prstGeom>
          <a:noFill/>
          <a:ln>
            <a:noFill/>
          </a:ln>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5"/>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p:txBody>
      </p:sp>
      <p:pic>
        <p:nvPicPr>
          <p:cNvPr id="36" name="Picture 35" descr="cpp-mini-logo.png"/>
          <p:cNvPicPr>
            <a:picLocks noChangeAspect="1"/>
          </p:cNvPicPr>
          <p:nvPr/>
        </p:nvPicPr>
        <p:blipFill>
          <a:blip r:embed="rId6"/>
          <a:stretch>
            <a:fillRect/>
          </a:stretch>
        </p:blipFill>
        <p:spPr>
          <a:xfrm>
            <a:off x="3643306" y="1714495"/>
            <a:ext cx="1861398" cy="1928826"/>
          </a:xfrm>
          <a:prstGeom prst="rect">
            <a:avLst/>
          </a:prstGeom>
        </p:spPr>
      </p:pic>
      <p:pic>
        <p:nvPicPr>
          <p:cNvPr id="37" name="Picture 36" descr="webcodeft-c.png"/>
          <p:cNvPicPr>
            <a:picLocks noChangeAspect="1"/>
          </p:cNvPicPr>
          <p:nvPr/>
        </p:nvPicPr>
        <p:blipFill>
          <a:blip r:embed="rId7"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Today’s Agenda</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grpSp>
        <p:nvGrpSpPr>
          <p:cNvPr id="12" name="Group 11"/>
          <p:cNvGrpSpPr/>
          <p:nvPr/>
        </p:nvGrpSpPr>
        <p:grpSpPr>
          <a:xfrm>
            <a:off x="3428992" y="1214428"/>
            <a:ext cx="5214974" cy="428628"/>
            <a:chOff x="3131840" y="1491630"/>
            <a:chExt cx="5256584" cy="576064"/>
          </a:xfrm>
        </p:grpSpPr>
        <p:sp>
          <p:nvSpPr>
            <p:cNvPr id="13" name="Rectangle 1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ight Triangle 13"/>
            <p:cNvSpPr/>
            <p:nvPr/>
          </p:nvSpPr>
          <p:spPr>
            <a:xfrm rot="5400000">
              <a:off x="3203840" y="1419630"/>
              <a:ext cx="576000" cy="720000"/>
            </a:xfrm>
            <a:prstGeom prst="rtTriangl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33" name="Picture 32" descr="webcodeft-c.png"/>
          <p:cNvPicPr>
            <a:picLocks noChangeAspect="1"/>
          </p:cNvPicPr>
          <p:nvPr/>
        </p:nvPicPr>
        <p:blipFill>
          <a:blip r:embed="rId3" cstate="print"/>
          <a:stretch>
            <a:fillRect/>
          </a:stretch>
        </p:blipFill>
        <p:spPr>
          <a:xfrm>
            <a:off x="7786710" y="0"/>
            <a:ext cx="1357290" cy="857238"/>
          </a:xfrm>
          <a:prstGeom prst="rect">
            <a:avLst/>
          </a:prstGeom>
        </p:spPr>
      </p:pic>
      <p:pic>
        <p:nvPicPr>
          <p:cNvPr id="37" name="Picture 36" descr="cpp-mini-logo.png"/>
          <p:cNvPicPr>
            <a:picLocks noChangeAspect="1"/>
          </p:cNvPicPr>
          <p:nvPr/>
        </p:nvPicPr>
        <p:blipFill>
          <a:blip r:embed="rId4"/>
          <a:stretch>
            <a:fillRect/>
          </a:stretch>
        </p:blipFill>
        <p:spPr>
          <a:xfrm>
            <a:off x="357158" y="1285866"/>
            <a:ext cx="2925029" cy="3143272"/>
          </a:xfrm>
          <a:prstGeom prst="rect">
            <a:avLst/>
          </a:prstGeom>
        </p:spPr>
      </p:pic>
      <p:sp>
        <p:nvSpPr>
          <p:cNvPr id="39" name="TextBox 38"/>
          <p:cNvSpPr txBox="1"/>
          <p:nvPr/>
        </p:nvSpPr>
        <p:spPr>
          <a:xfrm>
            <a:off x="4143292" y="1275984"/>
            <a:ext cx="4029108" cy="338554"/>
          </a:xfrm>
          <a:prstGeom prst="rect">
            <a:avLst/>
          </a:prstGeom>
          <a:noFill/>
        </p:spPr>
        <p:txBody>
          <a:bodyPr wrap="square" rtlCol="0">
            <a:spAutoFit/>
          </a:bodyPr>
          <a:lstStyle/>
          <a:p>
            <a:pPr marL="331470" indent="-514350">
              <a:buClr>
                <a:schemeClr val="accent1"/>
              </a:buClr>
              <a:buSzPct val="120000"/>
            </a:pPr>
            <a:r>
              <a:rPr lang="en-US" sz="1600" b="1" dirty="0">
                <a:solidFill>
                  <a:srgbClr val="0070C0"/>
                </a:solidFill>
                <a:latin typeface="+mj-lt"/>
              </a:rPr>
              <a:t>“private” mode of inheritance</a:t>
            </a:r>
            <a:endParaRPr lang="en-US" sz="1600" b="1" dirty="0">
              <a:solidFill>
                <a:schemeClr val="accent6">
                  <a:lumMod val="75000"/>
                </a:schemeClr>
              </a:solidFill>
            </a:endParaRPr>
          </a:p>
        </p:txBody>
      </p:sp>
      <p:sp>
        <p:nvSpPr>
          <p:cNvPr id="51" name="TextBox 50"/>
          <p:cNvSpPr txBox="1"/>
          <p:nvPr/>
        </p:nvSpPr>
        <p:spPr>
          <a:xfrm>
            <a:off x="3428992" y="3643320"/>
            <a:ext cx="418704" cy="369332"/>
          </a:xfrm>
          <a:prstGeom prst="rect">
            <a:avLst/>
          </a:prstGeom>
          <a:noFill/>
        </p:spPr>
        <p:txBody>
          <a:bodyPr wrap="none" rtlCol="0">
            <a:spAutoFit/>
          </a:bodyPr>
          <a:lstStyle/>
          <a:p>
            <a:r>
              <a:rPr lang="en-US" b="1" dirty="0">
                <a:solidFill>
                  <a:srgbClr val="FFFFFF"/>
                </a:solidFill>
              </a:rPr>
              <a:t>05</a:t>
            </a:r>
          </a:p>
        </p:txBody>
      </p:sp>
      <p:grpSp>
        <p:nvGrpSpPr>
          <p:cNvPr id="22" name="Group 21"/>
          <p:cNvGrpSpPr/>
          <p:nvPr/>
        </p:nvGrpSpPr>
        <p:grpSpPr>
          <a:xfrm>
            <a:off x="3428991" y="1795203"/>
            <a:ext cx="5214974" cy="428675"/>
            <a:chOff x="3131839" y="1504090"/>
            <a:chExt cx="5256584" cy="576127"/>
          </a:xfrm>
        </p:grpSpPr>
        <p:sp>
          <p:nvSpPr>
            <p:cNvPr id="24" name="Rectangle 23"/>
            <p:cNvSpPr/>
            <p:nvPr/>
          </p:nvSpPr>
          <p:spPr>
            <a:xfrm>
              <a:off x="3131839" y="1504153"/>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Right Triangle 24"/>
            <p:cNvSpPr/>
            <p:nvPr/>
          </p:nvSpPr>
          <p:spPr>
            <a:xfrm rot="5400000">
              <a:off x="3203839" y="1432090"/>
              <a:ext cx="575999" cy="720000"/>
            </a:xfrm>
            <a:prstGeom prst="rtTriangle">
              <a:avLst/>
            </a:prstGeom>
            <a:solidFill>
              <a:srgbClr val="F2A40D"/>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4143292" y="1795250"/>
            <a:ext cx="4500673" cy="338554"/>
          </a:xfrm>
          <a:prstGeom prst="rect">
            <a:avLst/>
          </a:prstGeom>
          <a:noFill/>
        </p:spPr>
        <p:txBody>
          <a:bodyPr wrap="square" rtlCol="0">
            <a:spAutoFit/>
          </a:bodyPr>
          <a:lstStyle/>
          <a:p>
            <a:pPr marL="331470" indent="-514350">
              <a:buClr>
                <a:schemeClr val="accent1"/>
              </a:buClr>
              <a:buSzPct val="120000"/>
            </a:pPr>
            <a:r>
              <a:rPr lang="en-US" sz="1600" b="1" dirty="0">
                <a:solidFill>
                  <a:srgbClr val="FFC000"/>
                </a:solidFill>
                <a:latin typeface="+mj-lt"/>
              </a:rPr>
              <a:t>Example and output of the code</a:t>
            </a:r>
            <a:endParaRPr lang="en-US" sz="1600" b="1" dirty="0">
              <a:solidFill>
                <a:srgbClr val="FFC000"/>
              </a:solidFill>
            </a:endParaRPr>
          </a:p>
        </p:txBody>
      </p:sp>
      <p:sp>
        <p:nvSpPr>
          <p:cNvPr id="35" name="TextBox 34"/>
          <p:cNvSpPr txBox="1"/>
          <p:nvPr/>
        </p:nvSpPr>
        <p:spPr>
          <a:xfrm>
            <a:off x="3357554" y="1729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6" name="TextBox 35"/>
          <p:cNvSpPr txBox="1"/>
          <p:nvPr/>
        </p:nvSpPr>
        <p:spPr>
          <a:xfrm>
            <a:off x="3357554"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44" name="TextBox 43"/>
          <p:cNvSpPr txBox="1"/>
          <p:nvPr/>
        </p:nvSpPr>
        <p:spPr>
          <a:xfrm>
            <a:off x="3428992" y="414338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43" name="Group 42"/>
          <p:cNvGrpSpPr/>
          <p:nvPr/>
        </p:nvGrpSpPr>
        <p:grpSpPr>
          <a:xfrm>
            <a:off x="3428992" y="2427164"/>
            <a:ext cx="5214974" cy="428628"/>
            <a:chOff x="3131840" y="1491630"/>
            <a:chExt cx="5256584" cy="576064"/>
          </a:xfrm>
        </p:grpSpPr>
        <p:sp>
          <p:nvSpPr>
            <p:cNvPr id="45" name="Rectangle 44"/>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ight Triangle 45"/>
            <p:cNvSpPr/>
            <p:nvPr/>
          </p:nvSpPr>
          <p:spPr>
            <a:xfrm rot="5400000">
              <a:off x="3203840" y="1419630"/>
              <a:ext cx="575999" cy="720000"/>
            </a:xfrm>
            <a:prstGeom prst="rtTriangle">
              <a:avLst/>
            </a:prstGeom>
            <a:solidFill>
              <a:srgbClr val="FF0066"/>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2" name="TextBox 51"/>
          <p:cNvSpPr txBox="1"/>
          <p:nvPr/>
        </p:nvSpPr>
        <p:spPr>
          <a:xfrm>
            <a:off x="3877733" y="2407410"/>
            <a:ext cx="4801341" cy="328680"/>
          </a:xfrm>
          <a:prstGeom prst="rect">
            <a:avLst/>
          </a:prstGeom>
          <a:noFill/>
        </p:spPr>
        <p:txBody>
          <a:bodyPr wrap="square" rtlCol="0">
            <a:spAutoFit/>
          </a:bodyPr>
          <a:lstStyle/>
          <a:p>
            <a:pPr marL="190500">
              <a:lnSpc>
                <a:spcPct val="95825"/>
              </a:lnSpc>
              <a:spcBef>
                <a:spcPts val="11048"/>
              </a:spcBef>
            </a:pPr>
            <a:r>
              <a:rPr lang="en-US" sz="1600" b="1" dirty="0">
                <a:solidFill>
                  <a:srgbClr val="FF0066"/>
                </a:solidFill>
                <a:latin typeface="+mj-lt"/>
                <a:cs typeface="Georgia"/>
              </a:rPr>
              <a:t>Members visibility in different inheritance modes</a:t>
            </a:r>
            <a:endParaRPr lang="en-IN" sz="1600" b="1" dirty="0">
              <a:solidFill>
                <a:srgbClr val="FF0066"/>
              </a:solidFill>
              <a:latin typeface="+mj-lt"/>
              <a:cs typeface="Georgia"/>
            </a:endParaRPr>
          </a:p>
        </p:txBody>
      </p:sp>
      <p:sp>
        <p:nvSpPr>
          <p:cNvPr id="55" name="TextBox 54"/>
          <p:cNvSpPr txBox="1"/>
          <p:nvPr/>
        </p:nvSpPr>
        <p:spPr>
          <a:xfrm>
            <a:off x="3357554" y="235572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31" name="Group 30">
            <a:extLst>
              <a:ext uri="{FF2B5EF4-FFF2-40B4-BE49-F238E27FC236}">
                <a16:creationId xmlns:a16="http://schemas.microsoft.com/office/drawing/2014/main" id="{22F1E0FE-26D4-4DE6-A8A2-3A06C078F698}"/>
              </a:ext>
            </a:extLst>
          </p:cNvPr>
          <p:cNvGrpSpPr/>
          <p:nvPr/>
        </p:nvGrpSpPr>
        <p:grpSpPr>
          <a:xfrm>
            <a:off x="3428992" y="3084356"/>
            <a:ext cx="5214974" cy="428628"/>
            <a:chOff x="3131840" y="1491630"/>
            <a:chExt cx="5256584" cy="576064"/>
          </a:xfrm>
        </p:grpSpPr>
        <p:sp>
          <p:nvSpPr>
            <p:cNvPr id="32" name="Rectangle 31">
              <a:extLst>
                <a:ext uri="{FF2B5EF4-FFF2-40B4-BE49-F238E27FC236}">
                  <a16:creationId xmlns:a16="http://schemas.microsoft.com/office/drawing/2014/main" id="{FBFEAC90-C810-4680-97E9-3599FAF1FAF8}"/>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4" name="Right Triangle 33">
              <a:extLst>
                <a:ext uri="{FF2B5EF4-FFF2-40B4-BE49-F238E27FC236}">
                  <a16:creationId xmlns:a16="http://schemas.microsoft.com/office/drawing/2014/main" id="{9D082E28-5B7D-4947-8081-22BC43F45A5B}"/>
                </a:ext>
              </a:extLst>
            </p:cNvPr>
            <p:cNvSpPr/>
            <p:nvPr/>
          </p:nvSpPr>
          <p:spPr>
            <a:xfrm rot="5400000">
              <a:off x="3203840" y="1419630"/>
              <a:ext cx="576000" cy="720000"/>
            </a:xfrm>
            <a:prstGeom prst="rtTriangle">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8" name="TextBox 37">
            <a:extLst>
              <a:ext uri="{FF2B5EF4-FFF2-40B4-BE49-F238E27FC236}">
                <a16:creationId xmlns:a16="http://schemas.microsoft.com/office/drawing/2014/main" id="{2AFE5030-A218-4082-BAD4-B9AFA774499E}"/>
              </a:ext>
            </a:extLst>
          </p:cNvPr>
          <p:cNvSpPr txBox="1"/>
          <p:nvPr/>
        </p:nvSpPr>
        <p:spPr>
          <a:xfrm>
            <a:off x="3428992" y="301291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40" name="TextBox 39">
            <a:extLst>
              <a:ext uri="{FF2B5EF4-FFF2-40B4-BE49-F238E27FC236}">
                <a16:creationId xmlns:a16="http://schemas.microsoft.com/office/drawing/2014/main" id="{E47D75AC-0BEE-4BEA-AC64-4387406DA14C}"/>
              </a:ext>
            </a:extLst>
          </p:cNvPr>
          <p:cNvSpPr txBox="1"/>
          <p:nvPr/>
        </p:nvSpPr>
        <p:spPr>
          <a:xfrm>
            <a:off x="3918638" y="3084372"/>
            <a:ext cx="4837906" cy="328680"/>
          </a:xfrm>
          <a:prstGeom prst="rect">
            <a:avLst/>
          </a:prstGeom>
          <a:noFill/>
        </p:spPr>
        <p:txBody>
          <a:bodyPr wrap="square" rtlCol="0">
            <a:spAutoFit/>
          </a:bodyPr>
          <a:lstStyle/>
          <a:p>
            <a:pPr marL="190500">
              <a:lnSpc>
                <a:spcPct val="95825"/>
              </a:lnSpc>
              <a:spcBef>
                <a:spcPts val="11048"/>
              </a:spcBef>
            </a:pPr>
            <a:r>
              <a:rPr lang="en-US" sz="1600" b="1" dirty="0">
                <a:solidFill>
                  <a:srgbClr val="C00000"/>
                </a:solidFill>
                <a:latin typeface="+mj-lt"/>
                <a:cs typeface="Georgia"/>
              </a:rPr>
              <a:t>Multilevel inheritance</a:t>
            </a:r>
            <a:endParaRPr lang="en-IN" sz="2000" b="1" dirty="0">
              <a:solidFill>
                <a:srgbClr val="C00000"/>
              </a:solidFill>
              <a:latin typeface="+mj-lt"/>
              <a:cs typeface="Georgia"/>
            </a:endParaRPr>
          </a:p>
        </p:txBody>
      </p:sp>
      <p:grpSp>
        <p:nvGrpSpPr>
          <p:cNvPr id="42" name="Group 41">
            <a:extLst>
              <a:ext uri="{FF2B5EF4-FFF2-40B4-BE49-F238E27FC236}">
                <a16:creationId xmlns:a16="http://schemas.microsoft.com/office/drawing/2014/main" id="{E6527499-47DF-4926-ACA7-AF900F637FF3}"/>
              </a:ext>
            </a:extLst>
          </p:cNvPr>
          <p:cNvGrpSpPr/>
          <p:nvPr/>
        </p:nvGrpSpPr>
        <p:grpSpPr>
          <a:xfrm>
            <a:off x="3428992" y="3727298"/>
            <a:ext cx="5214974" cy="428628"/>
            <a:chOff x="2978224" y="1958883"/>
            <a:chExt cx="5256584" cy="576064"/>
          </a:xfrm>
        </p:grpSpPr>
        <p:sp>
          <p:nvSpPr>
            <p:cNvPr id="47" name="Rectangle 46">
              <a:extLst>
                <a:ext uri="{FF2B5EF4-FFF2-40B4-BE49-F238E27FC236}">
                  <a16:creationId xmlns:a16="http://schemas.microsoft.com/office/drawing/2014/main" id="{A559DECA-3EAE-4ACC-B7A5-8E14B5721726}"/>
                </a:ext>
              </a:extLst>
            </p:cNvPr>
            <p:cNvSpPr/>
            <p:nvPr/>
          </p:nvSpPr>
          <p:spPr>
            <a:xfrm>
              <a:off x="2978224" y="1958883"/>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Right Triangle 47">
              <a:extLst>
                <a:ext uri="{FF2B5EF4-FFF2-40B4-BE49-F238E27FC236}">
                  <a16:creationId xmlns:a16="http://schemas.microsoft.com/office/drawing/2014/main" id="{9606593A-FCA2-4FDE-9047-7336CD4981A7}"/>
                </a:ext>
              </a:extLst>
            </p:cNvPr>
            <p:cNvSpPr/>
            <p:nvPr/>
          </p:nvSpPr>
          <p:spPr>
            <a:xfrm rot="5400000">
              <a:off x="3050224" y="1886883"/>
              <a:ext cx="575999" cy="720000"/>
            </a:xfrm>
            <a:prstGeom prst="rtTriangle">
              <a:avLst/>
            </a:prstGeom>
            <a:solidFill>
              <a:srgbClr val="058D2F"/>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49" name="TextBox 48">
            <a:extLst>
              <a:ext uri="{FF2B5EF4-FFF2-40B4-BE49-F238E27FC236}">
                <a16:creationId xmlns:a16="http://schemas.microsoft.com/office/drawing/2014/main" id="{B53EED36-689F-4E8E-8E24-D194A1D9E89F}"/>
              </a:ext>
            </a:extLst>
          </p:cNvPr>
          <p:cNvSpPr txBox="1"/>
          <p:nvPr/>
        </p:nvSpPr>
        <p:spPr>
          <a:xfrm>
            <a:off x="3874615" y="3672855"/>
            <a:ext cx="4769350" cy="328680"/>
          </a:xfrm>
          <a:prstGeom prst="rect">
            <a:avLst/>
          </a:prstGeom>
          <a:noFill/>
        </p:spPr>
        <p:txBody>
          <a:bodyPr wrap="square" rtlCol="0">
            <a:spAutoFit/>
          </a:bodyPr>
          <a:lstStyle/>
          <a:p>
            <a:pPr marL="190500">
              <a:lnSpc>
                <a:spcPct val="95825"/>
              </a:lnSpc>
              <a:spcBef>
                <a:spcPts val="11048"/>
              </a:spcBef>
            </a:pPr>
            <a:r>
              <a:rPr lang="en-US" sz="1600" b="1" dirty="0">
                <a:solidFill>
                  <a:srgbClr val="00B050"/>
                </a:solidFill>
                <a:latin typeface="+mj-lt"/>
                <a:cs typeface="Georgia"/>
              </a:rPr>
              <a:t>Example and output of the code</a:t>
            </a:r>
            <a:endParaRPr lang="en-IN" sz="1600" b="1" dirty="0">
              <a:solidFill>
                <a:srgbClr val="00B050"/>
              </a:solidFill>
              <a:latin typeface="+mj-lt"/>
              <a:cs typeface="Georgia"/>
            </a:endParaRPr>
          </a:p>
        </p:txBody>
      </p:sp>
      <p:sp>
        <p:nvSpPr>
          <p:cNvPr id="50" name="TextBox 49">
            <a:extLst>
              <a:ext uri="{FF2B5EF4-FFF2-40B4-BE49-F238E27FC236}">
                <a16:creationId xmlns:a16="http://schemas.microsoft.com/office/drawing/2014/main" id="{234E4171-6DAB-4A3C-84F6-D296B4C5932F}"/>
              </a:ext>
            </a:extLst>
          </p:cNvPr>
          <p:cNvSpPr txBox="1"/>
          <p:nvPr/>
        </p:nvSpPr>
        <p:spPr>
          <a:xfrm>
            <a:off x="3357554" y="372729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linds(horizontal)">
                                      <p:cBhvr>
                                        <p:cTn id="23" dur="500"/>
                                        <p:tgtEl>
                                          <p:spTgt spid="4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blinds(horizontal)">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blinds(horizontal)">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horizontal)">
                                      <p:cBhvr>
                                        <p:cTn id="39" dur="500"/>
                                        <p:tgtEl>
                                          <p:spTgt spid="4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linds(horizontal)">
                                      <p:cBhvr>
                                        <p:cTn id="4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6" grpId="0"/>
      <p:bldP spid="52" grpId="0"/>
      <p:bldP spid="40"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285750" indent="-285750">
              <a:buFont typeface="Wingdings" panose="05000000000000000000" pitchFamily="2" charset="2"/>
              <a:buChar char="q"/>
            </a:pPr>
            <a:r>
              <a:rPr lang="en-US" sz="1600" dirty="0">
                <a:solidFill>
                  <a:schemeClr val="bg1"/>
                </a:solidFill>
              </a:rPr>
              <a:t>Whenever we inherit a class in private mode then:</a:t>
            </a:r>
          </a:p>
          <a:p>
            <a:endParaRPr lang="en-US" sz="1600" dirty="0">
              <a:solidFill>
                <a:schemeClr val="bg1"/>
              </a:solidFill>
            </a:endParaRPr>
          </a:p>
          <a:p>
            <a:pPr marL="800100" lvl="1" indent="-342900">
              <a:buFont typeface="+mj-lt"/>
              <a:buAutoNum type="arabicPeriod"/>
            </a:pPr>
            <a:r>
              <a:rPr lang="en-US" sz="1600" dirty="0">
                <a:solidFill>
                  <a:schemeClr val="bg1"/>
                </a:solidFill>
              </a:rPr>
              <a:t>All the public members of the base class become private members of the derived class i.e., they     can only be accessed by the member functions of the derived class but not by the object of the      derived class.</a:t>
            </a:r>
          </a:p>
          <a:p>
            <a:pPr lvl="1"/>
            <a:endParaRPr lang="en-US" sz="1600" dirty="0">
              <a:solidFill>
                <a:schemeClr val="bg1"/>
              </a:solidFill>
            </a:endParaRPr>
          </a:p>
          <a:p>
            <a:pPr marL="800100" lvl="1" indent="-342900">
              <a:buFont typeface="+mj-lt"/>
              <a:buAutoNum type="arabicPeriod" startAt="2"/>
            </a:pPr>
            <a:r>
              <a:rPr lang="en-US" sz="1600" dirty="0">
                <a:solidFill>
                  <a:schemeClr val="bg1"/>
                </a:solidFill>
              </a:rPr>
              <a:t>All the protected members of the base class become private members of the derived class i.e.,        they also can only be accessed by the member functions of the derived class but not by the object of the derived class.</a:t>
            </a:r>
          </a:p>
          <a:p>
            <a:pPr lvl="1"/>
            <a:endParaRPr lang="en-US" sz="1600" dirty="0">
              <a:solidFill>
                <a:schemeClr val="bg1"/>
              </a:solidFill>
            </a:endParaRPr>
          </a:p>
          <a:p>
            <a:pPr marL="800100" lvl="1" indent="-342900">
              <a:buFont typeface="+mj-lt"/>
              <a:buAutoNum type="arabicPeriod" startAt="3"/>
            </a:pPr>
            <a:r>
              <a:rPr lang="en-US" sz="1600" dirty="0">
                <a:solidFill>
                  <a:schemeClr val="bg1"/>
                </a:solidFill>
              </a:rPr>
              <a:t>All the private members of the class remain private to their own class and as usual can neither be  accessed by the object nor by the member functions of the derived class.</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"private" mode of Inheritance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2784550796"/>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r>
              <a:rPr lang="en-US" sz="1200" dirty="0">
                <a:solidFill>
                  <a:schemeClr val="bg1"/>
                </a:solidFill>
              </a:rPr>
              <a:t>#include &lt;iostream&gt;</a:t>
            </a:r>
          </a:p>
          <a:p>
            <a:endParaRPr lang="en-US" sz="1200" dirty="0">
              <a:solidFill>
                <a:schemeClr val="bg1"/>
              </a:solidFill>
            </a:endParaRPr>
          </a:p>
          <a:p>
            <a:r>
              <a:rPr lang="en-US" sz="1200" dirty="0">
                <a:solidFill>
                  <a:schemeClr val="bg1"/>
                </a:solidFill>
              </a:rPr>
              <a:t>using namespace std;</a:t>
            </a:r>
          </a:p>
          <a:p>
            <a:endParaRPr lang="en-US" sz="1200" dirty="0">
              <a:solidFill>
                <a:schemeClr val="bg1"/>
              </a:solidFill>
            </a:endParaRPr>
          </a:p>
          <a:p>
            <a:r>
              <a:rPr lang="en-US" sz="1200" dirty="0">
                <a:solidFill>
                  <a:schemeClr val="bg1"/>
                </a:solidFill>
              </a:rPr>
              <a:t>class Box</a:t>
            </a:r>
          </a:p>
          <a:p>
            <a:r>
              <a:rPr lang="en-US" sz="1200" dirty="0">
                <a:solidFill>
                  <a:schemeClr val="bg1"/>
                </a:solidFill>
              </a:rPr>
              <a:t>{</a:t>
            </a:r>
          </a:p>
          <a:p>
            <a:r>
              <a:rPr lang="en-US" sz="1200" dirty="0">
                <a:solidFill>
                  <a:schemeClr val="bg1"/>
                </a:solidFill>
              </a:rPr>
              <a:t>    protected:</a:t>
            </a:r>
          </a:p>
          <a:p>
            <a:r>
              <a:rPr lang="en-US" sz="1200" dirty="0">
                <a:solidFill>
                  <a:schemeClr val="bg1"/>
                </a:solidFill>
              </a:rPr>
              <a:t>        int l, b, h;</a:t>
            </a:r>
          </a:p>
          <a:p>
            <a:r>
              <a:rPr lang="en-US" sz="1200" dirty="0">
                <a:solidFill>
                  <a:schemeClr val="bg1"/>
                </a:solidFill>
              </a:rPr>
              <a:t>    public:</a:t>
            </a:r>
          </a:p>
          <a:p>
            <a:r>
              <a:rPr lang="en-US" sz="1200" dirty="0">
                <a:solidFill>
                  <a:schemeClr val="bg1"/>
                </a:solidFill>
              </a:rPr>
              <a:t>        void get()</a:t>
            </a:r>
          </a:p>
          <a:p>
            <a:r>
              <a:rPr lang="en-US" sz="1200" dirty="0">
                <a:solidFill>
                  <a:schemeClr val="bg1"/>
                </a:solidFill>
              </a:rPr>
              <a:t>        {</a:t>
            </a:r>
          </a:p>
          <a:p>
            <a:r>
              <a:rPr lang="en-US" sz="1200" dirty="0">
                <a:solidFill>
                  <a:schemeClr val="bg1"/>
                </a:solidFill>
              </a:rPr>
              <a:t>            cout&lt;&lt;"Enter l, b, h: ";</a:t>
            </a:r>
          </a:p>
          <a:p>
            <a:r>
              <a:rPr lang="en-US" sz="1200" dirty="0">
                <a:solidFill>
                  <a:schemeClr val="bg1"/>
                </a:solidFill>
              </a:rPr>
              <a:t>            cin&gt;&gt;l&gt;&gt;b&gt;&gt;h;</a:t>
            </a:r>
          </a:p>
          <a:p>
            <a:r>
              <a:rPr lang="en-US" sz="1200" dirty="0">
                <a:solidFill>
                  <a:schemeClr val="bg1"/>
                </a:solidFill>
              </a:rPr>
              <a:t>        }</a:t>
            </a:r>
          </a:p>
          <a:p>
            <a:r>
              <a:rPr lang="en-US" sz="1200" dirty="0">
                <a:solidFill>
                  <a:schemeClr val="bg1"/>
                </a:solidFill>
              </a:rPr>
              <a:t>        void show()</a:t>
            </a:r>
          </a:p>
          <a:p>
            <a:r>
              <a:rPr lang="en-US" sz="1200" dirty="0">
                <a:solidFill>
                  <a:schemeClr val="bg1"/>
                </a:solidFill>
              </a:rPr>
              <a:t>        {</a:t>
            </a:r>
          </a:p>
          <a:p>
            <a:r>
              <a:rPr lang="en-US" sz="1200" dirty="0">
                <a:solidFill>
                  <a:schemeClr val="bg1"/>
                </a:solidFill>
              </a:rPr>
              <a:t>            cout&lt;&lt;l&lt;&lt;", "&lt;&lt;b&lt;&lt;", "&lt;&lt;h&lt;&lt;endl;</a:t>
            </a:r>
          </a:p>
          <a:p>
            <a:r>
              <a:rPr lang="en-US" sz="1200" dirty="0">
                <a:solidFill>
                  <a:schemeClr val="bg1"/>
                </a:solidFill>
              </a:rPr>
              <a:t>        }</a:t>
            </a:r>
          </a:p>
          <a:p>
            <a:r>
              <a:rPr lang="en-US" sz="1200" dirty="0">
                <a:solidFill>
                  <a:schemeClr val="bg1"/>
                </a:solidFill>
              </a:rPr>
              <a:t>};</a:t>
            </a: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r>
              <a:rPr lang="en-US" sz="1200" dirty="0">
                <a:solidFill>
                  <a:schemeClr val="bg1"/>
                </a:solidFill>
              </a:rPr>
              <a:t>class Carton: protected Box</a:t>
            </a:r>
          </a:p>
          <a:p>
            <a:r>
              <a:rPr lang="en-US" sz="1200" dirty="0">
                <a:solidFill>
                  <a:schemeClr val="bg1"/>
                </a:solidFill>
              </a:rPr>
              <a:t>{</a:t>
            </a:r>
          </a:p>
          <a:p>
            <a:r>
              <a:rPr lang="en-US" sz="1200" dirty="0">
                <a:solidFill>
                  <a:schemeClr val="bg1"/>
                </a:solidFill>
              </a:rPr>
              <a:t>    private:</a:t>
            </a:r>
          </a:p>
          <a:p>
            <a:r>
              <a:rPr lang="en-US" sz="1200" dirty="0">
                <a:solidFill>
                  <a:schemeClr val="bg1"/>
                </a:solidFill>
              </a:rPr>
              <a:t>        char mat[20];</a:t>
            </a:r>
          </a:p>
          <a:p>
            <a:r>
              <a:rPr lang="en-US" sz="1200" dirty="0">
                <a:solidFill>
                  <a:schemeClr val="bg1"/>
                </a:solidFill>
              </a:rPr>
              <a:t>    public:</a:t>
            </a:r>
          </a:p>
          <a:p>
            <a:r>
              <a:rPr lang="en-US" sz="1200" dirty="0">
                <a:solidFill>
                  <a:schemeClr val="bg1"/>
                </a:solidFill>
              </a:rPr>
              <a:t>        void set()</a:t>
            </a:r>
          </a:p>
          <a:p>
            <a:r>
              <a:rPr lang="en-US" sz="1200" dirty="0">
                <a:solidFill>
                  <a:schemeClr val="bg1"/>
                </a:solidFill>
              </a:rPr>
              <a:t>        {</a:t>
            </a:r>
          </a:p>
          <a:p>
            <a:r>
              <a:rPr lang="en-US" sz="1200" dirty="0">
                <a:solidFill>
                  <a:schemeClr val="bg1"/>
                </a:solidFill>
              </a:rPr>
              <a:t>            get();</a:t>
            </a:r>
          </a:p>
          <a:p>
            <a:r>
              <a:rPr lang="en-US" sz="1200" dirty="0">
                <a:solidFill>
                  <a:schemeClr val="bg1"/>
                </a:solidFill>
              </a:rPr>
              <a:t>            cout&lt;&lt;"Enter material: ";</a:t>
            </a:r>
          </a:p>
          <a:p>
            <a:r>
              <a:rPr lang="en-US" sz="1200" dirty="0">
                <a:solidFill>
                  <a:schemeClr val="bg1"/>
                </a:solidFill>
              </a:rPr>
              <a:t>            cin&gt;&gt;mat;</a:t>
            </a:r>
          </a:p>
          <a:p>
            <a:r>
              <a:rPr lang="en-US" sz="1200" dirty="0">
                <a:solidFill>
                  <a:schemeClr val="bg1"/>
                </a:solidFill>
              </a:rPr>
              <a:t>        }</a:t>
            </a:r>
          </a:p>
          <a:p>
            <a:r>
              <a:rPr lang="en-US" sz="1200" dirty="0">
                <a:solidFill>
                  <a:schemeClr val="bg1"/>
                </a:solidFill>
              </a:rPr>
              <a:t>        void display()</a:t>
            </a:r>
          </a:p>
          <a:p>
            <a:r>
              <a:rPr lang="en-US" sz="1200" dirty="0">
                <a:solidFill>
                  <a:schemeClr val="bg1"/>
                </a:solidFill>
              </a:rPr>
              <a:t>        {</a:t>
            </a:r>
          </a:p>
          <a:p>
            <a:r>
              <a:rPr lang="en-US" sz="1200" dirty="0">
                <a:solidFill>
                  <a:schemeClr val="bg1"/>
                </a:solidFill>
              </a:rPr>
              <a:t>            show();</a:t>
            </a:r>
          </a:p>
          <a:p>
            <a:r>
              <a:rPr lang="en-US" sz="1200" dirty="0">
                <a:solidFill>
                  <a:schemeClr val="bg1"/>
                </a:solidFill>
              </a:rPr>
              <a:t>            cout&lt;&lt;mat&lt;&lt;endl;</a:t>
            </a:r>
          </a:p>
          <a:p>
            <a:r>
              <a:rPr lang="en-US" sz="1200" dirty="0">
                <a:solidFill>
                  <a:schemeClr val="bg1"/>
                </a:solidFill>
              </a:rPr>
              <a:t>        }</a:t>
            </a:r>
          </a:p>
          <a:p>
            <a:r>
              <a:rPr lang="en-US" sz="1200" dirty="0">
                <a:solidFill>
                  <a:schemeClr val="bg1"/>
                </a:solidFill>
              </a:rPr>
              <a:t>        void volume()</a:t>
            </a:r>
          </a:p>
          <a:p>
            <a:r>
              <a:rPr lang="en-US" sz="1200" dirty="0">
                <a:solidFill>
                  <a:schemeClr val="bg1"/>
                </a:solidFill>
              </a:rPr>
              <a:t>        {</a:t>
            </a:r>
          </a:p>
          <a:p>
            <a:r>
              <a:rPr lang="en-US" sz="1200" dirty="0">
                <a:solidFill>
                  <a:schemeClr val="bg1"/>
                </a:solidFill>
              </a:rPr>
              <a:t>            cout&lt;&lt;"Volume: "&lt;&lt;l * b * h&lt;&lt;endl;</a:t>
            </a:r>
          </a:p>
          <a:p>
            <a:r>
              <a:rPr lang="en-US" sz="1200" dirty="0">
                <a:solidFill>
                  <a:schemeClr val="bg1"/>
                </a:solidFill>
              </a:rPr>
              <a:t>        }</a:t>
            </a:r>
          </a:p>
          <a:p>
            <a:r>
              <a:rPr lang="en-US" sz="1200" dirty="0">
                <a:solidFill>
                  <a:schemeClr val="bg1"/>
                </a:solidFill>
              </a:rPr>
              <a:t>};</a:t>
            </a:r>
          </a:p>
          <a:p>
            <a:endParaRPr lang="en-US" sz="1200" dirty="0">
              <a:solidFill>
                <a:schemeClr val="bg1"/>
              </a:solidFill>
            </a:endParaRPr>
          </a:p>
          <a:p>
            <a:r>
              <a:rPr lang="en-US" sz="1200" dirty="0">
                <a:solidFill>
                  <a:schemeClr val="bg1"/>
                </a:solidFill>
              </a:rPr>
              <a:t>int main()</a:t>
            </a:r>
          </a:p>
          <a:p>
            <a:r>
              <a:rPr lang="en-US" sz="1200" dirty="0">
                <a:solidFill>
                  <a:schemeClr val="bg1"/>
                </a:solidFill>
              </a:rPr>
              <a:t>{</a:t>
            </a:r>
          </a:p>
          <a:p>
            <a:r>
              <a:rPr lang="en-US" sz="1200" dirty="0">
                <a:solidFill>
                  <a:schemeClr val="bg1"/>
                </a:solidFill>
              </a:rPr>
              <a:t>    Carton obj;</a:t>
            </a:r>
          </a:p>
          <a:p>
            <a:r>
              <a:rPr lang="en-US" sz="1200" dirty="0">
                <a:solidFill>
                  <a:schemeClr val="bg1"/>
                </a:solidFill>
              </a:rPr>
              <a:t>    </a:t>
            </a:r>
            <a:r>
              <a:rPr lang="en-US" sz="1200" dirty="0" err="1">
                <a:solidFill>
                  <a:schemeClr val="bg1"/>
                </a:solidFill>
              </a:rPr>
              <a:t>obj.set</a:t>
            </a:r>
            <a:r>
              <a:rPr lang="en-US" sz="1200" dirty="0">
                <a:solidFill>
                  <a:schemeClr val="bg1"/>
                </a:solidFill>
              </a:rPr>
              <a:t>();</a:t>
            </a:r>
          </a:p>
          <a:p>
            <a:r>
              <a:rPr lang="en-US" sz="1200" dirty="0">
                <a:solidFill>
                  <a:schemeClr val="bg1"/>
                </a:solidFill>
              </a:rPr>
              <a:t>    </a:t>
            </a:r>
            <a:r>
              <a:rPr lang="en-US" sz="1200" dirty="0" err="1">
                <a:solidFill>
                  <a:schemeClr val="bg1"/>
                </a:solidFill>
              </a:rPr>
              <a:t>obj.display</a:t>
            </a:r>
            <a:r>
              <a:rPr lang="en-US" sz="1200" dirty="0">
                <a:solidFill>
                  <a:schemeClr val="bg1"/>
                </a:solidFill>
              </a:rPr>
              <a:t>();</a:t>
            </a:r>
          </a:p>
          <a:p>
            <a:r>
              <a:rPr lang="en-US" sz="1200" dirty="0">
                <a:solidFill>
                  <a:schemeClr val="bg1"/>
                </a:solidFill>
              </a:rPr>
              <a:t>    </a:t>
            </a:r>
            <a:r>
              <a:rPr lang="en-US" sz="1200" dirty="0" err="1">
                <a:solidFill>
                  <a:schemeClr val="bg1"/>
                </a:solidFill>
              </a:rPr>
              <a:t>obj.volume</a:t>
            </a:r>
            <a:r>
              <a:rPr lang="en-US" sz="1200" dirty="0">
                <a:solidFill>
                  <a:schemeClr val="bg1"/>
                </a:solidFill>
              </a:rPr>
              <a:t>();</a:t>
            </a:r>
          </a:p>
          <a:p>
            <a:r>
              <a:rPr lang="en-US" sz="1200" dirty="0">
                <a:solidFill>
                  <a:schemeClr val="bg1"/>
                </a:solidFill>
              </a:rPr>
              <a:t>    return 0;</a:t>
            </a:r>
          </a:p>
          <a:p>
            <a:r>
              <a:rPr lang="en-US" sz="12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610175842"/>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endParaRPr lang="en-US" sz="12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19C023BD-73D1-446A-ABD1-E6AA66586D76}"/>
              </a:ext>
            </a:extLst>
          </p:cNvPr>
          <p:cNvSpPr/>
          <p:nvPr/>
        </p:nvSpPr>
        <p:spPr>
          <a:xfrm>
            <a:off x="2051720" y="1851670"/>
            <a:ext cx="5234009" cy="22917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Enter l, b, h: 10 20 30</a:t>
            </a:r>
          </a:p>
          <a:p>
            <a:r>
              <a:rPr lang="en-US" dirty="0"/>
              <a:t>Enter material: Wood</a:t>
            </a:r>
          </a:p>
          <a:p>
            <a:r>
              <a:rPr lang="en-US" dirty="0"/>
              <a:t>10, 20, 30</a:t>
            </a:r>
          </a:p>
          <a:p>
            <a:r>
              <a:rPr lang="en-US" dirty="0"/>
              <a:t>Wood</a:t>
            </a:r>
          </a:p>
          <a:p>
            <a:r>
              <a:rPr lang="en-US" dirty="0"/>
              <a:t>Volume: 6000</a:t>
            </a:r>
          </a:p>
          <a:p>
            <a:endParaRPr lang="en-US" dirty="0"/>
          </a:p>
          <a:p>
            <a:r>
              <a:rPr lang="en-US" dirty="0"/>
              <a:t>Process returned 0 (0x0)   execution time : 7.127 s</a:t>
            </a:r>
          </a:p>
          <a:p>
            <a:r>
              <a:rPr lang="en-US" dirty="0"/>
              <a:t>Press any key to continue.</a:t>
            </a:r>
          </a:p>
        </p:txBody>
      </p:sp>
    </p:spTree>
    <p:extLst>
      <p:ext uri="{BB962C8B-B14F-4D97-AF65-F5344CB8AC3E}">
        <p14:creationId xmlns:p14="http://schemas.microsoft.com/office/powerpoint/2010/main" val="2063383280"/>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r>
              <a:rPr lang="en-US" sz="1200" dirty="0">
                <a:solidFill>
                  <a:schemeClr val="bg1"/>
                </a:solidFill>
              </a:rPr>
              <a:t>#include &lt;iostream&gt;</a:t>
            </a:r>
          </a:p>
          <a:p>
            <a:endParaRPr lang="en-US" sz="1200" dirty="0">
              <a:solidFill>
                <a:schemeClr val="bg1"/>
              </a:solidFill>
            </a:endParaRPr>
          </a:p>
          <a:p>
            <a:r>
              <a:rPr lang="en-US" sz="1200" dirty="0">
                <a:solidFill>
                  <a:schemeClr val="bg1"/>
                </a:solidFill>
              </a:rPr>
              <a:t>using namespace std;</a:t>
            </a:r>
          </a:p>
          <a:p>
            <a:endParaRPr lang="en-US" sz="1200" dirty="0">
              <a:solidFill>
                <a:schemeClr val="bg1"/>
              </a:solidFill>
            </a:endParaRPr>
          </a:p>
          <a:p>
            <a:r>
              <a:rPr lang="en-US" sz="1200" dirty="0">
                <a:solidFill>
                  <a:schemeClr val="bg1"/>
                </a:solidFill>
              </a:rPr>
              <a:t>class Box</a:t>
            </a:r>
          </a:p>
          <a:p>
            <a:r>
              <a:rPr lang="en-US" sz="1200" dirty="0">
                <a:solidFill>
                  <a:schemeClr val="bg1"/>
                </a:solidFill>
              </a:rPr>
              <a:t>{</a:t>
            </a:r>
          </a:p>
          <a:p>
            <a:r>
              <a:rPr lang="en-US" sz="1200" dirty="0">
                <a:solidFill>
                  <a:schemeClr val="bg1"/>
                </a:solidFill>
              </a:rPr>
              <a:t>    protected:</a:t>
            </a:r>
          </a:p>
          <a:p>
            <a:r>
              <a:rPr lang="en-US" sz="1200" dirty="0">
                <a:solidFill>
                  <a:schemeClr val="bg1"/>
                </a:solidFill>
              </a:rPr>
              <a:t>        int l, b, h;</a:t>
            </a:r>
          </a:p>
          <a:p>
            <a:r>
              <a:rPr lang="en-US" sz="1200" dirty="0">
                <a:solidFill>
                  <a:schemeClr val="bg1"/>
                </a:solidFill>
              </a:rPr>
              <a:t>    public:</a:t>
            </a:r>
          </a:p>
          <a:p>
            <a:r>
              <a:rPr lang="en-US" sz="1200" dirty="0">
                <a:solidFill>
                  <a:schemeClr val="bg1"/>
                </a:solidFill>
              </a:rPr>
              <a:t>        void get()</a:t>
            </a:r>
          </a:p>
          <a:p>
            <a:r>
              <a:rPr lang="en-US" sz="1200" dirty="0">
                <a:solidFill>
                  <a:schemeClr val="bg1"/>
                </a:solidFill>
              </a:rPr>
              <a:t>        {</a:t>
            </a:r>
          </a:p>
          <a:p>
            <a:r>
              <a:rPr lang="en-US" sz="1200" dirty="0">
                <a:solidFill>
                  <a:schemeClr val="bg1"/>
                </a:solidFill>
              </a:rPr>
              <a:t>            cout&lt;&lt;"Enter l, b, h: ";</a:t>
            </a:r>
          </a:p>
          <a:p>
            <a:r>
              <a:rPr lang="en-US" sz="1200" dirty="0">
                <a:solidFill>
                  <a:schemeClr val="bg1"/>
                </a:solidFill>
              </a:rPr>
              <a:t>            cin&gt;&gt;l&gt;&gt;b&gt;&gt;h;</a:t>
            </a:r>
          </a:p>
          <a:p>
            <a:r>
              <a:rPr lang="en-US" sz="1200" dirty="0">
                <a:solidFill>
                  <a:schemeClr val="bg1"/>
                </a:solidFill>
              </a:rPr>
              <a:t>        }</a:t>
            </a:r>
          </a:p>
          <a:p>
            <a:r>
              <a:rPr lang="en-US" sz="1200" dirty="0">
                <a:solidFill>
                  <a:schemeClr val="bg1"/>
                </a:solidFill>
              </a:rPr>
              <a:t>        void show()</a:t>
            </a:r>
          </a:p>
          <a:p>
            <a:r>
              <a:rPr lang="en-US" sz="1200" dirty="0">
                <a:solidFill>
                  <a:schemeClr val="bg1"/>
                </a:solidFill>
              </a:rPr>
              <a:t>        {</a:t>
            </a:r>
          </a:p>
          <a:p>
            <a:r>
              <a:rPr lang="en-US" sz="1200" dirty="0">
                <a:solidFill>
                  <a:schemeClr val="bg1"/>
                </a:solidFill>
              </a:rPr>
              <a:t>            cout&lt;&lt;l&lt;&lt;", "&lt;&lt;b&lt;&lt;", "&lt;&lt;h&lt;&lt;endl;</a:t>
            </a:r>
          </a:p>
          <a:p>
            <a:r>
              <a:rPr lang="en-US" sz="1200" dirty="0">
                <a:solidFill>
                  <a:schemeClr val="bg1"/>
                </a:solidFill>
              </a:rPr>
              <a:t>        }</a:t>
            </a:r>
          </a:p>
          <a:p>
            <a:r>
              <a:rPr lang="en-US" sz="1200" dirty="0">
                <a:solidFill>
                  <a:schemeClr val="bg1"/>
                </a:solidFill>
              </a:rPr>
              <a:t>};</a:t>
            </a: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r>
              <a:rPr lang="en-US" sz="1200" dirty="0">
                <a:solidFill>
                  <a:schemeClr val="bg1"/>
                </a:solidFill>
              </a:rPr>
              <a:t>class Carton: private Box</a:t>
            </a:r>
          </a:p>
          <a:p>
            <a:r>
              <a:rPr lang="en-US" sz="1200" dirty="0">
                <a:solidFill>
                  <a:schemeClr val="bg1"/>
                </a:solidFill>
              </a:rPr>
              <a:t>{</a:t>
            </a:r>
          </a:p>
          <a:p>
            <a:r>
              <a:rPr lang="en-US" sz="1200" dirty="0">
                <a:solidFill>
                  <a:schemeClr val="bg1"/>
                </a:solidFill>
              </a:rPr>
              <a:t>    private:</a:t>
            </a:r>
          </a:p>
          <a:p>
            <a:r>
              <a:rPr lang="en-US" sz="1200" dirty="0">
                <a:solidFill>
                  <a:schemeClr val="bg1"/>
                </a:solidFill>
              </a:rPr>
              <a:t>        char mat[20];</a:t>
            </a:r>
          </a:p>
          <a:p>
            <a:r>
              <a:rPr lang="en-US" sz="1200" dirty="0">
                <a:solidFill>
                  <a:schemeClr val="bg1"/>
                </a:solidFill>
              </a:rPr>
              <a:t>    public:</a:t>
            </a:r>
          </a:p>
          <a:p>
            <a:r>
              <a:rPr lang="en-US" sz="1200" dirty="0">
                <a:solidFill>
                  <a:schemeClr val="bg1"/>
                </a:solidFill>
              </a:rPr>
              <a:t>        void set()</a:t>
            </a:r>
          </a:p>
          <a:p>
            <a:r>
              <a:rPr lang="en-US" sz="1200" dirty="0">
                <a:solidFill>
                  <a:schemeClr val="bg1"/>
                </a:solidFill>
              </a:rPr>
              <a:t>        {</a:t>
            </a:r>
          </a:p>
          <a:p>
            <a:r>
              <a:rPr lang="en-US" sz="1200" dirty="0">
                <a:solidFill>
                  <a:schemeClr val="bg1"/>
                </a:solidFill>
              </a:rPr>
              <a:t>            get();</a:t>
            </a:r>
          </a:p>
          <a:p>
            <a:r>
              <a:rPr lang="en-US" sz="1200" dirty="0">
                <a:solidFill>
                  <a:schemeClr val="bg1"/>
                </a:solidFill>
              </a:rPr>
              <a:t>            cout&lt;&lt;"Enter material: ";</a:t>
            </a:r>
          </a:p>
          <a:p>
            <a:r>
              <a:rPr lang="en-US" sz="1200" dirty="0">
                <a:solidFill>
                  <a:schemeClr val="bg1"/>
                </a:solidFill>
              </a:rPr>
              <a:t>            cin&gt;&gt;mat;</a:t>
            </a:r>
          </a:p>
          <a:p>
            <a:r>
              <a:rPr lang="en-US" sz="1200" dirty="0">
                <a:solidFill>
                  <a:schemeClr val="bg1"/>
                </a:solidFill>
              </a:rPr>
              <a:t>        }</a:t>
            </a:r>
          </a:p>
          <a:p>
            <a:r>
              <a:rPr lang="en-US" sz="1200" dirty="0">
                <a:solidFill>
                  <a:schemeClr val="bg1"/>
                </a:solidFill>
              </a:rPr>
              <a:t>        void display()</a:t>
            </a:r>
          </a:p>
          <a:p>
            <a:r>
              <a:rPr lang="en-US" sz="1200" dirty="0">
                <a:solidFill>
                  <a:schemeClr val="bg1"/>
                </a:solidFill>
              </a:rPr>
              <a:t>        {</a:t>
            </a:r>
          </a:p>
          <a:p>
            <a:r>
              <a:rPr lang="en-US" sz="1200" dirty="0">
                <a:solidFill>
                  <a:schemeClr val="bg1"/>
                </a:solidFill>
              </a:rPr>
              <a:t>            show();</a:t>
            </a:r>
          </a:p>
          <a:p>
            <a:r>
              <a:rPr lang="en-US" sz="1200" dirty="0">
                <a:solidFill>
                  <a:schemeClr val="bg1"/>
                </a:solidFill>
              </a:rPr>
              <a:t>            cout&lt;&lt;mat&lt;&lt;endl;</a:t>
            </a:r>
          </a:p>
          <a:p>
            <a:r>
              <a:rPr lang="en-US" sz="1200" dirty="0">
                <a:solidFill>
                  <a:schemeClr val="bg1"/>
                </a:solidFill>
              </a:rPr>
              <a:t>        }</a:t>
            </a:r>
          </a:p>
          <a:p>
            <a:r>
              <a:rPr lang="en-US" sz="1200" dirty="0">
                <a:solidFill>
                  <a:schemeClr val="bg1"/>
                </a:solidFill>
              </a:rPr>
              <a:t>        void volume()</a:t>
            </a:r>
          </a:p>
          <a:p>
            <a:r>
              <a:rPr lang="en-US" sz="1200" dirty="0">
                <a:solidFill>
                  <a:schemeClr val="bg1"/>
                </a:solidFill>
              </a:rPr>
              <a:t>        {</a:t>
            </a:r>
          </a:p>
          <a:p>
            <a:r>
              <a:rPr lang="en-US" sz="1200" dirty="0">
                <a:solidFill>
                  <a:schemeClr val="bg1"/>
                </a:solidFill>
              </a:rPr>
              <a:t>            cout&lt;&lt;"Volume: "&lt;&lt;l * b * h&lt;&lt;endl;</a:t>
            </a:r>
          </a:p>
          <a:p>
            <a:r>
              <a:rPr lang="en-US" sz="1200" dirty="0">
                <a:solidFill>
                  <a:schemeClr val="bg1"/>
                </a:solidFill>
              </a:rPr>
              <a:t>        }</a:t>
            </a:r>
          </a:p>
          <a:p>
            <a:r>
              <a:rPr lang="en-US" sz="1200" dirty="0">
                <a:solidFill>
                  <a:schemeClr val="bg1"/>
                </a:solidFill>
              </a:rPr>
              <a:t>};</a:t>
            </a:r>
          </a:p>
          <a:p>
            <a:endParaRPr lang="en-US" sz="1200" dirty="0">
              <a:solidFill>
                <a:schemeClr val="bg1"/>
              </a:solidFill>
            </a:endParaRPr>
          </a:p>
          <a:p>
            <a:r>
              <a:rPr lang="en-US" sz="1200" dirty="0">
                <a:solidFill>
                  <a:schemeClr val="bg1"/>
                </a:solidFill>
              </a:rPr>
              <a:t>int main()</a:t>
            </a:r>
          </a:p>
          <a:p>
            <a:r>
              <a:rPr lang="en-US" sz="1200" dirty="0">
                <a:solidFill>
                  <a:schemeClr val="bg1"/>
                </a:solidFill>
              </a:rPr>
              <a:t>{</a:t>
            </a:r>
          </a:p>
          <a:p>
            <a:r>
              <a:rPr lang="en-US" sz="1200" dirty="0">
                <a:solidFill>
                  <a:schemeClr val="bg1"/>
                </a:solidFill>
              </a:rPr>
              <a:t>    Carton obj;</a:t>
            </a:r>
          </a:p>
          <a:p>
            <a:r>
              <a:rPr lang="en-US" sz="1200" dirty="0">
                <a:solidFill>
                  <a:schemeClr val="bg1"/>
                </a:solidFill>
              </a:rPr>
              <a:t>    </a:t>
            </a:r>
            <a:r>
              <a:rPr lang="en-US" sz="1200" dirty="0" err="1">
                <a:solidFill>
                  <a:schemeClr val="bg1"/>
                </a:solidFill>
              </a:rPr>
              <a:t>obj.set</a:t>
            </a:r>
            <a:r>
              <a:rPr lang="en-US" sz="1200" dirty="0">
                <a:solidFill>
                  <a:schemeClr val="bg1"/>
                </a:solidFill>
              </a:rPr>
              <a:t>();</a:t>
            </a:r>
          </a:p>
          <a:p>
            <a:r>
              <a:rPr lang="en-US" sz="1200" dirty="0">
                <a:solidFill>
                  <a:schemeClr val="bg1"/>
                </a:solidFill>
              </a:rPr>
              <a:t>    </a:t>
            </a:r>
            <a:r>
              <a:rPr lang="en-US" sz="1200" dirty="0" err="1">
                <a:solidFill>
                  <a:schemeClr val="bg1"/>
                </a:solidFill>
              </a:rPr>
              <a:t>obj.display</a:t>
            </a:r>
            <a:r>
              <a:rPr lang="en-US" sz="1200" dirty="0">
                <a:solidFill>
                  <a:schemeClr val="bg1"/>
                </a:solidFill>
              </a:rPr>
              <a:t>();</a:t>
            </a:r>
          </a:p>
          <a:p>
            <a:r>
              <a:rPr lang="en-US" sz="1200" dirty="0">
                <a:solidFill>
                  <a:schemeClr val="bg1"/>
                </a:solidFill>
              </a:rPr>
              <a:t>    </a:t>
            </a:r>
            <a:r>
              <a:rPr lang="en-US" sz="1200" dirty="0" err="1">
                <a:solidFill>
                  <a:schemeClr val="bg1"/>
                </a:solidFill>
              </a:rPr>
              <a:t>obj.volume</a:t>
            </a:r>
            <a:r>
              <a:rPr lang="en-US" sz="1200" dirty="0">
                <a:solidFill>
                  <a:schemeClr val="bg1"/>
                </a:solidFill>
              </a:rPr>
              <a:t>();</a:t>
            </a:r>
          </a:p>
          <a:p>
            <a:r>
              <a:rPr lang="en-US" sz="1200" dirty="0">
                <a:solidFill>
                  <a:schemeClr val="bg1"/>
                </a:solidFill>
              </a:rPr>
              <a:t>    return 0;</a:t>
            </a:r>
          </a:p>
          <a:p>
            <a:r>
              <a:rPr lang="en-US" sz="12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8" name="Rectangle 7">
            <a:extLst>
              <a:ext uri="{FF2B5EF4-FFF2-40B4-BE49-F238E27FC236}">
                <a16:creationId xmlns:a16="http://schemas.microsoft.com/office/drawing/2014/main" id="{B1DECF49-A156-491C-9D06-E5B409AE6570}"/>
              </a:ext>
            </a:extLst>
          </p:cNvPr>
          <p:cNvSpPr/>
          <p:nvPr/>
        </p:nvSpPr>
        <p:spPr>
          <a:xfrm>
            <a:off x="4737322" y="2859782"/>
            <a:ext cx="432048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v"/>
            </a:pPr>
            <a:r>
              <a:rPr lang="en-US" dirty="0"/>
              <a:t>Even if we do not write private here, still the compiler will take it to be private</a:t>
            </a:r>
          </a:p>
        </p:txBody>
      </p:sp>
      <p:cxnSp>
        <p:nvCxnSpPr>
          <p:cNvPr id="11" name="Straight Arrow Connector 10">
            <a:extLst>
              <a:ext uri="{FF2B5EF4-FFF2-40B4-BE49-F238E27FC236}">
                <a16:creationId xmlns:a16="http://schemas.microsoft.com/office/drawing/2014/main" id="{843C287C-03A4-4741-8EB5-7472ADF2D3DA}"/>
              </a:ext>
            </a:extLst>
          </p:cNvPr>
          <p:cNvCxnSpPr>
            <a:cxnSpLocks/>
          </p:cNvCxnSpPr>
          <p:nvPr/>
        </p:nvCxnSpPr>
        <p:spPr>
          <a:xfrm flipH="1" flipV="1">
            <a:off x="4139952" y="1203598"/>
            <a:ext cx="1512168" cy="1656185"/>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5" name="Straight Connector 4">
            <a:extLst>
              <a:ext uri="{FF2B5EF4-FFF2-40B4-BE49-F238E27FC236}">
                <a16:creationId xmlns:a16="http://schemas.microsoft.com/office/drawing/2014/main" id="{C41BFD20-4DD9-49D8-8841-DA53F6B62E74}"/>
              </a:ext>
            </a:extLst>
          </p:cNvPr>
          <p:cNvCxnSpPr>
            <a:cxnSpLocks/>
          </p:cNvCxnSpPr>
          <p:nvPr/>
        </p:nvCxnSpPr>
        <p:spPr>
          <a:xfrm>
            <a:off x="3923928" y="1203598"/>
            <a:ext cx="432048" cy="0"/>
          </a:xfrm>
          <a:prstGeom prst="line">
            <a:avLst/>
          </a:prstGeom>
          <a:ln w="2857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9609674"/>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endParaRPr lang="en-US" sz="12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19C023BD-73D1-446A-ABD1-E6AA66586D76}"/>
              </a:ext>
            </a:extLst>
          </p:cNvPr>
          <p:cNvSpPr/>
          <p:nvPr/>
        </p:nvSpPr>
        <p:spPr>
          <a:xfrm>
            <a:off x="2051720" y="1851670"/>
            <a:ext cx="5234009" cy="22917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Enter l, b, h: 10 20 30</a:t>
            </a:r>
          </a:p>
          <a:p>
            <a:r>
              <a:rPr lang="en-US" dirty="0"/>
              <a:t>Enter material: Wood</a:t>
            </a:r>
          </a:p>
          <a:p>
            <a:r>
              <a:rPr lang="en-US" dirty="0"/>
              <a:t>10, 20, 30</a:t>
            </a:r>
          </a:p>
          <a:p>
            <a:r>
              <a:rPr lang="en-US" dirty="0"/>
              <a:t>Wood</a:t>
            </a:r>
          </a:p>
          <a:p>
            <a:r>
              <a:rPr lang="en-US" dirty="0"/>
              <a:t>Volume: 6000</a:t>
            </a:r>
          </a:p>
          <a:p>
            <a:endParaRPr lang="en-US" dirty="0"/>
          </a:p>
          <a:p>
            <a:r>
              <a:rPr lang="en-US" dirty="0"/>
              <a:t>Process returned 0 (0x0)   execution time : 8.014 s</a:t>
            </a:r>
          </a:p>
          <a:p>
            <a:r>
              <a:rPr lang="en-US" dirty="0"/>
              <a:t>Press any key to continue.</a:t>
            </a:r>
          </a:p>
        </p:txBody>
      </p:sp>
    </p:spTree>
    <p:extLst>
      <p:ext uri="{BB962C8B-B14F-4D97-AF65-F5344CB8AC3E}">
        <p14:creationId xmlns:p14="http://schemas.microsoft.com/office/powerpoint/2010/main" val="4044932320"/>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endParaRPr lang="en-US" sz="12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Members visibility in different inheritance mode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3" name="Rectangle 2">
            <a:extLst>
              <a:ext uri="{FF2B5EF4-FFF2-40B4-BE49-F238E27FC236}">
                <a16:creationId xmlns:a16="http://schemas.microsoft.com/office/drawing/2014/main" id="{0F6DD55F-87CC-40CC-B2E0-B9C193026148}"/>
              </a:ext>
            </a:extLst>
          </p:cNvPr>
          <p:cNvSpPr/>
          <p:nvPr/>
        </p:nvSpPr>
        <p:spPr>
          <a:xfrm>
            <a:off x="280075" y="1628800"/>
            <a:ext cx="1527132" cy="13098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dirty="0"/>
              <a:t>public:</a:t>
            </a:r>
          </a:p>
          <a:p>
            <a:pPr lvl="1"/>
            <a:r>
              <a:rPr lang="en-US" dirty="0"/>
              <a:t>void x();</a:t>
            </a:r>
          </a:p>
          <a:p>
            <a:r>
              <a:rPr lang="en-US" dirty="0"/>
              <a:t>protected:</a:t>
            </a:r>
          </a:p>
          <a:p>
            <a:pPr lvl="1"/>
            <a:r>
              <a:rPr lang="en-US" dirty="0"/>
              <a:t>Int a;</a:t>
            </a:r>
          </a:p>
        </p:txBody>
      </p:sp>
      <p:cxnSp>
        <p:nvCxnSpPr>
          <p:cNvPr id="5" name="Straight Arrow Connector 4">
            <a:extLst>
              <a:ext uri="{FF2B5EF4-FFF2-40B4-BE49-F238E27FC236}">
                <a16:creationId xmlns:a16="http://schemas.microsoft.com/office/drawing/2014/main" id="{189AADB3-567E-4606-B4C3-B3F9F1380933}"/>
              </a:ext>
            </a:extLst>
          </p:cNvPr>
          <p:cNvCxnSpPr>
            <a:cxnSpLocks/>
            <a:endCxn id="30" idx="1"/>
          </p:cNvCxnSpPr>
          <p:nvPr/>
        </p:nvCxnSpPr>
        <p:spPr>
          <a:xfrm>
            <a:off x="1835696" y="2295093"/>
            <a:ext cx="1979557"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E2969E05-41FE-4452-B6E2-D87D842BCCAA}"/>
              </a:ext>
            </a:extLst>
          </p:cNvPr>
          <p:cNvCxnSpPr>
            <a:cxnSpLocks/>
          </p:cNvCxnSpPr>
          <p:nvPr/>
        </p:nvCxnSpPr>
        <p:spPr>
          <a:xfrm>
            <a:off x="5414392" y="2258566"/>
            <a:ext cx="1518908"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14EC7C21-87BE-4F16-ABC3-7DADBBDEEA7A}"/>
              </a:ext>
            </a:extLst>
          </p:cNvPr>
          <p:cNvSpPr txBox="1"/>
          <p:nvPr/>
        </p:nvSpPr>
        <p:spPr>
          <a:xfrm>
            <a:off x="676271" y="1338322"/>
            <a:ext cx="811441" cy="369332"/>
          </a:xfrm>
          <a:prstGeom prst="rect">
            <a:avLst/>
          </a:prstGeom>
          <a:noFill/>
        </p:spPr>
        <p:txBody>
          <a:bodyPr wrap="none" rtlCol="0">
            <a:spAutoFit/>
          </a:bodyPr>
          <a:lstStyle/>
          <a:p>
            <a:r>
              <a:rPr lang="en-US" dirty="0"/>
              <a:t>class A</a:t>
            </a:r>
          </a:p>
        </p:txBody>
      </p:sp>
      <p:sp>
        <p:nvSpPr>
          <p:cNvPr id="23" name="TextBox 22">
            <a:extLst>
              <a:ext uri="{FF2B5EF4-FFF2-40B4-BE49-F238E27FC236}">
                <a16:creationId xmlns:a16="http://schemas.microsoft.com/office/drawing/2014/main" id="{5223C7D6-ED76-4A66-86DB-1ED6590B5B10}"/>
              </a:ext>
            </a:extLst>
          </p:cNvPr>
          <p:cNvSpPr txBox="1"/>
          <p:nvPr/>
        </p:nvSpPr>
        <p:spPr>
          <a:xfrm>
            <a:off x="4072263" y="1338322"/>
            <a:ext cx="811441" cy="369332"/>
          </a:xfrm>
          <a:prstGeom prst="rect">
            <a:avLst/>
          </a:prstGeom>
          <a:noFill/>
        </p:spPr>
        <p:txBody>
          <a:bodyPr wrap="none" rtlCol="0">
            <a:spAutoFit/>
          </a:bodyPr>
          <a:lstStyle/>
          <a:p>
            <a:r>
              <a:rPr lang="en-US" dirty="0"/>
              <a:t>class B</a:t>
            </a:r>
          </a:p>
        </p:txBody>
      </p:sp>
      <p:sp>
        <p:nvSpPr>
          <p:cNvPr id="24" name="TextBox 23">
            <a:extLst>
              <a:ext uri="{FF2B5EF4-FFF2-40B4-BE49-F238E27FC236}">
                <a16:creationId xmlns:a16="http://schemas.microsoft.com/office/drawing/2014/main" id="{31FCA7FA-3656-4B84-B390-7BA53901C6F0}"/>
              </a:ext>
            </a:extLst>
          </p:cNvPr>
          <p:cNvSpPr txBox="1"/>
          <p:nvPr/>
        </p:nvSpPr>
        <p:spPr>
          <a:xfrm>
            <a:off x="7216943" y="1410330"/>
            <a:ext cx="811441" cy="369332"/>
          </a:xfrm>
          <a:prstGeom prst="rect">
            <a:avLst/>
          </a:prstGeom>
          <a:noFill/>
        </p:spPr>
        <p:txBody>
          <a:bodyPr wrap="none" rtlCol="0">
            <a:spAutoFit/>
          </a:bodyPr>
          <a:lstStyle/>
          <a:p>
            <a:r>
              <a:rPr lang="en-US" dirty="0"/>
              <a:t>class C</a:t>
            </a:r>
          </a:p>
        </p:txBody>
      </p:sp>
      <p:sp>
        <p:nvSpPr>
          <p:cNvPr id="25" name="TextBox 24">
            <a:extLst>
              <a:ext uri="{FF2B5EF4-FFF2-40B4-BE49-F238E27FC236}">
                <a16:creationId xmlns:a16="http://schemas.microsoft.com/office/drawing/2014/main" id="{215C3F2C-5353-4E5B-9D6B-6BE0D0BD4F04}"/>
              </a:ext>
            </a:extLst>
          </p:cNvPr>
          <p:cNvSpPr txBox="1"/>
          <p:nvPr/>
        </p:nvSpPr>
        <p:spPr>
          <a:xfrm>
            <a:off x="2195129" y="1925761"/>
            <a:ext cx="1104085" cy="369332"/>
          </a:xfrm>
          <a:prstGeom prst="rect">
            <a:avLst/>
          </a:prstGeom>
          <a:noFill/>
        </p:spPr>
        <p:txBody>
          <a:bodyPr wrap="none" rtlCol="0">
            <a:spAutoFit/>
          </a:bodyPr>
          <a:lstStyle/>
          <a:p>
            <a:r>
              <a:rPr lang="en-US" dirty="0"/>
              <a:t>protected</a:t>
            </a:r>
          </a:p>
        </p:txBody>
      </p:sp>
      <p:sp>
        <p:nvSpPr>
          <p:cNvPr id="27" name="TextBox 26">
            <a:extLst>
              <a:ext uri="{FF2B5EF4-FFF2-40B4-BE49-F238E27FC236}">
                <a16:creationId xmlns:a16="http://schemas.microsoft.com/office/drawing/2014/main" id="{349D4465-D8C5-4358-AB78-549B2A60FA45}"/>
              </a:ext>
            </a:extLst>
          </p:cNvPr>
          <p:cNvSpPr txBox="1"/>
          <p:nvPr/>
        </p:nvSpPr>
        <p:spPr>
          <a:xfrm>
            <a:off x="5652120" y="1914386"/>
            <a:ext cx="753732" cy="369332"/>
          </a:xfrm>
          <a:prstGeom prst="rect">
            <a:avLst/>
          </a:prstGeom>
          <a:noFill/>
        </p:spPr>
        <p:txBody>
          <a:bodyPr wrap="none" rtlCol="0">
            <a:spAutoFit/>
          </a:bodyPr>
          <a:lstStyle/>
          <a:p>
            <a:r>
              <a:rPr lang="en-US" dirty="0"/>
              <a:t>public</a:t>
            </a:r>
          </a:p>
        </p:txBody>
      </p:sp>
      <p:sp>
        <p:nvSpPr>
          <p:cNvPr id="30" name="Rectangle 29">
            <a:extLst>
              <a:ext uri="{FF2B5EF4-FFF2-40B4-BE49-F238E27FC236}">
                <a16:creationId xmlns:a16="http://schemas.microsoft.com/office/drawing/2014/main" id="{23494B18-B03A-44C6-AA51-238E2A71E5F7}"/>
              </a:ext>
            </a:extLst>
          </p:cNvPr>
          <p:cNvSpPr/>
          <p:nvPr/>
        </p:nvSpPr>
        <p:spPr>
          <a:xfrm>
            <a:off x="3815253" y="1640175"/>
            <a:ext cx="1527132" cy="13098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protected:</a:t>
            </a:r>
          </a:p>
          <a:p>
            <a:pPr lvl="1"/>
            <a:r>
              <a:rPr lang="en-US" dirty="0"/>
              <a:t>void x();</a:t>
            </a:r>
          </a:p>
          <a:p>
            <a:pPr lvl="1"/>
            <a:r>
              <a:rPr lang="en-US" dirty="0"/>
              <a:t>Int a;</a:t>
            </a:r>
          </a:p>
        </p:txBody>
      </p:sp>
      <p:sp>
        <p:nvSpPr>
          <p:cNvPr id="31" name="Rectangle 30">
            <a:extLst>
              <a:ext uri="{FF2B5EF4-FFF2-40B4-BE49-F238E27FC236}">
                <a16:creationId xmlns:a16="http://schemas.microsoft.com/office/drawing/2014/main" id="{ADE4DBE4-8FCB-4888-AF8E-FFFE1EC00761}"/>
              </a:ext>
            </a:extLst>
          </p:cNvPr>
          <p:cNvSpPr/>
          <p:nvPr/>
        </p:nvSpPr>
        <p:spPr>
          <a:xfrm>
            <a:off x="6933300" y="1707654"/>
            <a:ext cx="1527132" cy="13098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protected:</a:t>
            </a:r>
          </a:p>
          <a:p>
            <a:pPr lvl="1"/>
            <a:r>
              <a:rPr lang="en-US" dirty="0"/>
              <a:t>void x();</a:t>
            </a:r>
          </a:p>
          <a:p>
            <a:pPr lvl="1"/>
            <a:r>
              <a:rPr lang="en-US" dirty="0"/>
              <a:t>Int a;</a:t>
            </a:r>
          </a:p>
        </p:txBody>
      </p:sp>
      <p:sp>
        <p:nvSpPr>
          <p:cNvPr id="38" name="Rectangle 37">
            <a:extLst>
              <a:ext uri="{FF2B5EF4-FFF2-40B4-BE49-F238E27FC236}">
                <a16:creationId xmlns:a16="http://schemas.microsoft.com/office/drawing/2014/main" id="{1F3EE613-95C4-4868-AAA7-AE0E0CB0AC1A}"/>
              </a:ext>
            </a:extLst>
          </p:cNvPr>
          <p:cNvSpPr/>
          <p:nvPr/>
        </p:nvSpPr>
        <p:spPr>
          <a:xfrm>
            <a:off x="251520" y="3487316"/>
            <a:ext cx="1527132" cy="13098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dirty="0"/>
              <a:t>public:</a:t>
            </a:r>
          </a:p>
          <a:p>
            <a:pPr lvl="1"/>
            <a:r>
              <a:rPr lang="en-US" dirty="0"/>
              <a:t>void x();</a:t>
            </a:r>
          </a:p>
          <a:p>
            <a:r>
              <a:rPr lang="en-US" dirty="0"/>
              <a:t>protected:</a:t>
            </a:r>
          </a:p>
          <a:p>
            <a:pPr lvl="1"/>
            <a:r>
              <a:rPr lang="en-US" dirty="0"/>
              <a:t>Int a;</a:t>
            </a:r>
          </a:p>
        </p:txBody>
      </p:sp>
      <p:cxnSp>
        <p:nvCxnSpPr>
          <p:cNvPr id="39" name="Straight Arrow Connector 38">
            <a:extLst>
              <a:ext uri="{FF2B5EF4-FFF2-40B4-BE49-F238E27FC236}">
                <a16:creationId xmlns:a16="http://schemas.microsoft.com/office/drawing/2014/main" id="{AD02CB93-1ED7-4877-B8B1-16397A35A1E0}"/>
              </a:ext>
            </a:extLst>
          </p:cNvPr>
          <p:cNvCxnSpPr>
            <a:cxnSpLocks/>
            <a:endCxn id="47" idx="1"/>
          </p:cNvCxnSpPr>
          <p:nvPr/>
        </p:nvCxnSpPr>
        <p:spPr>
          <a:xfrm>
            <a:off x="1807141" y="4153609"/>
            <a:ext cx="1979557"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39">
            <a:extLst>
              <a:ext uri="{FF2B5EF4-FFF2-40B4-BE49-F238E27FC236}">
                <a16:creationId xmlns:a16="http://schemas.microsoft.com/office/drawing/2014/main" id="{4EF2B9BF-73BE-4F53-8597-1AA9B9C38B3A}"/>
              </a:ext>
            </a:extLst>
          </p:cNvPr>
          <p:cNvCxnSpPr>
            <a:cxnSpLocks/>
          </p:cNvCxnSpPr>
          <p:nvPr/>
        </p:nvCxnSpPr>
        <p:spPr>
          <a:xfrm>
            <a:off x="5385837" y="4117082"/>
            <a:ext cx="1518908"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42" name="TextBox 41">
            <a:extLst>
              <a:ext uri="{FF2B5EF4-FFF2-40B4-BE49-F238E27FC236}">
                <a16:creationId xmlns:a16="http://schemas.microsoft.com/office/drawing/2014/main" id="{8FE301A1-3AF9-47A3-BC76-4D69886EDE66}"/>
              </a:ext>
            </a:extLst>
          </p:cNvPr>
          <p:cNvSpPr txBox="1"/>
          <p:nvPr/>
        </p:nvSpPr>
        <p:spPr>
          <a:xfrm>
            <a:off x="647716" y="3196838"/>
            <a:ext cx="811441" cy="369332"/>
          </a:xfrm>
          <a:prstGeom prst="rect">
            <a:avLst/>
          </a:prstGeom>
          <a:noFill/>
        </p:spPr>
        <p:txBody>
          <a:bodyPr wrap="none" rtlCol="0">
            <a:spAutoFit/>
          </a:bodyPr>
          <a:lstStyle/>
          <a:p>
            <a:r>
              <a:rPr lang="en-US" dirty="0"/>
              <a:t>class A</a:t>
            </a:r>
          </a:p>
        </p:txBody>
      </p:sp>
      <p:sp>
        <p:nvSpPr>
          <p:cNvPr id="43" name="TextBox 42">
            <a:extLst>
              <a:ext uri="{FF2B5EF4-FFF2-40B4-BE49-F238E27FC236}">
                <a16:creationId xmlns:a16="http://schemas.microsoft.com/office/drawing/2014/main" id="{1092DAE0-2541-4CC3-98DF-9F291D86FE87}"/>
              </a:ext>
            </a:extLst>
          </p:cNvPr>
          <p:cNvSpPr txBox="1"/>
          <p:nvPr/>
        </p:nvSpPr>
        <p:spPr>
          <a:xfrm>
            <a:off x="4043708" y="3196838"/>
            <a:ext cx="811441" cy="369332"/>
          </a:xfrm>
          <a:prstGeom prst="rect">
            <a:avLst/>
          </a:prstGeom>
          <a:noFill/>
        </p:spPr>
        <p:txBody>
          <a:bodyPr wrap="none" rtlCol="0">
            <a:spAutoFit/>
          </a:bodyPr>
          <a:lstStyle/>
          <a:p>
            <a:r>
              <a:rPr lang="en-US" dirty="0"/>
              <a:t>class B</a:t>
            </a:r>
          </a:p>
        </p:txBody>
      </p:sp>
      <p:sp>
        <p:nvSpPr>
          <p:cNvPr id="44" name="TextBox 43">
            <a:extLst>
              <a:ext uri="{FF2B5EF4-FFF2-40B4-BE49-F238E27FC236}">
                <a16:creationId xmlns:a16="http://schemas.microsoft.com/office/drawing/2014/main" id="{D0D798C8-CDB8-4EB1-93E3-A684874BBC2A}"/>
              </a:ext>
            </a:extLst>
          </p:cNvPr>
          <p:cNvSpPr txBox="1"/>
          <p:nvPr/>
        </p:nvSpPr>
        <p:spPr>
          <a:xfrm>
            <a:off x="7188388" y="3268846"/>
            <a:ext cx="811441" cy="369332"/>
          </a:xfrm>
          <a:prstGeom prst="rect">
            <a:avLst/>
          </a:prstGeom>
          <a:noFill/>
        </p:spPr>
        <p:txBody>
          <a:bodyPr wrap="none" rtlCol="0">
            <a:spAutoFit/>
          </a:bodyPr>
          <a:lstStyle/>
          <a:p>
            <a:r>
              <a:rPr lang="en-US" dirty="0"/>
              <a:t>class C</a:t>
            </a:r>
          </a:p>
        </p:txBody>
      </p:sp>
      <p:sp>
        <p:nvSpPr>
          <p:cNvPr id="45" name="TextBox 44">
            <a:extLst>
              <a:ext uri="{FF2B5EF4-FFF2-40B4-BE49-F238E27FC236}">
                <a16:creationId xmlns:a16="http://schemas.microsoft.com/office/drawing/2014/main" id="{870BBB82-38B9-45E2-8F99-651F496D8F10}"/>
              </a:ext>
            </a:extLst>
          </p:cNvPr>
          <p:cNvSpPr txBox="1"/>
          <p:nvPr/>
        </p:nvSpPr>
        <p:spPr>
          <a:xfrm>
            <a:off x="2166574" y="3784277"/>
            <a:ext cx="838691" cy="369332"/>
          </a:xfrm>
          <a:prstGeom prst="rect">
            <a:avLst/>
          </a:prstGeom>
          <a:noFill/>
        </p:spPr>
        <p:txBody>
          <a:bodyPr wrap="none" rtlCol="0">
            <a:spAutoFit/>
          </a:bodyPr>
          <a:lstStyle/>
          <a:p>
            <a:r>
              <a:rPr lang="en-US" dirty="0"/>
              <a:t>private</a:t>
            </a:r>
          </a:p>
        </p:txBody>
      </p:sp>
      <p:sp>
        <p:nvSpPr>
          <p:cNvPr id="46" name="TextBox 45">
            <a:extLst>
              <a:ext uri="{FF2B5EF4-FFF2-40B4-BE49-F238E27FC236}">
                <a16:creationId xmlns:a16="http://schemas.microsoft.com/office/drawing/2014/main" id="{AA44BB09-4AC5-4EB2-AFB7-147B568E4465}"/>
              </a:ext>
            </a:extLst>
          </p:cNvPr>
          <p:cNvSpPr txBox="1"/>
          <p:nvPr/>
        </p:nvSpPr>
        <p:spPr>
          <a:xfrm>
            <a:off x="5623565" y="3772902"/>
            <a:ext cx="753732" cy="369332"/>
          </a:xfrm>
          <a:prstGeom prst="rect">
            <a:avLst/>
          </a:prstGeom>
          <a:noFill/>
        </p:spPr>
        <p:txBody>
          <a:bodyPr wrap="none" rtlCol="0">
            <a:spAutoFit/>
          </a:bodyPr>
          <a:lstStyle/>
          <a:p>
            <a:r>
              <a:rPr lang="en-US" dirty="0"/>
              <a:t>public</a:t>
            </a:r>
          </a:p>
        </p:txBody>
      </p:sp>
      <p:sp>
        <p:nvSpPr>
          <p:cNvPr id="47" name="Rectangle 46">
            <a:extLst>
              <a:ext uri="{FF2B5EF4-FFF2-40B4-BE49-F238E27FC236}">
                <a16:creationId xmlns:a16="http://schemas.microsoft.com/office/drawing/2014/main" id="{7C6C46EF-5C1A-4C2F-9B2D-B95DFD264E13}"/>
              </a:ext>
            </a:extLst>
          </p:cNvPr>
          <p:cNvSpPr/>
          <p:nvPr/>
        </p:nvSpPr>
        <p:spPr>
          <a:xfrm>
            <a:off x="3786698" y="3498691"/>
            <a:ext cx="1527132" cy="13098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private:</a:t>
            </a:r>
          </a:p>
          <a:p>
            <a:pPr lvl="1"/>
            <a:r>
              <a:rPr lang="en-US" dirty="0"/>
              <a:t>void x();</a:t>
            </a:r>
          </a:p>
          <a:p>
            <a:pPr lvl="1"/>
            <a:r>
              <a:rPr lang="en-US" dirty="0"/>
              <a:t>Int a;</a:t>
            </a:r>
          </a:p>
        </p:txBody>
      </p:sp>
      <p:sp>
        <p:nvSpPr>
          <p:cNvPr id="48" name="Rectangle 47">
            <a:extLst>
              <a:ext uri="{FF2B5EF4-FFF2-40B4-BE49-F238E27FC236}">
                <a16:creationId xmlns:a16="http://schemas.microsoft.com/office/drawing/2014/main" id="{859060F5-22B3-4C46-A2BF-31493819B4FA}"/>
              </a:ext>
            </a:extLst>
          </p:cNvPr>
          <p:cNvSpPr/>
          <p:nvPr/>
        </p:nvSpPr>
        <p:spPr>
          <a:xfrm>
            <a:off x="6904745" y="3566170"/>
            <a:ext cx="1527132" cy="130983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 &amp; x()</a:t>
            </a:r>
          </a:p>
          <a:p>
            <a:pPr algn="ctr"/>
            <a:r>
              <a:rPr lang="en-US" dirty="0"/>
              <a:t>are not </a:t>
            </a:r>
          </a:p>
          <a:p>
            <a:pPr algn="ctr"/>
            <a:r>
              <a:rPr lang="en-US" dirty="0"/>
              <a:t>accessible</a:t>
            </a:r>
          </a:p>
        </p:txBody>
      </p:sp>
    </p:spTree>
    <p:extLst>
      <p:ext uri="{BB962C8B-B14F-4D97-AF65-F5344CB8AC3E}">
        <p14:creationId xmlns:p14="http://schemas.microsoft.com/office/powerpoint/2010/main" val="1685616533"/>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2122" y="957262"/>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endParaRPr lang="en-US" sz="12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Multi Level Inheritance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8" name="Rectangle 7">
            <a:extLst>
              <a:ext uri="{FF2B5EF4-FFF2-40B4-BE49-F238E27FC236}">
                <a16:creationId xmlns:a16="http://schemas.microsoft.com/office/drawing/2014/main" id="{97858034-3346-45DE-991F-D39107784780}"/>
              </a:ext>
            </a:extLst>
          </p:cNvPr>
          <p:cNvSpPr/>
          <p:nvPr/>
        </p:nvSpPr>
        <p:spPr>
          <a:xfrm>
            <a:off x="3346672" y="1491630"/>
            <a:ext cx="2202608" cy="6183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//Members of A</a:t>
            </a:r>
          </a:p>
        </p:txBody>
      </p:sp>
      <p:sp>
        <p:nvSpPr>
          <p:cNvPr id="11" name="Arrow: Up 10">
            <a:extLst>
              <a:ext uri="{FF2B5EF4-FFF2-40B4-BE49-F238E27FC236}">
                <a16:creationId xmlns:a16="http://schemas.microsoft.com/office/drawing/2014/main" id="{CB3C07F3-69F7-42D2-8C94-E003B923D115}"/>
              </a:ext>
            </a:extLst>
          </p:cNvPr>
          <p:cNvSpPr/>
          <p:nvPr/>
        </p:nvSpPr>
        <p:spPr>
          <a:xfrm>
            <a:off x="4205660" y="2139168"/>
            <a:ext cx="484632" cy="618368"/>
          </a:xfrm>
          <a:prstGeom prst="up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CDE398-15DA-408E-87A2-A06A7D8BE0E0}"/>
              </a:ext>
            </a:extLst>
          </p:cNvPr>
          <p:cNvSpPr/>
          <p:nvPr/>
        </p:nvSpPr>
        <p:spPr>
          <a:xfrm>
            <a:off x="3346672" y="2808392"/>
            <a:ext cx="2202608" cy="6183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//Members of A</a:t>
            </a:r>
          </a:p>
          <a:p>
            <a:pPr algn="ctr"/>
            <a:r>
              <a:rPr lang="en-US" dirty="0"/>
              <a:t>//Members of B</a:t>
            </a:r>
          </a:p>
        </p:txBody>
      </p:sp>
      <p:sp>
        <p:nvSpPr>
          <p:cNvPr id="13" name="Arrow: Up 12">
            <a:extLst>
              <a:ext uri="{FF2B5EF4-FFF2-40B4-BE49-F238E27FC236}">
                <a16:creationId xmlns:a16="http://schemas.microsoft.com/office/drawing/2014/main" id="{02D2BB00-3AB9-4226-98D8-E8DF7C12B35F}"/>
              </a:ext>
            </a:extLst>
          </p:cNvPr>
          <p:cNvSpPr/>
          <p:nvPr/>
        </p:nvSpPr>
        <p:spPr>
          <a:xfrm>
            <a:off x="4205660" y="3455930"/>
            <a:ext cx="484632" cy="618368"/>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1F991D-755D-4553-B258-2A9374474C86}"/>
              </a:ext>
            </a:extLst>
          </p:cNvPr>
          <p:cNvSpPr/>
          <p:nvPr/>
        </p:nvSpPr>
        <p:spPr>
          <a:xfrm>
            <a:off x="3377504" y="4125154"/>
            <a:ext cx="2202608" cy="8948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//Members of A</a:t>
            </a:r>
          </a:p>
          <a:p>
            <a:pPr algn="ctr"/>
            <a:r>
              <a:rPr lang="en-US" dirty="0"/>
              <a:t>//Members of B</a:t>
            </a:r>
          </a:p>
          <a:p>
            <a:pPr algn="ctr"/>
            <a:r>
              <a:rPr lang="en-US" dirty="0"/>
              <a:t>//Members of C</a:t>
            </a:r>
          </a:p>
        </p:txBody>
      </p:sp>
      <p:sp>
        <p:nvSpPr>
          <p:cNvPr id="3" name="TextBox 2">
            <a:extLst>
              <a:ext uri="{FF2B5EF4-FFF2-40B4-BE49-F238E27FC236}">
                <a16:creationId xmlns:a16="http://schemas.microsoft.com/office/drawing/2014/main" id="{EE564BD7-D898-48E1-BAA4-60CD20387039}"/>
              </a:ext>
            </a:extLst>
          </p:cNvPr>
          <p:cNvSpPr txBox="1"/>
          <p:nvPr/>
        </p:nvSpPr>
        <p:spPr>
          <a:xfrm>
            <a:off x="4060263" y="1164100"/>
            <a:ext cx="837089" cy="369332"/>
          </a:xfrm>
          <a:prstGeom prst="rect">
            <a:avLst/>
          </a:prstGeom>
          <a:noFill/>
        </p:spPr>
        <p:txBody>
          <a:bodyPr wrap="none" rtlCol="0">
            <a:spAutoFit/>
          </a:bodyPr>
          <a:lstStyle/>
          <a:p>
            <a:r>
              <a:rPr lang="en-US" dirty="0"/>
              <a:t>Class A</a:t>
            </a:r>
          </a:p>
        </p:txBody>
      </p:sp>
      <p:sp>
        <p:nvSpPr>
          <p:cNvPr id="15" name="TextBox 14">
            <a:extLst>
              <a:ext uri="{FF2B5EF4-FFF2-40B4-BE49-F238E27FC236}">
                <a16:creationId xmlns:a16="http://schemas.microsoft.com/office/drawing/2014/main" id="{5ADF1C4E-1A56-4556-97A1-0F5E925CCDC9}"/>
              </a:ext>
            </a:extLst>
          </p:cNvPr>
          <p:cNvSpPr txBox="1"/>
          <p:nvPr/>
        </p:nvSpPr>
        <p:spPr>
          <a:xfrm>
            <a:off x="4690292" y="2488389"/>
            <a:ext cx="837089" cy="369332"/>
          </a:xfrm>
          <a:prstGeom prst="rect">
            <a:avLst/>
          </a:prstGeom>
          <a:noFill/>
        </p:spPr>
        <p:txBody>
          <a:bodyPr wrap="none" rtlCol="0">
            <a:spAutoFit/>
          </a:bodyPr>
          <a:lstStyle/>
          <a:p>
            <a:r>
              <a:rPr lang="en-US" dirty="0"/>
              <a:t>Class B</a:t>
            </a:r>
          </a:p>
        </p:txBody>
      </p:sp>
      <p:sp>
        <p:nvSpPr>
          <p:cNvPr id="16" name="TextBox 15">
            <a:extLst>
              <a:ext uri="{FF2B5EF4-FFF2-40B4-BE49-F238E27FC236}">
                <a16:creationId xmlns:a16="http://schemas.microsoft.com/office/drawing/2014/main" id="{994B0254-2A52-4F83-B090-BA95898C8BF3}"/>
              </a:ext>
            </a:extLst>
          </p:cNvPr>
          <p:cNvSpPr txBox="1"/>
          <p:nvPr/>
        </p:nvSpPr>
        <p:spPr>
          <a:xfrm>
            <a:off x="4743023" y="3799736"/>
            <a:ext cx="837089" cy="369332"/>
          </a:xfrm>
          <a:prstGeom prst="rect">
            <a:avLst/>
          </a:prstGeom>
          <a:noFill/>
        </p:spPr>
        <p:txBody>
          <a:bodyPr wrap="none" rtlCol="0">
            <a:spAutoFit/>
          </a:bodyPr>
          <a:lstStyle/>
          <a:p>
            <a:r>
              <a:rPr lang="en-US" dirty="0"/>
              <a:t>Class C</a:t>
            </a:r>
          </a:p>
        </p:txBody>
      </p:sp>
    </p:spTree>
    <p:extLst>
      <p:ext uri="{BB962C8B-B14F-4D97-AF65-F5344CB8AC3E}">
        <p14:creationId xmlns:p14="http://schemas.microsoft.com/office/powerpoint/2010/main" val="848846510"/>
      </p:ext>
    </p:extLst>
  </p:cSld>
  <p:clrMapOvr>
    <a:masterClrMapping/>
  </p:clrMapOvr>
  <p:transition>
    <p:wipe dir="d"/>
  </p:transition>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11574</TotalTime>
  <Words>1052</Words>
  <Application>Microsoft Office PowerPoint</Application>
  <PresentationFormat>On-screen Show (16:9)</PresentationFormat>
  <Paragraphs>287</Paragraphs>
  <Slides>13</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Wingdings</vt:lpstr>
      <vt:lpstr>Contents Slide Master</vt:lpstr>
      <vt:lpstr>Section Break Slide Master</vt:lpstr>
      <vt:lpstr>Office Theme</vt:lpstr>
      <vt:lpstr>PowerPoint Presentation</vt:lpstr>
      <vt:lpstr>Today’s Agenda</vt:lpstr>
      <vt:lpstr>"private" mode of Inheritance</vt:lpstr>
      <vt:lpstr>Example</vt:lpstr>
      <vt:lpstr>Output</vt:lpstr>
      <vt:lpstr>Example</vt:lpstr>
      <vt:lpstr>Output</vt:lpstr>
      <vt:lpstr>Members visibility in different inheritance mode</vt:lpstr>
      <vt:lpstr>Multi Level Inheritance</vt:lpstr>
      <vt:lpstr>Example</vt:lpstr>
      <vt:lpstr>Example</vt:lpstr>
      <vt:lpstr>Output</vt:lpstr>
      <vt:lpstr>End of Lecture 34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Shubham Sonkar</cp:lastModifiedBy>
  <cp:revision>419</cp:revision>
  <dcterms:created xsi:type="dcterms:W3CDTF">2016-12-05T23:26:54Z</dcterms:created>
  <dcterms:modified xsi:type="dcterms:W3CDTF">2021-12-12T17:04:59Z</dcterms:modified>
</cp:coreProperties>
</file>