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20"/>
  </p:notesMasterIdLst>
  <p:sldIdLst>
    <p:sldId id="354" r:id="rId4"/>
    <p:sldId id="324" r:id="rId5"/>
    <p:sldId id="461" r:id="rId6"/>
    <p:sldId id="460" r:id="rId7"/>
    <p:sldId id="462" r:id="rId8"/>
    <p:sldId id="464" r:id="rId9"/>
    <p:sldId id="465" r:id="rId10"/>
    <p:sldId id="466" r:id="rId11"/>
    <p:sldId id="463" r:id="rId12"/>
    <p:sldId id="467" r:id="rId13"/>
    <p:sldId id="468" r:id="rId14"/>
    <p:sldId id="469" r:id="rId15"/>
    <p:sldId id="470" r:id="rId16"/>
    <p:sldId id="471" r:id="rId17"/>
    <p:sldId id="472" r:id="rId18"/>
    <p:sldId id="353"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94" d="100"/>
          <a:sy n="94" d="100"/>
        </p:scale>
        <p:origin x="594" y="9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12/15/2021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35</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02216"/>
            <a:ext cx="9144000" cy="4214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400" dirty="0">
                <a:solidFill>
                  <a:schemeClr val="bg1"/>
                </a:solidFill>
              </a:rPr>
              <a:t>What is Ambiguity Error?</a:t>
            </a:r>
          </a:p>
          <a:p>
            <a:endParaRPr lang="en-US" sz="1400" dirty="0">
              <a:solidFill>
                <a:schemeClr val="bg1"/>
              </a:solidFill>
            </a:endParaRPr>
          </a:p>
          <a:p>
            <a:pPr marL="742950" lvl="1" indent="-285750">
              <a:buFont typeface="Wingdings" panose="05000000000000000000" pitchFamily="2" charset="2"/>
              <a:buChar char="Ø"/>
            </a:pPr>
            <a:r>
              <a:rPr lang="en-US" sz="1400" dirty="0">
                <a:solidFill>
                  <a:schemeClr val="bg1"/>
                </a:solidFill>
              </a:rPr>
              <a:t>Ambiguity is a situation which occurs when the compiler is not able to select the correct version of a method or   data to be accessed for a particular call or statement.</a:t>
            </a:r>
          </a:p>
          <a:p>
            <a:pPr lvl="1"/>
            <a:endParaRPr lang="en-US" sz="1400" dirty="0">
              <a:solidFill>
                <a:schemeClr val="bg1"/>
              </a:solidFill>
            </a:endParaRPr>
          </a:p>
          <a:p>
            <a:pPr marL="742950" lvl="1" indent="-285750">
              <a:buFont typeface="Wingdings" panose="05000000000000000000" pitchFamily="2" charset="2"/>
              <a:buChar char="Ø"/>
            </a:pPr>
            <a:r>
              <a:rPr lang="en-US" sz="1400" dirty="0">
                <a:solidFill>
                  <a:schemeClr val="bg1"/>
                </a:solidFill>
              </a:rPr>
              <a:t>In other words, when for 1 function call, the compiler finds more than one MATCHING FUNCTIONS, then it             generates AMBIGUITY ERROR</a:t>
            </a:r>
          </a:p>
          <a:p>
            <a:endParaRPr lang="en-US" sz="1400" dirty="0">
              <a:solidFill>
                <a:schemeClr val="bg1"/>
              </a:solidFill>
            </a:endParaRPr>
          </a:p>
          <a:p>
            <a:pPr marL="285750" indent="-285750">
              <a:buFont typeface="Wingdings" panose="05000000000000000000" pitchFamily="2" charset="2"/>
              <a:buChar char="v"/>
            </a:pPr>
            <a:r>
              <a:rPr lang="en-US" sz="1400" dirty="0">
                <a:solidFill>
                  <a:schemeClr val="bg1"/>
                </a:solidFill>
              </a:rPr>
              <a:t>For Example: In multiple inheritance, the child class inherits from 2 or more parent classes and there is a strong                       possibility that these parent classes might have members with the same name, as in our case. Where we have show()  method present in both the parent classes.</a:t>
            </a:r>
          </a:p>
          <a:p>
            <a:endParaRPr lang="en-US" sz="1400" dirty="0">
              <a:solidFill>
                <a:schemeClr val="bg1"/>
              </a:solidFill>
            </a:endParaRPr>
          </a:p>
          <a:p>
            <a:r>
              <a:rPr lang="en-US" sz="1400" dirty="0">
                <a:solidFill>
                  <a:schemeClr val="bg1"/>
                </a:solidFill>
              </a:rPr>
              <a:t>So, when we called </a:t>
            </a:r>
            <a:r>
              <a:rPr lang="en-US" sz="1400" dirty="0" err="1">
                <a:solidFill>
                  <a:schemeClr val="bg1"/>
                </a:solidFill>
              </a:rPr>
              <a:t>R.show</a:t>
            </a:r>
            <a:r>
              <a:rPr lang="en-US" sz="1400" dirty="0">
                <a:solidFill>
                  <a:schemeClr val="bg1"/>
                </a:solidFill>
              </a:rPr>
              <a:t>(), where R is an object of Rectangle, the compiler becomes confused between show() of Polygon as well as show() of Printdata. Thus it generated ambiguity error.</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Predict the 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8927EB14-5C9A-4F4C-80CC-AFC10FA16B85}"/>
              </a:ext>
            </a:extLst>
          </p:cNvPr>
          <p:cNvSpPr/>
          <p:nvPr/>
        </p:nvSpPr>
        <p:spPr>
          <a:xfrm>
            <a:off x="616483" y="4083918"/>
            <a:ext cx="7848872"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n-US" sz="1800" u="sng" dirty="0">
                <a:solidFill>
                  <a:schemeClr val="tx1"/>
                </a:solidFill>
              </a:rPr>
              <a:t>Solution</a:t>
            </a:r>
          </a:p>
          <a:p>
            <a:pPr algn="ctr"/>
            <a:r>
              <a:rPr lang="en-US" sz="1800" dirty="0">
                <a:solidFill>
                  <a:schemeClr val="tx1"/>
                </a:solidFill>
              </a:rPr>
              <a:t> The solution to this problem is to use &lt;classname&gt; and scope resolution operator while calling ambiguous functions</a:t>
            </a:r>
            <a:endParaRPr lang="en-US" dirty="0">
              <a:solidFill>
                <a:schemeClr val="tx1"/>
              </a:solidFill>
            </a:endParaRPr>
          </a:p>
        </p:txBody>
      </p:sp>
    </p:spTree>
    <p:extLst>
      <p:ext uri="{BB962C8B-B14F-4D97-AF65-F5344CB8AC3E}">
        <p14:creationId xmlns:p14="http://schemas.microsoft.com/office/powerpoint/2010/main" val="3001502801"/>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857220"/>
            <a:ext cx="9144000" cy="4297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200" dirty="0"/>
              <a:t>class Polygon</a:t>
            </a:r>
          </a:p>
          <a:p>
            <a:r>
              <a:rPr lang="en-US" sz="1200" dirty="0"/>
              <a:t>{</a:t>
            </a:r>
          </a:p>
          <a:p>
            <a:r>
              <a:rPr lang="en-US" sz="1200" dirty="0"/>
              <a:t>    protected:</a:t>
            </a:r>
          </a:p>
          <a:p>
            <a:r>
              <a:rPr lang="en-US" sz="1200" dirty="0"/>
              <a:t>        int l, b;</a:t>
            </a:r>
          </a:p>
          <a:p>
            <a:r>
              <a:rPr lang="en-US" sz="1200" dirty="0"/>
              <a:t>    public:</a:t>
            </a:r>
          </a:p>
          <a:p>
            <a:r>
              <a:rPr lang="en-US" sz="1200" dirty="0"/>
              <a:t>        void get()</a:t>
            </a:r>
          </a:p>
          <a:p>
            <a:r>
              <a:rPr lang="en-US" sz="1200" dirty="0"/>
              <a:t>        {</a:t>
            </a:r>
          </a:p>
          <a:p>
            <a:r>
              <a:rPr lang="en-US" sz="1200" dirty="0"/>
              <a:t>            cout&lt;&lt;"Enter l, b: ";</a:t>
            </a:r>
          </a:p>
          <a:p>
            <a:r>
              <a:rPr lang="en-US" sz="1200" dirty="0"/>
              <a:t>            cin&gt;&gt;l&gt;&gt;b;</a:t>
            </a:r>
          </a:p>
          <a:p>
            <a:r>
              <a:rPr lang="en-US" sz="1200" dirty="0"/>
              <a:t>        }</a:t>
            </a:r>
          </a:p>
          <a:p>
            <a:r>
              <a:rPr lang="en-US" sz="1200" dirty="0"/>
              <a:t>        void show()</a:t>
            </a:r>
          </a:p>
          <a:p>
            <a:r>
              <a:rPr lang="en-US" sz="1200" dirty="0"/>
              <a:t>        {</a:t>
            </a:r>
          </a:p>
          <a:p>
            <a:r>
              <a:rPr lang="en-US" sz="1200" dirty="0"/>
              <a:t>            cout&lt;&lt;l&lt;&lt;", "&lt;&lt;b&lt;&lt;endl;</a:t>
            </a:r>
          </a:p>
          <a:p>
            <a:r>
              <a:rPr lang="en-US" sz="1200" dirty="0"/>
              <a:t>        }</a:t>
            </a:r>
          </a:p>
          <a:p>
            <a:r>
              <a:rPr lang="en-US" sz="1200" dirty="0"/>
              <a:t>};</a:t>
            </a:r>
          </a:p>
          <a:p>
            <a:r>
              <a:rPr lang="en-US" sz="1200" dirty="0"/>
              <a:t>class Printdata</a:t>
            </a:r>
          </a:p>
          <a:p>
            <a:r>
              <a:rPr lang="en-US" sz="1200" dirty="0"/>
              <a:t>{</a:t>
            </a:r>
          </a:p>
          <a:p>
            <a:r>
              <a:rPr lang="en-US" sz="1200" dirty="0"/>
              <a:t>    public:</a:t>
            </a:r>
          </a:p>
          <a:p>
            <a:r>
              <a:rPr lang="en-US" sz="1200" dirty="0"/>
              <a:t>        void show(int a)</a:t>
            </a:r>
          </a:p>
          <a:p>
            <a:r>
              <a:rPr lang="en-US" sz="1200" dirty="0"/>
              <a:t>        {</a:t>
            </a:r>
          </a:p>
          <a:p>
            <a:r>
              <a:rPr lang="en-US" sz="1200" dirty="0"/>
              <a:t>            cout&lt;&lt;a&lt;&lt;endl;</a:t>
            </a:r>
          </a:p>
          <a:p>
            <a:r>
              <a:rPr lang="en-US" sz="1200" dirty="0"/>
              <a:t>        }</a:t>
            </a:r>
          </a:p>
          <a:p>
            <a:r>
              <a:rPr lang="en-US" sz="1200" dirty="0"/>
              <a:t>};</a:t>
            </a:r>
          </a:p>
          <a:p>
            <a:endParaRPr lang="en-US" sz="1200" dirty="0"/>
          </a:p>
          <a:p>
            <a:r>
              <a:rPr lang="en-US" sz="1200" dirty="0"/>
              <a:t>class Rectangle: public Polygon, public Printdata</a:t>
            </a:r>
          </a:p>
          <a:p>
            <a:r>
              <a:rPr lang="en-US" sz="1200" dirty="0"/>
              <a:t>{</a:t>
            </a:r>
          </a:p>
          <a:p>
            <a:r>
              <a:rPr lang="en-US" sz="1200" dirty="0"/>
              <a:t>    private:</a:t>
            </a:r>
          </a:p>
          <a:p>
            <a:r>
              <a:rPr lang="en-US" sz="1200" dirty="0"/>
              <a:t>        int area;</a:t>
            </a:r>
          </a:p>
          <a:p>
            <a:r>
              <a:rPr lang="en-US" sz="1200" dirty="0"/>
              <a:t>    public:</a:t>
            </a:r>
          </a:p>
          <a:p>
            <a:r>
              <a:rPr lang="en-US" sz="1200" dirty="0"/>
              <a:t>        int calculate()</a:t>
            </a:r>
          </a:p>
          <a:p>
            <a:r>
              <a:rPr lang="en-US" sz="1200" dirty="0"/>
              <a:t>        {</a:t>
            </a:r>
          </a:p>
          <a:p>
            <a:r>
              <a:rPr lang="en-US" sz="1200" dirty="0"/>
              <a:t>            area = l * b;</a:t>
            </a:r>
          </a:p>
          <a:p>
            <a:r>
              <a:rPr lang="en-US" sz="1200" dirty="0"/>
              <a:t>            return area;</a:t>
            </a:r>
          </a:p>
          <a:p>
            <a:r>
              <a:rPr lang="en-US" sz="1200" dirty="0"/>
              <a:t>        }</a:t>
            </a:r>
          </a:p>
          <a:p>
            <a:r>
              <a:rPr lang="en-US" sz="1200" dirty="0"/>
              <a:t>};</a:t>
            </a:r>
          </a:p>
          <a:p>
            <a:endParaRPr lang="en-US" sz="1200" dirty="0"/>
          </a:p>
          <a:p>
            <a:endParaRPr lang="en-US" sz="1200" dirty="0"/>
          </a:p>
          <a:p>
            <a:r>
              <a:rPr lang="en-US" sz="1200" dirty="0"/>
              <a:t>int main()</a:t>
            </a:r>
          </a:p>
          <a:p>
            <a:r>
              <a:rPr lang="en-US" sz="1200" dirty="0"/>
              <a:t>{</a:t>
            </a:r>
          </a:p>
          <a:p>
            <a:r>
              <a:rPr lang="en-US" sz="1200" dirty="0"/>
              <a:t>    Rectangle R;</a:t>
            </a:r>
          </a:p>
          <a:p>
            <a:r>
              <a:rPr lang="en-US" sz="1200" dirty="0"/>
              <a:t>    </a:t>
            </a:r>
            <a:r>
              <a:rPr lang="en-US" sz="1200" dirty="0" err="1"/>
              <a:t>R.get</a:t>
            </a:r>
            <a:r>
              <a:rPr lang="en-US" sz="1200" dirty="0"/>
              <a:t>();</a:t>
            </a:r>
          </a:p>
          <a:p>
            <a:r>
              <a:rPr lang="en-US" sz="1200" dirty="0"/>
              <a:t>    </a:t>
            </a:r>
            <a:r>
              <a:rPr lang="en-US" sz="1200" dirty="0" err="1"/>
              <a:t>R.Polygon</a:t>
            </a:r>
            <a:r>
              <a:rPr lang="en-US" sz="1200" dirty="0"/>
              <a:t>::show();</a:t>
            </a:r>
          </a:p>
          <a:p>
            <a:r>
              <a:rPr lang="en-US" sz="1200" dirty="0"/>
              <a:t>    int x = </a:t>
            </a:r>
            <a:r>
              <a:rPr lang="en-US" sz="1200" dirty="0" err="1"/>
              <a:t>R.calculate</a:t>
            </a:r>
            <a:r>
              <a:rPr lang="en-US" sz="1200" dirty="0"/>
              <a:t>();</a:t>
            </a:r>
          </a:p>
          <a:p>
            <a:r>
              <a:rPr lang="en-US" sz="1200" dirty="0"/>
              <a:t>    </a:t>
            </a:r>
            <a:r>
              <a:rPr lang="en-US" sz="1200" dirty="0" err="1"/>
              <a:t>R.Printdata</a:t>
            </a:r>
            <a:r>
              <a:rPr lang="en-US" sz="1200" dirty="0"/>
              <a:t>::show(x);</a:t>
            </a:r>
          </a:p>
          <a:p>
            <a:r>
              <a:rPr lang="en-US" sz="1200" dirty="0"/>
              <a:t>    return 0;</a:t>
            </a:r>
          </a:p>
          <a:p>
            <a:r>
              <a:rPr lang="en-US" sz="1200" dirty="0"/>
              <a:t>}</a:t>
            </a:r>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Improved version of above code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ECB5818E-FBF6-4B58-A179-CE0A4B76FB5C}"/>
              </a:ext>
            </a:extLst>
          </p:cNvPr>
          <p:cNvSpPr/>
          <p:nvPr/>
        </p:nvSpPr>
        <p:spPr>
          <a:xfrm>
            <a:off x="4037874" y="3158202"/>
            <a:ext cx="1944216"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Solving Ambiguity</a:t>
            </a:r>
          </a:p>
        </p:txBody>
      </p:sp>
      <p:sp>
        <p:nvSpPr>
          <p:cNvPr id="8" name="Rectangle 7">
            <a:extLst>
              <a:ext uri="{FF2B5EF4-FFF2-40B4-BE49-F238E27FC236}">
                <a16:creationId xmlns:a16="http://schemas.microsoft.com/office/drawing/2014/main" id="{7FFCEC9E-805A-41B1-9C59-569B391C4D6E}"/>
              </a:ext>
            </a:extLst>
          </p:cNvPr>
          <p:cNvSpPr/>
          <p:nvPr/>
        </p:nvSpPr>
        <p:spPr>
          <a:xfrm>
            <a:off x="6106472" y="3063731"/>
            <a:ext cx="2957754" cy="8572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This line clearly indicates that show() of Polygon needs to   be called</a:t>
            </a:r>
          </a:p>
        </p:txBody>
      </p:sp>
      <p:sp>
        <p:nvSpPr>
          <p:cNvPr id="11" name="Rectangle 10">
            <a:extLst>
              <a:ext uri="{FF2B5EF4-FFF2-40B4-BE49-F238E27FC236}">
                <a16:creationId xmlns:a16="http://schemas.microsoft.com/office/drawing/2014/main" id="{797E8822-360C-4EA6-A32F-05119C938ABF}"/>
              </a:ext>
            </a:extLst>
          </p:cNvPr>
          <p:cNvSpPr/>
          <p:nvPr/>
        </p:nvSpPr>
        <p:spPr>
          <a:xfrm>
            <a:off x="6129436" y="4210714"/>
            <a:ext cx="2957754" cy="829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Similarly, this line also clearly indicates that show() of Printdata needs to be called</a:t>
            </a:r>
          </a:p>
        </p:txBody>
      </p:sp>
      <p:sp>
        <p:nvSpPr>
          <p:cNvPr id="3" name="Rectangle 2">
            <a:extLst>
              <a:ext uri="{FF2B5EF4-FFF2-40B4-BE49-F238E27FC236}">
                <a16:creationId xmlns:a16="http://schemas.microsoft.com/office/drawing/2014/main" id="{D1F752F7-715E-4867-8518-2113CB6A9A13}"/>
              </a:ext>
            </a:extLst>
          </p:cNvPr>
          <p:cNvSpPr/>
          <p:nvPr/>
        </p:nvSpPr>
        <p:spPr>
          <a:xfrm>
            <a:off x="4672680" y="4210714"/>
            <a:ext cx="1309409" cy="16123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16E089-FD46-42B8-B0B2-383F919CE5A0}"/>
              </a:ext>
            </a:extLst>
          </p:cNvPr>
          <p:cNvSpPr/>
          <p:nvPr/>
        </p:nvSpPr>
        <p:spPr>
          <a:xfrm>
            <a:off x="4672680" y="4587974"/>
            <a:ext cx="1399945" cy="16123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C4080A7-E981-4AB6-A5DF-73DD5FD1FF56}"/>
              </a:ext>
            </a:extLst>
          </p:cNvPr>
          <p:cNvCxnSpPr>
            <a:cxnSpLocks/>
            <a:stCxn id="8" idx="1"/>
            <a:endCxn id="3" idx="0"/>
          </p:cNvCxnSpPr>
          <p:nvPr/>
        </p:nvCxnSpPr>
        <p:spPr>
          <a:xfrm flipH="1">
            <a:off x="5327385" y="3492356"/>
            <a:ext cx="779087" cy="71835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8B7BC533-9D54-4BD0-A551-F0EAC82750CD}"/>
              </a:ext>
            </a:extLst>
          </p:cNvPr>
          <p:cNvCxnSpPr>
            <a:cxnSpLocks/>
            <a:endCxn id="12" idx="2"/>
          </p:cNvCxnSpPr>
          <p:nvPr/>
        </p:nvCxnSpPr>
        <p:spPr>
          <a:xfrm flipH="1" flipV="1">
            <a:off x="5372653" y="4749210"/>
            <a:ext cx="858202" cy="28973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48108613"/>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143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2EF78687-1B36-4273-BFEA-F1E149E43FA5}"/>
              </a:ext>
            </a:extLst>
          </p:cNvPr>
          <p:cNvSpPr/>
          <p:nvPr/>
        </p:nvSpPr>
        <p:spPr>
          <a:xfrm>
            <a:off x="1835696" y="1995686"/>
            <a:ext cx="5112568" cy="1850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10 20</a:t>
            </a:r>
          </a:p>
          <a:p>
            <a:r>
              <a:rPr lang="en-US" dirty="0"/>
              <a:t>10, 20</a:t>
            </a:r>
          </a:p>
          <a:p>
            <a:r>
              <a:rPr lang="en-US" dirty="0"/>
              <a:t>200</a:t>
            </a:r>
          </a:p>
          <a:p>
            <a:endParaRPr lang="en-US" dirty="0"/>
          </a:p>
          <a:p>
            <a:r>
              <a:rPr lang="en-US" dirty="0"/>
              <a:t>Process returned 0 (0x0)   execution time : 3.117 s</a:t>
            </a:r>
          </a:p>
          <a:p>
            <a:r>
              <a:rPr lang="en-US" dirty="0"/>
              <a:t>Press any key to continue.</a:t>
            </a:r>
          </a:p>
        </p:txBody>
      </p:sp>
    </p:spTree>
    <p:extLst>
      <p:ext uri="{BB962C8B-B14F-4D97-AF65-F5344CB8AC3E}">
        <p14:creationId xmlns:p14="http://schemas.microsoft.com/office/powerpoint/2010/main" val="46290966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857220"/>
            <a:ext cx="9144000" cy="4297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sz="1400" dirty="0">
                <a:solidFill>
                  <a:schemeClr val="bg1"/>
                </a:solidFill>
              </a:rPr>
              <a:t>If in case of inheritance we have constructors and destructors present in the base and derived classes, then they are       executed based upon a SPECIAL RULE.</a:t>
            </a:r>
          </a:p>
          <a:p>
            <a:endParaRPr lang="en-US" sz="1400" dirty="0">
              <a:solidFill>
                <a:schemeClr val="bg1"/>
              </a:solidFill>
            </a:endParaRPr>
          </a:p>
          <a:p>
            <a:pPr marL="342900" indent="-342900">
              <a:buFont typeface="+mj-lt"/>
              <a:buAutoNum type="arabicPeriod" startAt="2"/>
            </a:pPr>
            <a:r>
              <a:rPr lang="en-US" sz="1400" dirty="0">
                <a:solidFill>
                  <a:schemeClr val="bg1"/>
                </a:solidFill>
              </a:rPr>
              <a:t>The rule is that, whenever we will create and object of child class, the compiler will at first call the constructor of base  class, Immediately followed by the constructor of derived class.</a:t>
            </a:r>
          </a:p>
          <a:p>
            <a:endParaRPr lang="en-US" sz="1400" dirty="0">
              <a:solidFill>
                <a:schemeClr val="bg1"/>
              </a:solidFill>
            </a:endParaRPr>
          </a:p>
          <a:p>
            <a:pPr marL="342900" indent="-342900">
              <a:buFont typeface="+mj-lt"/>
              <a:buAutoNum type="arabicPeriod" startAt="3"/>
            </a:pPr>
            <a:r>
              <a:rPr lang="en-US" sz="1400" dirty="0">
                <a:solidFill>
                  <a:schemeClr val="bg1"/>
                </a:solidFill>
              </a:rPr>
              <a:t>Similarly, when the object of derived class will be destroyed, the compiler will at first call the destructor of derived class immediately followed by the destructor of base class.</a:t>
            </a:r>
          </a:p>
          <a:p>
            <a:endParaRPr lang="en-US" sz="1400" dirty="0">
              <a:solidFill>
                <a:schemeClr val="bg1"/>
              </a:solidFill>
            </a:endParaRPr>
          </a:p>
          <a:p>
            <a:pPr marL="342900" indent="-342900">
              <a:buFont typeface="+mj-lt"/>
              <a:buAutoNum type="arabicPeriod" startAt="4"/>
            </a:pPr>
            <a:r>
              <a:rPr lang="en-US" sz="1400" dirty="0">
                <a:solidFill>
                  <a:schemeClr val="bg1"/>
                </a:solidFill>
              </a:rPr>
              <a:t>Thus we can say that CONSTRUCTOR CALLING in INHERITANCE follows ORDER OF INHERITANCE, while DESTRUCTOR      CALLING in INHERITANCE follows REVERSE ORDER OF INHERITANCE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Behavior of Constructor &amp; Destructor in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636035182"/>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857220"/>
            <a:ext cx="9144000" cy="4297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400" dirty="0"/>
              <a:t>#include &lt;iostream&gt;</a:t>
            </a:r>
          </a:p>
          <a:p>
            <a:endParaRPr lang="en-US" sz="1400" dirty="0"/>
          </a:p>
          <a:p>
            <a:r>
              <a:rPr lang="en-US" sz="1400" dirty="0"/>
              <a:t>using namespace std;</a:t>
            </a:r>
          </a:p>
          <a:p>
            <a:endParaRPr lang="en-US" sz="1400" dirty="0"/>
          </a:p>
          <a:p>
            <a:r>
              <a:rPr lang="en-US" sz="1400" dirty="0"/>
              <a:t>class Base</a:t>
            </a:r>
          </a:p>
          <a:p>
            <a:r>
              <a:rPr lang="en-US" sz="1400" dirty="0"/>
              <a:t>{</a:t>
            </a:r>
          </a:p>
          <a:p>
            <a:r>
              <a:rPr lang="en-US" sz="1400" dirty="0"/>
              <a:t>    public:</a:t>
            </a:r>
          </a:p>
          <a:p>
            <a:r>
              <a:rPr lang="en-US" sz="1400" dirty="0"/>
              <a:t>        Base()</a:t>
            </a:r>
          </a:p>
          <a:p>
            <a:r>
              <a:rPr lang="en-US" sz="1400" dirty="0"/>
              <a:t>        {</a:t>
            </a:r>
          </a:p>
          <a:p>
            <a:r>
              <a:rPr lang="en-US" sz="1400" dirty="0"/>
              <a:t>            cout&lt;&lt;"In constructor of base...."&lt;&lt;endl;</a:t>
            </a:r>
          </a:p>
          <a:p>
            <a:r>
              <a:rPr lang="en-US" sz="1400" dirty="0"/>
              <a:t>        }</a:t>
            </a:r>
          </a:p>
          <a:p>
            <a:r>
              <a:rPr lang="en-US" sz="1400" dirty="0"/>
              <a:t>        ~Base()</a:t>
            </a:r>
          </a:p>
          <a:p>
            <a:r>
              <a:rPr lang="en-US" sz="1400" dirty="0"/>
              <a:t>        {</a:t>
            </a:r>
          </a:p>
          <a:p>
            <a:r>
              <a:rPr lang="en-US" sz="1400" dirty="0"/>
              <a:t>            cout&lt;&lt;"In destructor of base...."&lt;&lt;endl;</a:t>
            </a:r>
          </a:p>
          <a:p>
            <a:r>
              <a:rPr lang="en-US" sz="1400" dirty="0"/>
              <a:t>        }</a:t>
            </a:r>
          </a:p>
          <a:p>
            <a:r>
              <a:rPr lang="en-US" sz="1400" dirty="0"/>
              <a:t>};</a:t>
            </a:r>
          </a:p>
          <a:p>
            <a:endParaRPr lang="en-US" sz="1400" dirty="0"/>
          </a:p>
          <a:p>
            <a:endParaRPr lang="en-US" sz="1400" dirty="0"/>
          </a:p>
          <a:p>
            <a:endParaRPr lang="en-US" sz="1400" dirty="0"/>
          </a:p>
          <a:p>
            <a:endParaRPr lang="en-US" sz="1400" dirty="0"/>
          </a:p>
          <a:p>
            <a:r>
              <a:rPr lang="en-US" sz="1400" dirty="0"/>
              <a:t>class Derived: public Base</a:t>
            </a:r>
          </a:p>
          <a:p>
            <a:r>
              <a:rPr lang="en-US" sz="1400" dirty="0"/>
              <a:t>{</a:t>
            </a:r>
          </a:p>
          <a:p>
            <a:r>
              <a:rPr lang="en-US" sz="1400" dirty="0"/>
              <a:t>    public:</a:t>
            </a:r>
          </a:p>
          <a:p>
            <a:r>
              <a:rPr lang="en-US" sz="1400" dirty="0"/>
              <a:t>        Derived()</a:t>
            </a:r>
          </a:p>
          <a:p>
            <a:r>
              <a:rPr lang="en-US" sz="1400" dirty="0"/>
              <a:t>        {</a:t>
            </a:r>
          </a:p>
          <a:p>
            <a:r>
              <a:rPr lang="en-US" sz="1400" dirty="0"/>
              <a:t>            cout&lt;&lt;"In constructor of derived...."&lt;&lt;endl;</a:t>
            </a:r>
          </a:p>
          <a:p>
            <a:r>
              <a:rPr lang="en-US" sz="1400" dirty="0"/>
              <a:t>        }</a:t>
            </a:r>
          </a:p>
          <a:p>
            <a:r>
              <a:rPr lang="en-US" sz="1400" dirty="0"/>
              <a:t>        ~Derived()</a:t>
            </a:r>
          </a:p>
          <a:p>
            <a:r>
              <a:rPr lang="en-US" sz="1400" dirty="0"/>
              <a:t>        {</a:t>
            </a:r>
          </a:p>
          <a:p>
            <a:r>
              <a:rPr lang="en-US" sz="1400" dirty="0"/>
              <a:t>            cout&lt;&lt;"In destructor of derived...."&lt;&lt;endl;</a:t>
            </a:r>
          </a:p>
          <a:p>
            <a:r>
              <a:rPr lang="en-US" sz="1400" dirty="0"/>
              <a:t>        }</a:t>
            </a:r>
          </a:p>
          <a:p>
            <a:r>
              <a:rPr lang="en-US" sz="1400" dirty="0"/>
              <a:t>};</a:t>
            </a:r>
          </a:p>
          <a:p>
            <a:endParaRPr lang="en-US" sz="1400" dirty="0"/>
          </a:p>
          <a:p>
            <a:r>
              <a:rPr lang="en-US" sz="1400" dirty="0"/>
              <a:t>int main()</a:t>
            </a:r>
          </a:p>
          <a:p>
            <a:r>
              <a:rPr lang="en-US" sz="1400" dirty="0"/>
              <a:t>{</a:t>
            </a:r>
          </a:p>
          <a:p>
            <a:r>
              <a:rPr lang="en-US" sz="1400" dirty="0"/>
              <a:t>    Derived obj;</a:t>
            </a:r>
          </a:p>
          <a:p>
            <a:r>
              <a:rPr lang="en-US" sz="1400" dirty="0"/>
              <a:t>    return 0;</a:t>
            </a:r>
          </a:p>
          <a:p>
            <a:r>
              <a:rPr lang="en-US" sz="1400" dirty="0"/>
              <a:t>}</a:t>
            </a:r>
            <a:endParaRPr lang="en-US" sz="14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113967072"/>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143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2EF78687-1B36-4273-BFEA-F1E149E43FA5}"/>
              </a:ext>
            </a:extLst>
          </p:cNvPr>
          <p:cNvSpPr/>
          <p:nvPr/>
        </p:nvSpPr>
        <p:spPr>
          <a:xfrm>
            <a:off x="1835696" y="1995686"/>
            <a:ext cx="5112568" cy="2016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In constructor of base....</a:t>
            </a:r>
          </a:p>
          <a:p>
            <a:r>
              <a:rPr lang="en-US" dirty="0"/>
              <a:t>In constructor of derived....</a:t>
            </a:r>
          </a:p>
          <a:p>
            <a:r>
              <a:rPr lang="en-US" dirty="0"/>
              <a:t>In destructor of derived....</a:t>
            </a:r>
          </a:p>
          <a:p>
            <a:r>
              <a:rPr lang="en-US" dirty="0"/>
              <a:t>In destructor of base....</a:t>
            </a:r>
          </a:p>
          <a:p>
            <a:endParaRPr lang="en-US" dirty="0"/>
          </a:p>
          <a:p>
            <a:r>
              <a:rPr lang="en-US" dirty="0"/>
              <a:t>Process returned 0 (0x0)   execution time : 0.100 s</a:t>
            </a:r>
          </a:p>
          <a:p>
            <a:r>
              <a:rPr lang="en-US" dirty="0"/>
              <a:t>Press any key to continue.</a:t>
            </a:r>
          </a:p>
        </p:txBody>
      </p:sp>
    </p:spTree>
    <p:extLst>
      <p:ext uri="{BB962C8B-B14F-4D97-AF65-F5344CB8AC3E}">
        <p14:creationId xmlns:p14="http://schemas.microsoft.com/office/powerpoint/2010/main" val="3204557674"/>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35</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“private” mode of inheritance</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1" y="1795203"/>
            <a:ext cx="5214974" cy="428675"/>
            <a:chOff x="3131839" y="1504090"/>
            <a:chExt cx="5256584" cy="576127"/>
          </a:xfrm>
        </p:grpSpPr>
        <p:sp>
          <p:nvSpPr>
            <p:cNvPr id="24" name="Rectangle 23"/>
            <p:cNvSpPr/>
            <p:nvPr/>
          </p:nvSpPr>
          <p:spPr>
            <a:xfrm>
              <a:off x="3131839" y="150415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39" y="1432090"/>
              <a:ext cx="575999"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Example and output of the code</a:t>
            </a:r>
            <a:endParaRPr lang="en-US" sz="1600" b="1" dirty="0">
              <a:solidFill>
                <a:srgbClr val="FFC000"/>
              </a:solidFill>
            </a:endParaRPr>
          </a:p>
        </p:txBody>
      </p:sp>
      <p:sp>
        <p:nvSpPr>
          <p:cNvPr id="35" name="TextBox 34"/>
          <p:cNvSpPr txBox="1"/>
          <p:nvPr/>
        </p:nvSpPr>
        <p:spPr>
          <a:xfrm>
            <a:off x="3357554" y="1729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77733" y="2407410"/>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Members visibility in different inheritance modes</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22F1E0FE-26D4-4DE6-A8A2-3A06C078F698}"/>
              </a:ext>
            </a:extLst>
          </p:cNvPr>
          <p:cNvGrpSpPr/>
          <p:nvPr/>
        </p:nvGrpSpPr>
        <p:grpSpPr>
          <a:xfrm>
            <a:off x="3428992" y="3084356"/>
            <a:ext cx="5214974" cy="428628"/>
            <a:chOff x="3131840" y="1491630"/>
            <a:chExt cx="5256584" cy="576064"/>
          </a:xfrm>
        </p:grpSpPr>
        <p:sp>
          <p:nvSpPr>
            <p:cNvPr id="32" name="Rectangle 31">
              <a:extLst>
                <a:ext uri="{FF2B5EF4-FFF2-40B4-BE49-F238E27FC236}">
                  <a16:creationId xmlns:a16="http://schemas.microsoft.com/office/drawing/2014/main" id="{FBFEAC90-C810-4680-97E9-3599FAF1FAF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ight Triangle 33">
              <a:extLst>
                <a:ext uri="{FF2B5EF4-FFF2-40B4-BE49-F238E27FC236}">
                  <a16:creationId xmlns:a16="http://schemas.microsoft.com/office/drawing/2014/main" id="{9D082E28-5B7D-4947-8081-22BC43F45A5B}"/>
                </a:ext>
              </a:extLst>
            </p:cNvPr>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TextBox 37">
            <a:extLst>
              <a:ext uri="{FF2B5EF4-FFF2-40B4-BE49-F238E27FC236}">
                <a16:creationId xmlns:a16="http://schemas.microsoft.com/office/drawing/2014/main" id="{2AFE5030-A218-4082-BAD4-B9AFA774499E}"/>
              </a:ext>
            </a:extLst>
          </p:cNvPr>
          <p:cNvSpPr txBox="1"/>
          <p:nvPr/>
        </p:nvSpPr>
        <p:spPr>
          <a:xfrm>
            <a:off x="3428992" y="3012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id="{E47D75AC-0BEE-4BEA-AC64-4387406DA14C}"/>
              </a:ext>
            </a:extLst>
          </p:cNvPr>
          <p:cNvSpPr txBox="1"/>
          <p:nvPr/>
        </p:nvSpPr>
        <p:spPr>
          <a:xfrm>
            <a:off x="3918638" y="3084372"/>
            <a:ext cx="4837906" cy="328680"/>
          </a:xfrm>
          <a:prstGeom prst="rect">
            <a:avLst/>
          </a:prstGeom>
          <a:noFill/>
        </p:spPr>
        <p:txBody>
          <a:bodyPr wrap="square" rtlCol="0">
            <a:spAutoFit/>
          </a:bodyPr>
          <a:lstStyle/>
          <a:p>
            <a:pPr marL="190500">
              <a:lnSpc>
                <a:spcPct val="95825"/>
              </a:lnSpc>
              <a:spcBef>
                <a:spcPts val="11048"/>
              </a:spcBef>
            </a:pPr>
            <a:r>
              <a:rPr lang="en-US" sz="1600" b="1" dirty="0">
                <a:solidFill>
                  <a:srgbClr val="C00000"/>
                </a:solidFill>
                <a:latin typeface="+mj-lt"/>
                <a:cs typeface="Georgia"/>
              </a:rPr>
              <a:t>Multilevel inheritance</a:t>
            </a:r>
            <a:endParaRPr lang="en-IN" sz="2000" b="1" dirty="0">
              <a:solidFill>
                <a:srgbClr val="C00000"/>
              </a:solidFill>
              <a:latin typeface="+mj-lt"/>
              <a:cs typeface="Georgia"/>
            </a:endParaRPr>
          </a:p>
        </p:txBody>
      </p:sp>
      <p:grpSp>
        <p:nvGrpSpPr>
          <p:cNvPr id="42" name="Group 41">
            <a:extLst>
              <a:ext uri="{FF2B5EF4-FFF2-40B4-BE49-F238E27FC236}">
                <a16:creationId xmlns:a16="http://schemas.microsoft.com/office/drawing/2014/main" id="{E6527499-47DF-4926-ACA7-AF900F637FF3}"/>
              </a:ext>
            </a:extLst>
          </p:cNvPr>
          <p:cNvGrpSpPr/>
          <p:nvPr/>
        </p:nvGrpSpPr>
        <p:grpSpPr>
          <a:xfrm>
            <a:off x="3428992" y="3727298"/>
            <a:ext cx="5214974" cy="428628"/>
            <a:chOff x="2978224" y="1958883"/>
            <a:chExt cx="5256584" cy="576064"/>
          </a:xfrm>
        </p:grpSpPr>
        <p:sp>
          <p:nvSpPr>
            <p:cNvPr id="47" name="Rectangle 46">
              <a:extLst>
                <a:ext uri="{FF2B5EF4-FFF2-40B4-BE49-F238E27FC236}">
                  <a16:creationId xmlns:a16="http://schemas.microsoft.com/office/drawing/2014/main" id="{A559DECA-3EAE-4ACC-B7A5-8E14B5721726}"/>
                </a:ext>
              </a:extLst>
            </p:cNvPr>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Right Triangle 47">
              <a:extLst>
                <a:ext uri="{FF2B5EF4-FFF2-40B4-BE49-F238E27FC236}">
                  <a16:creationId xmlns:a16="http://schemas.microsoft.com/office/drawing/2014/main" id="{9606593A-FCA2-4FDE-9047-7336CD4981A7}"/>
                </a:ext>
              </a:extLst>
            </p:cNvPr>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9" name="TextBox 48">
            <a:extLst>
              <a:ext uri="{FF2B5EF4-FFF2-40B4-BE49-F238E27FC236}">
                <a16:creationId xmlns:a16="http://schemas.microsoft.com/office/drawing/2014/main" id="{B53EED36-689F-4E8E-8E24-D194A1D9E89F}"/>
              </a:ext>
            </a:extLst>
          </p:cNvPr>
          <p:cNvSpPr txBox="1"/>
          <p:nvPr/>
        </p:nvSpPr>
        <p:spPr>
          <a:xfrm>
            <a:off x="3874615" y="3672855"/>
            <a:ext cx="4769350" cy="328680"/>
          </a:xfrm>
          <a:prstGeom prst="rect">
            <a:avLst/>
          </a:prstGeom>
          <a:noFill/>
        </p:spPr>
        <p:txBody>
          <a:bodyPr wrap="square" rtlCol="0">
            <a:spAutoFit/>
          </a:bodyPr>
          <a:lstStyle/>
          <a:p>
            <a:pPr marL="190500">
              <a:lnSpc>
                <a:spcPct val="95825"/>
              </a:lnSpc>
              <a:spcBef>
                <a:spcPts val="11048"/>
              </a:spcBef>
            </a:pPr>
            <a:r>
              <a:rPr lang="en-US" sz="1600" b="1" dirty="0">
                <a:solidFill>
                  <a:srgbClr val="00B050"/>
                </a:solidFill>
                <a:latin typeface="+mj-lt"/>
                <a:cs typeface="Georgia"/>
              </a:rPr>
              <a:t>Example and output of the code</a:t>
            </a:r>
            <a:endParaRPr lang="en-IN" sz="1600" b="1" dirty="0">
              <a:solidFill>
                <a:srgbClr val="00B050"/>
              </a:solidFill>
              <a:latin typeface="+mj-lt"/>
              <a:cs typeface="Georgia"/>
            </a:endParaRPr>
          </a:p>
        </p:txBody>
      </p:sp>
      <p:sp>
        <p:nvSpPr>
          <p:cNvPr id="50" name="TextBox 49">
            <a:extLst>
              <a:ext uri="{FF2B5EF4-FFF2-40B4-BE49-F238E27FC236}">
                <a16:creationId xmlns:a16="http://schemas.microsoft.com/office/drawing/2014/main" id="{234E4171-6DAB-4A3C-84F6-D296B4C5932F}"/>
              </a:ext>
            </a:extLst>
          </p:cNvPr>
          <p:cNvSpPr txBox="1"/>
          <p:nvPr/>
        </p:nvSpPr>
        <p:spPr>
          <a:xfrm>
            <a:off x="3357554" y="37272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P spid="40"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6278"/>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Multiple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5" name="Rectangle 14">
            <a:extLst>
              <a:ext uri="{FF2B5EF4-FFF2-40B4-BE49-F238E27FC236}">
                <a16:creationId xmlns:a16="http://schemas.microsoft.com/office/drawing/2014/main" id="{16E6502F-60E2-4B31-A227-D35FCCE1E85D}"/>
              </a:ext>
            </a:extLst>
          </p:cNvPr>
          <p:cNvSpPr/>
          <p:nvPr/>
        </p:nvSpPr>
        <p:spPr>
          <a:xfrm>
            <a:off x="4674412" y="2358253"/>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6" name="Rectangle 15">
            <a:extLst>
              <a:ext uri="{FF2B5EF4-FFF2-40B4-BE49-F238E27FC236}">
                <a16:creationId xmlns:a16="http://schemas.microsoft.com/office/drawing/2014/main" id="{6688B398-65B4-4912-9514-173746099B0D}"/>
              </a:ext>
            </a:extLst>
          </p:cNvPr>
          <p:cNvSpPr/>
          <p:nvPr/>
        </p:nvSpPr>
        <p:spPr>
          <a:xfrm>
            <a:off x="2195736" y="2358253"/>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Rectangle 16">
            <a:extLst>
              <a:ext uri="{FF2B5EF4-FFF2-40B4-BE49-F238E27FC236}">
                <a16:creationId xmlns:a16="http://schemas.microsoft.com/office/drawing/2014/main" id="{799BBEB7-3433-4CA7-B7B1-24BD50570141}"/>
              </a:ext>
            </a:extLst>
          </p:cNvPr>
          <p:cNvSpPr/>
          <p:nvPr/>
        </p:nvSpPr>
        <p:spPr>
          <a:xfrm>
            <a:off x="3277452" y="4102864"/>
            <a:ext cx="2202608" cy="6183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18" name="Arrow: Up 17">
            <a:extLst>
              <a:ext uri="{FF2B5EF4-FFF2-40B4-BE49-F238E27FC236}">
                <a16:creationId xmlns:a16="http://schemas.microsoft.com/office/drawing/2014/main" id="{B7500ED0-C9B5-4617-9F08-03D20EADE53A}"/>
              </a:ext>
            </a:extLst>
          </p:cNvPr>
          <p:cNvSpPr/>
          <p:nvPr/>
        </p:nvSpPr>
        <p:spPr>
          <a:xfrm rot="19342678">
            <a:off x="3322154" y="2878327"/>
            <a:ext cx="484632" cy="126863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777B7292-2CBD-4E62-816B-7852CAE00C57}"/>
              </a:ext>
            </a:extLst>
          </p:cNvPr>
          <p:cNvSpPr/>
          <p:nvPr/>
        </p:nvSpPr>
        <p:spPr>
          <a:xfrm rot="2136419">
            <a:off x="5202485" y="2889195"/>
            <a:ext cx="484632" cy="122153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3C0387-F3A8-4C4B-B649-2629779D2A65}"/>
              </a:ext>
            </a:extLst>
          </p:cNvPr>
          <p:cNvSpPr/>
          <p:nvPr/>
        </p:nvSpPr>
        <p:spPr>
          <a:xfrm>
            <a:off x="1691680" y="1107816"/>
            <a:ext cx="5832648" cy="6718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Multiple inheritance means more than 1 base inherited by a common child class</a:t>
            </a:r>
          </a:p>
        </p:txBody>
      </p:sp>
    </p:spTree>
    <p:extLst>
      <p:ext uri="{BB962C8B-B14F-4D97-AF65-F5344CB8AC3E}">
        <p14:creationId xmlns:p14="http://schemas.microsoft.com/office/powerpoint/2010/main" val="3946761310"/>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857220"/>
            <a:ext cx="9144000" cy="4297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200" dirty="0"/>
              <a:t>class Polygon</a:t>
            </a:r>
          </a:p>
          <a:p>
            <a:r>
              <a:rPr lang="en-US" sz="1200" dirty="0"/>
              <a:t>{</a:t>
            </a:r>
          </a:p>
          <a:p>
            <a:r>
              <a:rPr lang="en-US" sz="1200" dirty="0"/>
              <a:t>    protected:</a:t>
            </a:r>
          </a:p>
          <a:p>
            <a:r>
              <a:rPr lang="en-US" sz="1200" dirty="0"/>
              <a:t>        int l, b;</a:t>
            </a:r>
          </a:p>
          <a:p>
            <a:r>
              <a:rPr lang="en-US" sz="1200" dirty="0"/>
              <a:t>    public:</a:t>
            </a:r>
          </a:p>
          <a:p>
            <a:r>
              <a:rPr lang="en-US" sz="1200" dirty="0"/>
              <a:t>        void get()</a:t>
            </a:r>
          </a:p>
          <a:p>
            <a:r>
              <a:rPr lang="en-US" sz="1200" dirty="0"/>
              <a:t>        {</a:t>
            </a:r>
          </a:p>
          <a:p>
            <a:r>
              <a:rPr lang="en-US" sz="1200" dirty="0"/>
              <a:t>            cout&lt;&lt;"Enter l, b: ";</a:t>
            </a:r>
          </a:p>
          <a:p>
            <a:r>
              <a:rPr lang="en-US" sz="1200" dirty="0"/>
              <a:t>            cin&gt;&gt;l&gt;&gt;b;</a:t>
            </a:r>
          </a:p>
          <a:p>
            <a:r>
              <a:rPr lang="en-US" sz="1200" dirty="0"/>
              <a:t>        }</a:t>
            </a:r>
          </a:p>
          <a:p>
            <a:r>
              <a:rPr lang="en-US" sz="1200" dirty="0"/>
              <a:t>        void show()</a:t>
            </a:r>
          </a:p>
          <a:p>
            <a:r>
              <a:rPr lang="en-US" sz="1200" dirty="0"/>
              <a:t>        {</a:t>
            </a:r>
          </a:p>
          <a:p>
            <a:r>
              <a:rPr lang="en-US" sz="1200" dirty="0"/>
              <a:t>            cout&lt;&lt;l&lt;&lt;", "&lt;&lt;b&lt;&lt;endl;</a:t>
            </a:r>
          </a:p>
          <a:p>
            <a:r>
              <a:rPr lang="en-US" sz="1200" dirty="0"/>
              <a:t>        }</a:t>
            </a:r>
          </a:p>
          <a:p>
            <a:r>
              <a:rPr lang="en-US" sz="1200" dirty="0"/>
              <a:t>};</a:t>
            </a:r>
          </a:p>
          <a:p>
            <a:r>
              <a:rPr lang="en-US" sz="1200" dirty="0"/>
              <a:t>class Printdata</a:t>
            </a:r>
          </a:p>
          <a:p>
            <a:r>
              <a:rPr lang="en-US" sz="1200" dirty="0"/>
              <a:t>{</a:t>
            </a:r>
          </a:p>
          <a:p>
            <a:r>
              <a:rPr lang="en-US" sz="1200" dirty="0"/>
              <a:t>    public:</a:t>
            </a:r>
          </a:p>
          <a:p>
            <a:r>
              <a:rPr lang="en-US" sz="1200" dirty="0"/>
              <a:t>        void print(int a)</a:t>
            </a:r>
          </a:p>
          <a:p>
            <a:r>
              <a:rPr lang="en-US" sz="1200" dirty="0"/>
              <a:t>        {</a:t>
            </a:r>
          </a:p>
          <a:p>
            <a:r>
              <a:rPr lang="en-US" sz="1200" dirty="0"/>
              <a:t>            cout&lt;&lt;a&lt;&lt;endl;</a:t>
            </a:r>
          </a:p>
          <a:p>
            <a:r>
              <a:rPr lang="en-US" sz="1200" dirty="0"/>
              <a:t>        }</a:t>
            </a:r>
          </a:p>
          <a:p>
            <a:r>
              <a:rPr lang="en-US" sz="1200" dirty="0"/>
              <a:t>};</a:t>
            </a:r>
          </a:p>
          <a:p>
            <a:r>
              <a:rPr lang="en-US" sz="1200" dirty="0"/>
              <a:t>class Rectangle: public Polygon, public Printdata</a:t>
            </a:r>
          </a:p>
          <a:p>
            <a:r>
              <a:rPr lang="en-US" sz="1200" dirty="0"/>
              <a:t>{</a:t>
            </a:r>
          </a:p>
          <a:p>
            <a:r>
              <a:rPr lang="en-US" sz="1200" dirty="0"/>
              <a:t>    private:</a:t>
            </a:r>
          </a:p>
          <a:p>
            <a:r>
              <a:rPr lang="en-US" sz="1200" dirty="0"/>
              <a:t>        int area;</a:t>
            </a:r>
          </a:p>
          <a:p>
            <a:r>
              <a:rPr lang="en-US" sz="1200" dirty="0"/>
              <a:t>    public:</a:t>
            </a:r>
          </a:p>
          <a:p>
            <a:r>
              <a:rPr lang="en-US" sz="1200" dirty="0"/>
              <a:t>        void calculate()</a:t>
            </a:r>
          </a:p>
          <a:p>
            <a:r>
              <a:rPr lang="en-US" sz="1200" dirty="0"/>
              <a:t>        {</a:t>
            </a:r>
          </a:p>
          <a:p>
            <a:r>
              <a:rPr lang="en-US" sz="1200" dirty="0"/>
              <a:t>            area = l * b;</a:t>
            </a:r>
          </a:p>
          <a:p>
            <a:r>
              <a:rPr lang="en-US" sz="1200" dirty="0"/>
              <a:t>            print(area);</a:t>
            </a:r>
          </a:p>
          <a:p>
            <a:r>
              <a:rPr lang="en-US" sz="1200" dirty="0"/>
              <a:t>        }</a:t>
            </a:r>
          </a:p>
          <a:p>
            <a:r>
              <a:rPr lang="en-US" sz="1200" dirty="0"/>
              <a:t>};</a:t>
            </a:r>
          </a:p>
          <a:p>
            <a:endParaRPr lang="en-US" sz="1200" dirty="0"/>
          </a:p>
          <a:p>
            <a:r>
              <a:rPr lang="en-US" sz="1200" dirty="0"/>
              <a:t>int main()</a:t>
            </a:r>
          </a:p>
          <a:p>
            <a:r>
              <a:rPr lang="en-US" sz="1200" dirty="0"/>
              <a:t>{</a:t>
            </a:r>
          </a:p>
          <a:p>
            <a:r>
              <a:rPr lang="en-US" sz="1200" dirty="0"/>
              <a:t>    Rectangle R;</a:t>
            </a:r>
          </a:p>
          <a:p>
            <a:r>
              <a:rPr lang="en-US" sz="1200" dirty="0"/>
              <a:t>    </a:t>
            </a:r>
            <a:r>
              <a:rPr lang="en-US" sz="1200" dirty="0" err="1"/>
              <a:t>R.get</a:t>
            </a:r>
            <a:r>
              <a:rPr lang="en-US" sz="1200" dirty="0"/>
              <a:t>();</a:t>
            </a:r>
          </a:p>
          <a:p>
            <a:r>
              <a:rPr lang="en-US" sz="1200" dirty="0"/>
              <a:t>    </a:t>
            </a:r>
            <a:r>
              <a:rPr lang="en-US" sz="1200" dirty="0" err="1"/>
              <a:t>R.show</a:t>
            </a:r>
            <a:r>
              <a:rPr lang="en-US" sz="1200" dirty="0"/>
              <a:t>();</a:t>
            </a:r>
          </a:p>
          <a:p>
            <a:r>
              <a:rPr lang="en-US" sz="1200" dirty="0"/>
              <a:t>    </a:t>
            </a:r>
            <a:r>
              <a:rPr lang="en-US" sz="1200" dirty="0" err="1"/>
              <a:t>R.calculate</a:t>
            </a:r>
            <a:r>
              <a:rPr lang="en-US" sz="1200" dirty="0"/>
              <a:t>();</a:t>
            </a:r>
          </a:p>
          <a:p>
            <a:r>
              <a:rPr lang="en-US" sz="1200" dirty="0"/>
              <a:t>    return 0;</a:t>
            </a:r>
          </a:p>
          <a:p>
            <a:r>
              <a:rPr lang="en-US" sz="1200" dirty="0"/>
              <a:t>}</a:t>
            </a:r>
          </a:p>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Multiple Inheritance 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784550796"/>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143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2EF78687-1B36-4273-BFEA-F1E149E43FA5}"/>
              </a:ext>
            </a:extLst>
          </p:cNvPr>
          <p:cNvSpPr/>
          <p:nvPr/>
        </p:nvSpPr>
        <p:spPr>
          <a:xfrm>
            <a:off x="1835696" y="1995686"/>
            <a:ext cx="5112568" cy="1850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10 20</a:t>
            </a:r>
          </a:p>
          <a:p>
            <a:r>
              <a:rPr lang="en-US" dirty="0"/>
              <a:t>10, 20</a:t>
            </a:r>
          </a:p>
          <a:p>
            <a:r>
              <a:rPr lang="en-US" dirty="0"/>
              <a:t>200</a:t>
            </a:r>
          </a:p>
          <a:p>
            <a:endParaRPr lang="en-US" dirty="0"/>
          </a:p>
          <a:p>
            <a:r>
              <a:rPr lang="en-US" dirty="0"/>
              <a:t>Process returned 0 (0x0)   execution time : 2.777 s</a:t>
            </a:r>
          </a:p>
          <a:p>
            <a:r>
              <a:rPr lang="en-US" dirty="0"/>
              <a:t>Press any key to continue.</a:t>
            </a:r>
          </a:p>
        </p:txBody>
      </p:sp>
    </p:spTree>
    <p:extLst>
      <p:ext uri="{BB962C8B-B14F-4D97-AF65-F5344CB8AC3E}">
        <p14:creationId xmlns:p14="http://schemas.microsoft.com/office/powerpoint/2010/main" val="80606976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143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Rounded Corners 1">
            <a:extLst>
              <a:ext uri="{FF2B5EF4-FFF2-40B4-BE49-F238E27FC236}">
                <a16:creationId xmlns:a16="http://schemas.microsoft.com/office/drawing/2014/main" id="{2EF78687-1B36-4273-BFEA-F1E149E43FA5}"/>
              </a:ext>
            </a:extLst>
          </p:cNvPr>
          <p:cNvSpPr/>
          <p:nvPr/>
        </p:nvSpPr>
        <p:spPr>
          <a:xfrm>
            <a:off x="857224" y="1995686"/>
            <a:ext cx="7603208" cy="1850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another version of the code in which the call to the member function </a:t>
            </a:r>
          </a:p>
          <a:p>
            <a:pPr algn="ctr"/>
            <a:r>
              <a:rPr lang="en-US" dirty="0"/>
              <a:t>print() can be given from the main()</a:t>
            </a:r>
          </a:p>
        </p:txBody>
      </p:sp>
    </p:spTree>
    <p:extLst>
      <p:ext uri="{BB962C8B-B14F-4D97-AF65-F5344CB8AC3E}">
        <p14:creationId xmlns:p14="http://schemas.microsoft.com/office/powerpoint/2010/main" val="407033313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857220"/>
            <a:ext cx="9144000" cy="4297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200" dirty="0"/>
              <a:t>class Polygon</a:t>
            </a:r>
          </a:p>
          <a:p>
            <a:r>
              <a:rPr lang="en-US" sz="1200" dirty="0"/>
              <a:t>{</a:t>
            </a:r>
          </a:p>
          <a:p>
            <a:r>
              <a:rPr lang="en-US" sz="1200" dirty="0"/>
              <a:t>    protected:</a:t>
            </a:r>
          </a:p>
          <a:p>
            <a:r>
              <a:rPr lang="en-US" sz="1200" dirty="0"/>
              <a:t>        int l, b;</a:t>
            </a:r>
          </a:p>
          <a:p>
            <a:r>
              <a:rPr lang="en-US" sz="1200" dirty="0"/>
              <a:t>    public:</a:t>
            </a:r>
          </a:p>
          <a:p>
            <a:r>
              <a:rPr lang="en-US" sz="1200" dirty="0"/>
              <a:t>        void get()</a:t>
            </a:r>
          </a:p>
          <a:p>
            <a:r>
              <a:rPr lang="en-US" sz="1200" dirty="0"/>
              <a:t>        {</a:t>
            </a:r>
          </a:p>
          <a:p>
            <a:r>
              <a:rPr lang="en-US" sz="1200" dirty="0"/>
              <a:t>            cout&lt;&lt;"Enter l, b: ";</a:t>
            </a:r>
          </a:p>
          <a:p>
            <a:r>
              <a:rPr lang="en-US" sz="1200" dirty="0"/>
              <a:t>            cin&gt;&gt;l&gt;&gt;b;</a:t>
            </a:r>
          </a:p>
          <a:p>
            <a:r>
              <a:rPr lang="en-US" sz="1200" dirty="0"/>
              <a:t>        }</a:t>
            </a:r>
          </a:p>
          <a:p>
            <a:r>
              <a:rPr lang="en-US" sz="1200" dirty="0"/>
              <a:t>        void show()</a:t>
            </a:r>
          </a:p>
          <a:p>
            <a:r>
              <a:rPr lang="en-US" sz="1200" dirty="0"/>
              <a:t>        {</a:t>
            </a:r>
          </a:p>
          <a:p>
            <a:r>
              <a:rPr lang="en-US" sz="1200" dirty="0"/>
              <a:t>            cout&lt;&lt;l&lt;&lt;", "&lt;&lt;b&lt;&lt;endl;</a:t>
            </a:r>
          </a:p>
          <a:p>
            <a:r>
              <a:rPr lang="en-US" sz="1200" dirty="0"/>
              <a:t>        }</a:t>
            </a:r>
          </a:p>
          <a:p>
            <a:r>
              <a:rPr lang="en-US" sz="1200" dirty="0"/>
              <a:t>};</a:t>
            </a:r>
          </a:p>
          <a:p>
            <a:r>
              <a:rPr lang="en-US" sz="1200" dirty="0"/>
              <a:t>class Printdata</a:t>
            </a:r>
          </a:p>
          <a:p>
            <a:r>
              <a:rPr lang="en-US" sz="1200" dirty="0"/>
              <a:t>{</a:t>
            </a:r>
          </a:p>
          <a:p>
            <a:r>
              <a:rPr lang="en-US" sz="1200" dirty="0"/>
              <a:t>    public:</a:t>
            </a:r>
          </a:p>
          <a:p>
            <a:r>
              <a:rPr lang="en-US" sz="1200" dirty="0"/>
              <a:t>        void print(int a)</a:t>
            </a:r>
          </a:p>
          <a:p>
            <a:r>
              <a:rPr lang="en-US" sz="1200" dirty="0"/>
              <a:t>        {</a:t>
            </a:r>
          </a:p>
          <a:p>
            <a:r>
              <a:rPr lang="en-US" sz="1200" dirty="0"/>
              <a:t>            cout&lt;&lt;a&lt;&lt;endl;</a:t>
            </a:r>
          </a:p>
          <a:p>
            <a:r>
              <a:rPr lang="en-US" sz="1200" dirty="0"/>
              <a:t>        }</a:t>
            </a:r>
          </a:p>
          <a:p>
            <a:r>
              <a:rPr lang="en-US" sz="1200" dirty="0"/>
              <a:t>};</a:t>
            </a:r>
          </a:p>
          <a:p>
            <a:endParaRPr lang="en-US" sz="1200" dirty="0"/>
          </a:p>
          <a:p>
            <a:r>
              <a:rPr lang="en-US" sz="1200" dirty="0"/>
              <a:t>class </a:t>
            </a:r>
            <a:r>
              <a:rPr lang="en-US" sz="1200" dirty="0" err="1"/>
              <a:t>Rectangle:public</a:t>
            </a:r>
            <a:r>
              <a:rPr lang="en-US" sz="1200" dirty="0"/>
              <a:t> Polygon, public Printdata</a:t>
            </a:r>
          </a:p>
          <a:p>
            <a:r>
              <a:rPr lang="en-US" sz="1200" dirty="0"/>
              <a:t>{</a:t>
            </a:r>
          </a:p>
          <a:p>
            <a:r>
              <a:rPr lang="en-US" sz="1200" dirty="0"/>
              <a:t>    private:</a:t>
            </a:r>
          </a:p>
          <a:p>
            <a:r>
              <a:rPr lang="en-US" sz="1200" dirty="0"/>
              <a:t>        int area;</a:t>
            </a:r>
          </a:p>
          <a:p>
            <a:r>
              <a:rPr lang="en-US" sz="1200" dirty="0"/>
              <a:t>    public:</a:t>
            </a:r>
          </a:p>
          <a:p>
            <a:r>
              <a:rPr lang="en-US" sz="1200" dirty="0"/>
              <a:t>        int calculate()</a:t>
            </a:r>
          </a:p>
          <a:p>
            <a:r>
              <a:rPr lang="en-US" sz="1200" dirty="0"/>
              <a:t>        {</a:t>
            </a:r>
          </a:p>
          <a:p>
            <a:r>
              <a:rPr lang="en-US" sz="1200" dirty="0"/>
              <a:t>            area = l * b;</a:t>
            </a:r>
          </a:p>
          <a:p>
            <a:r>
              <a:rPr lang="en-US" sz="1200" dirty="0"/>
              <a:t>            return area;</a:t>
            </a:r>
          </a:p>
          <a:p>
            <a:r>
              <a:rPr lang="en-US" sz="1200" dirty="0"/>
              <a:t>        }</a:t>
            </a:r>
          </a:p>
          <a:p>
            <a:r>
              <a:rPr lang="en-US" sz="1200" dirty="0"/>
              <a:t>};</a:t>
            </a:r>
          </a:p>
          <a:p>
            <a:endParaRPr lang="en-US" sz="1200" dirty="0"/>
          </a:p>
          <a:p>
            <a:r>
              <a:rPr lang="en-US" sz="1200" dirty="0"/>
              <a:t>int main()</a:t>
            </a:r>
          </a:p>
          <a:p>
            <a:r>
              <a:rPr lang="en-US" sz="1200" dirty="0"/>
              <a:t>{</a:t>
            </a:r>
          </a:p>
          <a:p>
            <a:r>
              <a:rPr lang="en-US" sz="1200" dirty="0"/>
              <a:t>    Rectangle R;</a:t>
            </a:r>
          </a:p>
          <a:p>
            <a:r>
              <a:rPr lang="en-US" sz="1200" dirty="0"/>
              <a:t>    </a:t>
            </a:r>
            <a:r>
              <a:rPr lang="en-US" sz="1200" dirty="0" err="1"/>
              <a:t>R.get</a:t>
            </a:r>
            <a:r>
              <a:rPr lang="en-US" sz="1200" dirty="0"/>
              <a:t>();</a:t>
            </a:r>
          </a:p>
          <a:p>
            <a:r>
              <a:rPr lang="en-US" sz="1200" dirty="0"/>
              <a:t>    </a:t>
            </a:r>
            <a:r>
              <a:rPr lang="en-US" sz="1200" dirty="0" err="1"/>
              <a:t>R.show</a:t>
            </a:r>
            <a:r>
              <a:rPr lang="en-US" sz="1200" dirty="0"/>
              <a:t>();</a:t>
            </a:r>
          </a:p>
          <a:p>
            <a:r>
              <a:rPr lang="en-US" sz="1200" dirty="0"/>
              <a:t>    int x = </a:t>
            </a:r>
            <a:r>
              <a:rPr lang="en-US" sz="1200" dirty="0" err="1"/>
              <a:t>R.calculate</a:t>
            </a:r>
            <a:r>
              <a:rPr lang="en-US" sz="1200" dirty="0"/>
              <a:t>();</a:t>
            </a:r>
          </a:p>
          <a:p>
            <a:r>
              <a:rPr lang="en-US" sz="1200" dirty="0"/>
              <a:t>    </a:t>
            </a:r>
            <a:r>
              <a:rPr lang="en-US" sz="1200" dirty="0" err="1"/>
              <a:t>R.print</a:t>
            </a:r>
            <a:r>
              <a:rPr lang="en-US" sz="1200" dirty="0"/>
              <a:t>(x);</a:t>
            </a:r>
          </a:p>
          <a:p>
            <a:r>
              <a:rPr lang="en-US" sz="1200" dirty="0"/>
              <a:t>    return 0;</a:t>
            </a:r>
          </a:p>
          <a:p>
            <a:r>
              <a:rPr lang="en-US" sz="1200" dirty="0"/>
              <a:t>}</a:t>
            </a:r>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Multiple Inheritance 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1528998600"/>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143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2EF78687-1B36-4273-BFEA-F1E149E43FA5}"/>
              </a:ext>
            </a:extLst>
          </p:cNvPr>
          <p:cNvSpPr/>
          <p:nvPr/>
        </p:nvSpPr>
        <p:spPr>
          <a:xfrm>
            <a:off x="1835696" y="1995686"/>
            <a:ext cx="5112568" cy="1850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10 20</a:t>
            </a:r>
          </a:p>
          <a:p>
            <a:r>
              <a:rPr lang="en-US" dirty="0"/>
              <a:t>10, 20</a:t>
            </a:r>
          </a:p>
          <a:p>
            <a:r>
              <a:rPr lang="en-US" dirty="0"/>
              <a:t>200</a:t>
            </a:r>
          </a:p>
          <a:p>
            <a:endParaRPr lang="en-US" dirty="0"/>
          </a:p>
          <a:p>
            <a:r>
              <a:rPr lang="en-US" dirty="0"/>
              <a:t>Process returned 0 (0x0)   execution time : 2.777 s</a:t>
            </a:r>
          </a:p>
          <a:p>
            <a:r>
              <a:rPr lang="en-US" dirty="0"/>
              <a:t>Press any key to continue.</a:t>
            </a:r>
          </a:p>
        </p:txBody>
      </p:sp>
    </p:spTree>
    <p:extLst>
      <p:ext uri="{BB962C8B-B14F-4D97-AF65-F5344CB8AC3E}">
        <p14:creationId xmlns:p14="http://schemas.microsoft.com/office/powerpoint/2010/main" val="2423641374"/>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28658"/>
            <a:ext cx="9144000" cy="4214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200" dirty="0">
                <a:solidFill>
                  <a:schemeClr val="bg1"/>
                </a:solidFill>
              </a:rPr>
              <a:t>class Polygon</a:t>
            </a:r>
          </a:p>
          <a:p>
            <a:r>
              <a:rPr lang="en-US" sz="1200" dirty="0">
                <a:solidFill>
                  <a:schemeClr val="bg1"/>
                </a:solidFill>
              </a:rPr>
              <a:t>{</a:t>
            </a:r>
          </a:p>
          <a:p>
            <a:r>
              <a:rPr lang="en-US" sz="1200" dirty="0">
                <a:solidFill>
                  <a:schemeClr val="bg1"/>
                </a:solidFill>
              </a:rPr>
              <a:t>    protected:</a:t>
            </a:r>
          </a:p>
          <a:p>
            <a:r>
              <a:rPr lang="en-US" sz="1200" dirty="0">
                <a:solidFill>
                  <a:schemeClr val="bg1"/>
                </a:solidFill>
              </a:rPr>
              <a:t>        int l, b;</a:t>
            </a:r>
          </a:p>
          <a:p>
            <a:r>
              <a:rPr lang="en-US" sz="1200" dirty="0">
                <a:solidFill>
                  <a:schemeClr val="bg1"/>
                </a:solidFill>
              </a:rPr>
              <a:t>    public:</a:t>
            </a:r>
          </a:p>
          <a:p>
            <a:r>
              <a:rPr lang="en-US" sz="1200" dirty="0">
                <a:solidFill>
                  <a:schemeClr val="bg1"/>
                </a:solidFill>
              </a:rPr>
              <a:t>        void get()</a:t>
            </a:r>
          </a:p>
          <a:p>
            <a:r>
              <a:rPr lang="en-US" sz="1200" dirty="0">
                <a:solidFill>
                  <a:schemeClr val="bg1"/>
                </a:solidFill>
              </a:rPr>
              <a:t>        {</a:t>
            </a:r>
          </a:p>
          <a:p>
            <a:r>
              <a:rPr lang="en-US" sz="1200" dirty="0">
                <a:solidFill>
                  <a:schemeClr val="bg1"/>
                </a:solidFill>
              </a:rPr>
              <a:t>            cout&lt;&lt;"Enter l, b: ";</a:t>
            </a:r>
          </a:p>
          <a:p>
            <a:r>
              <a:rPr lang="en-US" sz="1200" dirty="0">
                <a:solidFill>
                  <a:schemeClr val="bg1"/>
                </a:solidFill>
              </a:rPr>
              <a:t>            cin&gt;&gt;l&gt;&gt;b;</a:t>
            </a:r>
          </a:p>
          <a:p>
            <a:r>
              <a:rPr lang="en-US" sz="1200" dirty="0">
                <a:solidFill>
                  <a:schemeClr val="bg1"/>
                </a:solidFill>
              </a:rPr>
              <a:t>        }</a:t>
            </a:r>
          </a:p>
          <a:p>
            <a:r>
              <a:rPr lang="en-US" sz="1200" dirty="0">
                <a:solidFill>
                  <a:schemeClr val="bg1"/>
                </a:solidFill>
              </a:rPr>
              <a:t>        void show()</a:t>
            </a:r>
          </a:p>
          <a:p>
            <a:r>
              <a:rPr lang="en-US" sz="1200" dirty="0">
                <a:solidFill>
                  <a:schemeClr val="bg1"/>
                </a:solidFill>
              </a:rPr>
              <a:t>        {</a:t>
            </a:r>
          </a:p>
          <a:p>
            <a:r>
              <a:rPr lang="en-US" sz="1200" dirty="0">
                <a:solidFill>
                  <a:schemeClr val="bg1"/>
                </a:solidFill>
              </a:rPr>
              <a:t>            cout&lt;&lt;l&lt;&lt;", "&lt;&lt;b&lt;&lt;endl;</a:t>
            </a:r>
          </a:p>
          <a:p>
            <a:r>
              <a:rPr lang="en-US" sz="1200" dirty="0">
                <a:solidFill>
                  <a:schemeClr val="bg1"/>
                </a:solidFill>
              </a:rPr>
              <a:t>        }</a:t>
            </a:r>
          </a:p>
          <a:p>
            <a:r>
              <a:rPr lang="en-US" sz="1200" dirty="0">
                <a:solidFill>
                  <a:schemeClr val="bg1"/>
                </a:solidFill>
              </a:rPr>
              <a:t>};</a:t>
            </a:r>
          </a:p>
          <a:p>
            <a:r>
              <a:rPr lang="en-US" sz="1200" dirty="0">
                <a:solidFill>
                  <a:schemeClr val="bg1"/>
                </a:solidFill>
              </a:rPr>
              <a:t>class Printdata</a:t>
            </a:r>
          </a:p>
          <a:p>
            <a:r>
              <a:rPr lang="en-US" sz="1200" dirty="0">
                <a:solidFill>
                  <a:schemeClr val="bg1"/>
                </a:solidFill>
              </a:rPr>
              <a:t>{</a:t>
            </a:r>
          </a:p>
          <a:p>
            <a:r>
              <a:rPr lang="en-US" sz="1200" dirty="0">
                <a:solidFill>
                  <a:schemeClr val="bg1"/>
                </a:solidFill>
              </a:rPr>
              <a:t>    public:</a:t>
            </a:r>
          </a:p>
          <a:p>
            <a:r>
              <a:rPr lang="en-US" sz="1200" dirty="0">
                <a:solidFill>
                  <a:schemeClr val="bg1"/>
                </a:solidFill>
              </a:rPr>
              <a:t>        void show(int a)</a:t>
            </a:r>
          </a:p>
          <a:p>
            <a:r>
              <a:rPr lang="en-US" sz="1200" dirty="0">
                <a:solidFill>
                  <a:schemeClr val="bg1"/>
                </a:solidFill>
              </a:rPr>
              <a:t>        {</a:t>
            </a:r>
          </a:p>
          <a:p>
            <a:r>
              <a:rPr lang="en-US" sz="1200" dirty="0">
                <a:solidFill>
                  <a:schemeClr val="bg1"/>
                </a:solidFill>
              </a:rPr>
              <a:t>            cout&lt;&lt;a&lt;&lt;endl;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r>
              <a:rPr lang="en-US" sz="1200" dirty="0">
                <a:solidFill>
                  <a:schemeClr val="bg1"/>
                </a:solidFill>
              </a:rPr>
              <a:t>class </a:t>
            </a:r>
            <a:r>
              <a:rPr lang="en-US" sz="1200" dirty="0" err="1">
                <a:solidFill>
                  <a:schemeClr val="bg1"/>
                </a:solidFill>
              </a:rPr>
              <a:t>Rectangle:public</a:t>
            </a:r>
            <a:r>
              <a:rPr lang="en-US" sz="1200" dirty="0">
                <a:solidFill>
                  <a:schemeClr val="bg1"/>
                </a:solidFill>
              </a:rPr>
              <a:t> Polygon, public Printdata</a:t>
            </a:r>
          </a:p>
          <a:p>
            <a:r>
              <a:rPr lang="en-US" sz="1200" dirty="0">
                <a:solidFill>
                  <a:schemeClr val="bg1"/>
                </a:solidFill>
              </a:rPr>
              <a:t>{</a:t>
            </a:r>
          </a:p>
          <a:p>
            <a:r>
              <a:rPr lang="en-US" sz="1200" dirty="0">
                <a:solidFill>
                  <a:schemeClr val="bg1"/>
                </a:solidFill>
              </a:rPr>
              <a:t>    private:</a:t>
            </a:r>
          </a:p>
          <a:p>
            <a:r>
              <a:rPr lang="en-US" sz="1200" dirty="0">
                <a:solidFill>
                  <a:schemeClr val="bg1"/>
                </a:solidFill>
              </a:rPr>
              <a:t>        int area;</a:t>
            </a:r>
          </a:p>
          <a:p>
            <a:r>
              <a:rPr lang="en-US" sz="1200" dirty="0">
                <a:solidFill>
                  <a:schemeClr val="bg1"/>
                </a:solidFill>
              </a:rPr>
              <a:t>    public:</a:t>
            </a:r>
          </a:p>
          <a:p>
            <a:r>
              <a:rPr lang="en-US" sz="1200" dirty="0">
                <a:solidFill>
                  <a:schemeClr val="bg1"/>
                </a:solidFill>
              </a:rPr>
              <a:t>        int calculate()</a:t>
            </a:r>
          </a:p>
          <a:p>
            <a:r>
              <a:rPr lang="en-US" sz="1200" dirty="0">
                <a:solidFill>
                  <a:schemeClr val="bg1"/>
                </a:solidFill>
              </a:rPr>
              <a:t>        {</a:t>
            </a:r>
          </a:p>
          <a:p>
            <a:r>
              <a:rPr lang="en-US" sz="1200" dirty="0">
                <a:solidFill>
                  <a:schemeClr val="bg1"/>
                </a:solidFill>
              </a:rPr>
              <a:t>            area = l * b;</a:t>
            </a:r>
          </a:p>
          <a:p>
            <a:r>
              <a:rPr lang="en-US" sz="1200" dirty="0">
                <a:solidFill>
                  <a:schemeClr val="bg1"/>
                </a:solidFill>
              </a:rPr>
              <a:t>            return area;</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r>
              <a:rPr lang="en-US" sz="1200" dirty="0">
                <a:solidFill>
                  <a:schemeClr val="bg1"/>
                </a:solidFill>
              </a:rPr>
              <a:t>int main()</a:t>
            </a:r>
          </a:p>
          <a:p>
            <a:r>
              <a:rPr lang="en-US" sz="1200" dirty="0">
                <a:solidFill>
                  <a:schemeClr val="bg1"/>
                </a:solidFill>
              </a:rPr>
              <a:t>{</a:t>
            </a:r>
          </a:p>
          <a:p>
            <a:r>
              <a:rPr lang="en-US" sz="1200" dirty="0">
                <a:solidFill>
                  <a:schemeClr val="bg1"/>
                </a:solidFill>
              </a:rPr>
              <a:t>    Rectangle R;</a:t>
            </a:r>
          </a:p>
          <a:p>
            <a:r>
              <a:rPr lang="en-US" sz="1200" dirty="0">
                <a:solidFill>
                  <a:schemeClr val="bg1"/>
                </a:solidFill>
              </a:rPr>
              <a:t>    </a:t>
            </a:r>
            <a:r>
              <a:rPr lang="en-US" sz="1200" dirty="0" err="1">
                <a:solidFill>
                  <a:schemeClr val="bg1"/>
                </a:solidFill>
              </a:rPr>
              <a:t>R.get</a:t>
            </a:r>
            <a:r>
              <a:rPr lang="en-US" sz="1200" dirty="0">
                <a:solidFill>
                  <a:schemeClr val="bg1"/>
                </a:solidFill>
              </a:rPr>
              <a:t>();</a:t>
            </a:r>
          </a:p>
          <a:p>
            <a:r>
              <a:rPr lang="en-US" sz="1200" dirty="0">
                <a:solidFill>
                  <a:schemeClr val="bg1"/>
                </a:solidFill>
              </a:rPr>
              <a:t>    </a:t>
            </a:r>
            <a:r>
              <a:rPr lang="en-US" sz="1200" dirty="0" err="1">
                <a:solidFill>
                  <a:schemeClr val="bg1"/>
                </a:solidFill>
              </a:rPr>
              <a:t>R.show</a:t>
            </a:r>
            <a:r>
              <a:rPr lang="en-US" sz="1200" dirty="0">
                <a:solidFill>
                  <a:schemeClr val="bg1"/>
                </a:solidFill>
              </a:rPr>
              <a:t>();</a:t>
            </a:r>
          </a:p>
          <a:p>
            <a:r>
              <a:rPr lang="en-US" sz="1200" dirty="0">
                <a:solidFill>
                  <a:schemeClr val="bg1"/>
                </a:solidFill>
              </a:rPr>
              <a:t>    int x = </a:t>
            </a:r>
            <a:r>
              <a:rPr lang="en-US" sz="1200" dirty="0" err="1">
                <a:solidFill>
                  <a:schemeClr val="bg1"/>
                </a:solidFill>
              </a:rPr>
              <a:t>R.calculate</a:t>
            </a:r>
            <a:r>
              <a:rPr lang="en-US" sz="1200" dirty="0">
                <a:solidFill>
                  <a:schemeClr val="bg1"/>
                </a:solidFill>
              </a:rPr>
              <a:t>();</a:t>
            </a:r>
          </a:p>
          <a:p>
            <a:r>
              <a:rPr lang="en-US" sz="1200" dirty="0">
                <a:solidFill>
                  <a:schemeClr val="bg1"/>
                </a:solidFill>
              </a:rPr>
              <a:t>    </a:t>
            </a:r>
            <a:r>
              <a:rPr lang="en-US" sz="1200" dirty="0" err="1">
                <a:solidFill>
                  <a:schemeClr val="bg1"/>
                </a:solidFill>
              </a:rPr>
              <a:t>R.show</a:t>
            </a:r>
            <a:r>
              <a:rPr lang="en-US" sz="1200" dirty="0">
                <a:solidFill>
                  <a:schemeClr val="bg1"/>
                </a:solidFill>
              </a:rPr>
              <a:t>(x);</a:t>
            </a:r>
          </a:p>
          <a:p>
            <a:r>
              <a:rPr lang="en-US" sz="1200" dirty="0">
                <a:solidFill>
                  <a:schemeClr val="bg1"/>
                </a:solidFill>
              </a:rPr>
              <a:t>    return 0;</a:t>
            </a:r>
          </a:p>
          <a:p>
            <a:r>
              <a:rPr lang="en-US" sz="12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Predict the 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C82431C8-DC2C-4E5C-87A7-70D48A3C6CA8}"/>
              </a:ext>
            </a:extLst>
          </p:cNvPr>
          <p:cNvSpPr/>
          <p:nvPr/>
        </p:nvSpPr>
        <p:spPr>
          <a:xfrm>
            <a:off x="6861458" y="3579862"/>
            <a:ext cx="1850504"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Ambiguity Error</a:t>
            </a:r>
          </a:p>
        </p:txBody>
      </p:sp>
    </p:spTree>
    <p:extLst>
      <p:ext uri="{BB962C8B-B14F-4D97-AF65-F5344CB8AC3E}">
        <p14:creationId xmlns:p14="http://schemas.microsoft.com/office/powerpoint/2010/main" val="2590051336"/>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11662</TotalTime>
  <Words>1329</Words>
  <Application>Microsoft Office PowerPoint</Application>
  <PresentationFormat>On-screen Show (16:9)</PresentationFormat>
  <Paragraphs>306</Paragraphs>
  <Slides>16</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Wingdings</vt:lpstr>
      <vt:lpstr>Contents Slide Master</vt:lpstr>
      <vt:lpstr>Section Break Slide Master</vt:lpstr>
      <vt:lpstr>Office Theme</vt:lpstr>
      <vt:lpstr>PowerPoint Presentation</vt:lpstr>
      <vt:lpstr>Today’s Agenda</vt:lpstr>
      <vt:lpstr>Multiple Inheritance</vt:lpstr>
      <vt:lpstr>Multiple Inheritance Example</vt:lpstr>
      <vt:lpstr>Output</vt:lpstr>
      <vt:lpstr>Output</vt:lpstr>
      <vt:lpstr>Multiple Inheritance Example</vt:lpstr>
      <vt:lpstr>Output</vt:lpstr>
      <vt:lpstr>Predict the Output</vt:lpstr>
      <vt:lpstr>Predict the Output</vt:lpstr>
      <vt:lpstr>Improved version of above code</vt:lpstr>
      <vt:lpstr>Output</vt:lpstr>
      <vt:lpstr>Behavior of Constructor &amp; Destructor in Inheritance</vt:lpstr>
      <vt:lpstr>Example</vt:lpstr>
      <vt:lpstr>Output</vt:lpstr>
      <vt:lpstr>End of Lecture 35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422</cp:revision>
  <dcterms:created xsi:type="dcterms:W3CDTF">2016-12-05T23:26:54Z</dcterms:created>
  <dcterms:modified xsi:type="dcterms:W3CDTF">2021-12-15T08:04:52Z</dcterms:modified>
</cp:coreProperties>
</file>