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8"/>
  </p:notesMasterIdLst>
  <p:sldIdLst>
    <p:sldId id="354" r:id="rId4"/>
    <p:sldId id="324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353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02060"/>
    <a:srgbClr val="00FFFF"/>
    <a:srgbClr val="08E64D"/>
    <a:srgbClr val="385D8A"/>
    <a:srgbClr val="F2A40D"/>
    <a:srgbClr val="058D2F"/>
    <a:srgbClr val="996633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>
      <p:cViewPr varScale="1">
        <p:scale>
          <a:sx n="94" d="100"/>
          <a:sy n="94" d="100"/>
        </p:scale>
        <p:origin x="594" y="90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36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 Num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a,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Num(int i, int j)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a = i;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b = j;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cout&lt;&lt;"a: "&lt;&lt;a&lt;&lt;" b: "&lt;&lt;b&lt;&lt;endl;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 AddNum: public Num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c;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AddNum():Num(10, 20)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add()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 = a +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Num::show();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cout&lt;&lt;"Sum is "&lt;&lt;c&lt;&lt;endl;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AddNum obj1, obj2;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obj1.add();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obj1.show();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obj2.add();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obj2.show();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better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9983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69C8AF-8973-43AA-983A-766865DE3250}"/>
              </a:ext>
            </a:extLst>
          </p:cNvPr>
          <p:cNvSpPr/>
          <p:nvPr/>
        </p:nvSpPr>
        <p:spPr>
          <a:xfrm>
            <a:off x="1979712" y="1851670"/>
            <a:ext cx="5184576" cy="1994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a: 10 b: 20</a:t>
            </a:r>
          </a:p>
          <a:p>
            <a:r>
              <a:rPr lang="en-US" dirty="0"/>
              <a:t>Sum is 30</a:t>
            </a:r>
          </a:p>
          <a:p>
            <a:r>
              <a:rPr lang="en-US" dirty="0"/>
              <a:t>a: 10 b: 20</a:t>
            </a:r>
          </a:p>
          <a:p>
            <a:r>
              <a:rPr lang="en-US" dirty="0"/>
              <a:t>Sum is 30</a:t>
            </a:r>
          </a:p>
          <a:p>
            <a:endParaRPr lang="en-US" dirty="0"/>
          </a:p>
          <a:p>
            <a:r>
              <a:rPr lang="en-US" dirty="0"/>
              <a:t>Process returned 0 (0x0)   execution time : 0.140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938083306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3"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class Num1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a;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Num1(int i)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a = i;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cout&lt;&lt;a&lt;&lt;endl;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 Num2:public Num1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Num2(int i, int j):Num1(i)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b = j;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Num1::show();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cout&lt;&lt;b&lt;&lt;endl;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 AddNum: public Num2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c;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AddNum(int i, int j):Num2(i, j)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add()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 = a +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Num2::show();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cout&lt;&lt;"Sum: "&lt;&lt;c&lt;&lt;endl;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AddNum obj(10, 20);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obj.add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obj.show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Constructor Calling in Multilevel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55628E-FBEE-445C-A1FD-EBCFA8550F74}"/>
              </a:ext>
            </a:extLst>
          </p:cNvPr>
          <p:cNvSpPr/>
          <p:nvPr/>
        </p:nvSpPr>
        <p:spPr>
          <a:xfrm>
            <a:off x="5436096" y="3411990"/>
            <a:ext cx="3528392" cy="14904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In C++ it is a rule,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algn="ctr"/>
            <a:r>
              <a:rPr lang="en-US" dirty="0"/>
              <a:t>that a derive class can only call the constructor of "Direct" base class   and not of "indirect" base class</a:t>
            </a:r>
          </a:p>
        </p:txBody>
      </p:sp>
    </p:spTree>
    <p:extLst>
      <p:ext uri="{BB962C8B-B14F-4D97-AF65-F5344CB8AC3E}">
        <p14:creationId xmlns:p14="http://schemas.microsoft.com/office/powerpoint/2010/main" val="2729295825"/>
      </p:ext>
    </p:extLst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69C8AF-8973-43AA-983A-766865DE3250}"/>
              </a:ext>
            </a:extLst>
          </p:cNvPr>
          <p:cNvSpPr/>
          <p:nvPr/>
        </p:nvSpPr>
        <p:spPr>
          <a:xfrm>
            <a:off x="1979712" y="1851670"/>
            <a:ext cx="5184576" cy="19945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10</a:t>
            </a:r>
          </a:p>
          <a:p>
            <a:r>
              <a:rPr lang="en-US" dirty="0"/>
              <a:t>20</a:t>
            </a:r>
          </a:p>
          <a:p>
            <a:r>
              <a:rPr lang="en-US" dirty="0"/>
              <a:t>Sum: 30</a:t>
            </a:r>
          </a:p>
          <a:p>
            <a:endParaRPr lang="en-US" dirty="0"/>
          </a:p>
          <a:p>
            <a:r>
              <a:rPr lang="en-US" dirty="0"/>
              <a:t>Process returned 0 (0x0)   execution time : 0.100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1539618844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36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087255" y="1141965"/>
            <a:ext cx="4500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Calling of base class parametrized constructor in </a:t>
            </a:r>
          </a:p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</a:rPr>
              <a:t>inheritance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1" y="1795203"/>
            <a:ext cx="5214974" cy="428675"/>
            <a:chOff x="3131839" y="1504090"/>
            <a:chExt cx="5256584" cy="576127"/>
          </a:xfrm>
        </p:grpSpPr>
        <p:sp>
          <p:nvSpPr>
            <p:cNvPr id="24" name="Rectangle 23"/>
            <p:cNvSpPr/>
            <p:nvPr/>
          </p:nvSpPr>
          <p:spPr>
            <a:xfrm>
              <a:off x="3131839" y="150415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39" y="1432090"/>
              <a:ext cx="575999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C000"/>
                </a:solidFill>
                <a:latin typeface="+mj-lt"/>
              </a:rPr>
              <a:t>Practical Example and output of the code</a:t>
            </a:r>
            <a:endParaRPr lang="en-US" sz="1600" b="1" dirty="0">
              <a:solidFill>
                <a:srgbClr val="FFC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29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3428992" y="2427164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3877733" y="2407410"/>
            <a:ext cx="4801341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Constructor calling in multilevel inheritance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235572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F1E0FE-26D4-4DE6-A8A2-3A06C078F698}"/>
              </a:ext>
            </a:extLst>
          </p:cNvPr>
          <p:cNvGrpSpPr/>
          <p:nvPr/>
        </p:nvGrpSpPr>
        <p:grpSpPr>
          <a:xfrm>
            <a:off x="3428992" y="3084356"/>
            <a:ext cx="5214974" cy="428628"/>
            <a:chOff x="3131840" y="1491630"/>
            <a:chExt cx="5256584" cy="576064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BFEAC90-C810-4680-97E9-3599FAF1FAF8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34" name="Right Triangle 33">
              <a:extLst>
                <a:ext uri="{FF2B5EF4-FFF2-40B4-BE49-F238E27FC236}">
                  <a16:creationId xmlns:a16="http://schemas.microsoft.com/office/drawing/2014/main" id="{9D082E28-5B7D-4947-8081-22BC43F45A5B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2AFE5030-A218-4082-BAD4-B9AFA774499E}"/>
              </a:ext>
            </a:extLst>
          </p:cNvPr>
          <p:cNvSpPr txBox="1"/>
          <p:nvPr/>
        </p:nvSpPr>
        <p:spPr>
          <a:xfrm>
            <a:off x="3428992" y="301291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7D75AC-0BEE-4BEA-AC64-4387406DA14C}"/>
              </a:ext>
            </a:extLst>
          </p:cNvPr>
          <p:cNvSpPr txBox="1"/>
          <p:nvPr/>
        </p:nvSpPr>
        <p:spPr>
          <a:xfrm>
            <a:off x="4065245" y="3084309"/>
            <a:ext cx="4837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C00000"/>
                </a:solidFill>
              </a:rPr>
              <a:t>Practical Example and output of the code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6" grpId="0"/>
      <p:bldP spid="52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t"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/>
                </a:solidFill>
              </a:rPr>
              <a:t>If the "base" class we are using, has a parametrized constructor, then in the derived class, the compiler   EXPECTS 2 things from the programmer: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DERIVED CLASS MUST have a PROGRAMMER DEFINED CONSTRUCTOR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bg1"/>
                </a:solidFill>
              </a:rPr>
              <a:t>From the constructor of DERIVED CLASS, the programmer </a:t>
            </a:r>
            <a:r>
              <a:rPr lang="en-US" sz="1600" b="1" u="sng" dirty="0">
                <a:solidFill>
                  <a:srgbClr val="FF0000"/>
                </a:solidFill>
              </a:rPr>
              <a:t>MUST EXPLICITLY</a:t>
            </a:r>
            <a:r>
              <a:rPr lang="en-US" sz="1600" dirty="0">
                <a:solidFill>
                  <a:schemeClr val="bg1"/>
                </a:solidFill>
              </a:rPr>
              <a:t> call the constructor of BASE CLASS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Calling of Base Class Parametrized Constructor in Inheritance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Callout: Up Arrow 1">
            <a:extLst>
              <a:ext uri="{FF2B5EF4-FFF2-40B4-BE49-F238E27FC236}">
                <a16:creationId xmlns:a16="http://schemas.microsoft.com/office/drawing/2014/main" id="{632623D8-7DF2-4D00-943A-A979B7E31187}"/>
              </a:ext>
            </a:extLst>
          </p:cNvPr>
          <p:cNvSpPr/>
          <p:nvPr/>
        </p:nvSpPr>
        <p:spPr>
          <a:xfrm>
            <a:off x="5580112" y="2427734"/>
            <a:ext cx="1656184" cy="1969037"/>
          </a:xfrm>
          <a:prstGeom prst="upArrow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will have to call constructor</a:t>
            </a:r>
          </a:p>
        </p:txBody>
      </p:sp>
    </p:spTree>
    <p:extLst>
      <p:ext uri="{BB962C8B-B14F-4D97-AF65-F5344CB8AC3E}">
        <p14:creationId xmlns:p14="http://schemas.microsoft.com/office/powerpoint/2010/main" val="3946761310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6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A(int i)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cout&lt;&lt;"Inside parametrized constructor of A: "&lt;&lt;i&lt;&lt;endl;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r>
              <a:rPr lang="en-US" sz="1600" dirty="0">
                <a:solidFill>
                  <a:schemeClr val="bg1"/>
                </a:solidFill>
              </a:rPr>
              <a:t>class B:public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B obj;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BAEB4-247F-446D-BF9D-CE3908823D52}"/>
              </a:ext>
            </a:extLst>
          </p:cNvPr>
          <p:cNvSpPr/>
          <p:nvPr/>
        </p:nvSpPr>
        <p:spPr>
          <a:xfrm>
            <a:off x="5220072" y="2571750"/>
            <a:ext cx="345638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Error!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Rule 1 is broken</a:t>
            </a:r>
          </a:p>
        </p:txBody>
      </p:sp>
    </p:spTree>
    <p:extLst>
      <p:ext uri="{BB962C8B-B14F-4D97-AF65-F5344CB8AC3E}">
        <p14:creationId xmlns:p14="http://schemas.microsoft.com/office/powerpoint/2010/main" val="3603914938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class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A(int i)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cout&lt;&lt;"Inside parametrized constructor of A: "&lt;&lt;i&lt;&lt;endl;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class B:public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B()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cout&lt;&lt;"Inside constructor of B"&lt;&lt;endl;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 obj;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8BAEB4-247F-446D-BF9D-CE3908823D52}"/>
              </a:ext>
            </a:extLst>
          </p:cNvPr>
          <p:cNvSpPr/>
          <p:nvPr/>
        </p:nvSpPr>
        <p:spPr>
          <a:xfrm>
            <a:off x="5292080" y="3939902"/>
            <a:ext cx="3456384" cy="9144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Error!</a:t>
            </a:r>
          </a:p>
          <a:p>
            <a:pPr marL="285750" indent="-285750" algn="ctr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 algn="ctr">
              <a:buFont typeface="Wingdings" panose="05000000000000000000" pitchFamily="2" charset="2"/>
              <a:buChar char="v"/>
            </a:pPr>
            <a:r>
              <a:rPr lang="en-US" dirty="0"/>
              <a:t>Rule 2: has been broken</a:t>
            </a:r>
          </a:p>
        </p:txBody>
      </p:sp>
    </p:spTree>
    <p:extLst>
      <p:ext uri="{BB962C8B-B14F-4D97-AF65-F5344CB8AC3E}">
        <p14:creationId xmlns:p14="http://schemas.microsoft.com/office/powerpoint/2010/main" val="1491084217"/>
      </p:ext>
    </p:extLst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6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class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A(int i)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cout&lt;&lt;"Inside parametrized constructor of A: "&lt;&lt;i&lt;&lt;endl;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class B:public A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B():A(10)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cout&lt;&lt;"Inside constructor of B"&lt;&lt;endl;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};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600" dirty="0">
                <a:solidFill>
                  <a:schemeClr val="bg1"/>
                </a:solidFill>
              </a:rPr>
              <a:t>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B obj;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Enhanced form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79665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69C8AF-8973-43AA-983A-766865DE3250}"/>
              </a:ext>
            </a:extLst>
          </p:cNvPr>
          <p:cNvSpPr/>
          <p:nvPr/>
        </p:nvSpPr>
        <p:spPr>
          <a:xfrm>
            <a:off x="1979712" y="1995686"/>
            <a:ext cx="5184576" cy="1850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Inside parametrized constructor of A: 10</a:t>
            </a:r>
          </a:p>
          <a:p>
            <a:r>
              <a:rPr lang="en-US" dirty="0"/>
              <a:t>Inside constructor of B</a:t>
            </a:r>
          </a:p>
          <a:p>
            <a:endParaRPr lang="en-US" dirty="0"/>
          </a:p>
          <a:p>
            <a:r>
              <a:rPr lang="en-US" dirty="0"/>
              <a:t>Process returned 0 (0x0)   execution time : 0.080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2976541514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200" dirty="0">
                <a:solidFill>
                  <a:schemeClr val="bg1"/>
                </a:solidFill>
              </a:rPr>
              <a:t>#include &lt;iostream&gt;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using namespace std;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class Num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protected: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a,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Num(int i, int j)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a = i;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b = j;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cout&lt;&lt;"a: "&lt;&lt;a&lt;&lt;" b: "&lt;&lt;b&lt;&lt;endl;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class </a:t>
            </a:r>
            <a:r>
              <a:rPr lang="en-US" sz="1200" dirty="0" err="1">
                <a:solidFill>
                  <a:schemeClr val="bg1"/>
                </a:solidFill>
              </a:rPr>
              <a:t>AddNum:public</a:t>
            </a:r>
            <a:r>
              <a:rPr lang="en-US" sz="1200" dirty="0">
                <a:solidFill>
                  <a:schemeClr val="bg1"/>
                </a:solidFill>
              </a:rPr>
              <a:t> Num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int c;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AddNum():Num(10, 20)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add()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 = a + b;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Num::show();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    cout&lt;&lt;"Sum is "&lt;&lt;c&lt;&lt;endl;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200" dirty="0">
                <a:solidFill>
                  <a:schemeClr val="bg1"/>
                </a:solidFill>
              </a:rPr>
              <a:t>};</a:t>
            </a:r>
          </a:p>
          <a:p>
            <a:r>
              <a:rPr lang="en-US" sz="12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AddNum obj;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obj.add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obj.show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better Example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068560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86278"/>
            <a:ext cx="9144000" cy="411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69C8AF-8973-43AA-983A-766865DE3250}"/>
              </a:ext>
            </a:extLst>
          </p:cNvPr>
          <p:cNvSpPr/>
          <p:nvPr/>
        </p:nvSpPr>
        <p:spPr>
          <a:xfrm>
            <a:off x="1979712" y="1995686"/>
            <a:ext cx="5184576" cy="18505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a: 10 b: 20</a:t>
            </a:r>
          </a:p>
          <a:p>
            <a:r>
              <a:rPr lang="en-US" dirty="0"/>
              <a:t>Sum is 30</a:t>
            </a:r>
          </a:p>
          <a:p>
            <a:endParaRPr lang="en-US" dirty="0"/>
          </a:p>
          <a:p>
            <a:r>
              <a:rPr lang="en-US" dirty="0"/>
              <a:t>Process returned 0 (0x0)   execution time : 0.094 s</a:t>
            </a:r>
          </a:p>
          <a:p>
            <a:r>
              <a:rPr lang="en-US" dirty="0"/>
              <a:t>Press any key to continue.</a:t>
            </a:r>
          </a:p>
        </p:txBody>
      </p:sp>
    </p:spTree>
    <p:extLst>
      <p:ext uri="{BB962C8B-B14F-4D97-AF65-F5344CB8AC3E}">
        <p14:creationId xmlns:p14="http://schemas.microsoft.com/office/powerpoint/2010/main" val="3105280723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11700</TotalTime>
  <Words>1096</Words>
  <Application>Microsoft Office PowerPoint</Application>
  <PresentationFormat>On-screen Show (16:9)</PresentationFormat>
  <Paragraphs>292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Calling of Base Class Parametrized Constructor in Inheritance</vt:lpstr>
      <vt:lpstr>Example</vt:lpstr>
      <vt:lpstr>Example</vt:lpstr>
      <vt:lpstr>Enhanced form of the previous code</vt:lpstr>
      <vt:lpstr>Output of the previous code</vt:lpstr>
      <vt:lpstr>A better Example</vt:lpstr>
      <vt:lpstr>Output of the previous code</vt:lpstr>
      <vt:lpstr>A better Example</vt:lpstr>
      <vt:lpstr>Output of the previous code</vt:lpstr>
      <vt:lpstr>Constructor Calling in Multilevel Inheritance</vt:lpstr>
      <vt:lpstr>Output of the previous code</vt:lpstr>
      <vt:lpstr>End of Lecture 36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425</cp:revision>
  <dcterms:created xsi:type="dcterms:W3CDTF">2016-12-05T23:26:54Z</dcterms:created>
  <dcterms:modified xsi:type="dcterms:W3CDTF">2021-12-15T13:32:33Z</dcterms:modified>
</cp:coreProperties>
</file>