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20"/>
  </p:notesMasterIdLst>
  <p:sldIdLst>
    <p:sldId id="354" r:id="rId4"/>
    <p:sldId id="324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69" r:id="rId13"/>
    <p:sldId id="468" r:id="rId14"/>
    <p:sldId id="471" r:id="rId15"/>
    <p:sldId id="470" r:id="rId16"/>
    <p:sldId id="472" r:id="rId17"/>
    <p:sldId id="473" r:id="rId18"/>
    <p:sldId id="353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2060"/>
    <a:srgbClr val="00FFFF"/>
    <a:srgbClr val="08E64D"/>
    <a:srgbClr val="385D8A"/>
    <a:srgbClr val="F2A40D"/>
    <a:srgbClr val="058D2F"/>
    <a:srgbClr val="996633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24" autoAdjust="0"/>
  </p:normalViewPr>
  <p:slideViewPr>
    <p:cSldViewPr>
      <p:cViewPr varScale="1">
        <p:scale>
          <a:sx n="94" d="100"/>
          <a:sy n="94" d="100"/>
        </p:scale>
        <p:origin x="594" y="9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37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Output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BEAAEA-E1CC-4A02-891B-C74F3330DB6A}"/>
              </a:ext>
            </a:extLst>
          </p:cNvPr>
          <p:cNvSpPr/>
          <p:nvPr/>
        </p:nvSpPr>
        <p:spPr>
          <a:xfrm>
            <a:off x="1907704" y="2139702"/>
            <a:ext cx="5686464" cy="1317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Sum = 60</a:t>
            </a:r>
          </a:p>
          <a:p>
            <a:r>
              <a:rPr lang="en-US" dirty="0"/>
              <a:t>Process returned 0 (0x0)   execution time : 1.797 s</a:t>
            </a:r>
          </a:p>
          <a:p>
            <a:r>
              <a:rPr lang="en-US" dirty="0"/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val="3475846091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400" dirty="0">
                <a:solidFill>
                  <a:schemeClr val="bg1"/>
                </a:solidFill>
              </a:rPr>
              <a:t>class base</a:t>
            </a:r>
          </a:p>
          <a:p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int a;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class drv1:virtual public base</a:t>
            </a:r>
          </a:p>
          <a:p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int b;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class drv2:virtual public base</a:t>
            </a:r>
          </a:p>
          <a:p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int c;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class drv3:public drv1, public drv2</a:t>
            </a:r>
          </a:p>
          <a:p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int d;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drv3 obj;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obj.a</a:t>
            </a:r>
            <a:r>
              <a:rPr lang="en-US" sz="1400" dirty="0">
                <a:solidFill>
                  <a:schemeClr val="bg1"/>
                </a:solidFill>
              </a:rPr>
              <a:t> = 10;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obj.b</a:t>
            </a:r>
            <a:r>
              <a:rPr lang="en-US" sz="1400" dirty="0">
                <a:solidFill>
                  <a:schemeClr val="bg1"/>
                </a:solidFill>
              </a:rPr>
              <a:t> = 20;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obj.c</a:t>
            </a:r>
            <a:r>
              <a:rPr lang="en-US" sz="1400" dirty="0">
                <a:solidFill>
                  <a:schemeClr val="bg1"/>
                </a:solidFill>
              </a:rPr>
              <a:t> = 30;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obj.d</a:t>
            </a:r>
            <a:r>
              <a:rPr lang="en-US" sz="1400" dirty="0">
                <a:solidFill>
                  <a:schemeClr val="bg1"/>
                </a:solidFill>
              </a:rPr>
              <a:t> = </a:t>
            </a:r>
            <a:r>
              <a:rPr lang="en-US" sz="1400" dirty="0" err="1">
                <a:solidFill>
                  <a:schemeClr val="bg1"/>
                </a:solidFill>
              </a:rPr>
              <a:t>obj.a</a:t>
            </a:r>
            <a:r>
              <a:rPr lang="en-US" sz="1400" dirty="0">
                <a:solidFill>
                  <a:schemeClr val="bg1"/>
                </a:solidFill>
              </a:rPr>
              <a:t> + </a:t>
            </a:r>
            <a:r>
              <a:rPr lang="en-US" sz="1400" dirty="0" err="1">
                <a:solidFill>
                  <a:schemeClr val="bg1"/>
                </a:solidFill>
              </a:rPr>
              <a:t>obj.b</a:t>
            </a:r>
            <a:r>
              <a:rPr lang="en-US" sz="1400" dirty="0">
                <a:solidFill>
                  <a:schemeClr val="bg1"/>
                </a:solidFill>
              </a:rPr>
              <a:t> + </a:t>
            </a:r>
            <a:r>
              <a:rPr lang="en-US" sz="1400" dirty="0" err="1">
                <a:solidFill>
                  <a:schemeClr val="bg1"/>
                </a:solidFill>
              </a:rPr>
              <a:t>obj.c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cout&lt;&lt;"Sum = "&lt;&lt;</a:t>
            </a:r>
            <a:r>
              <a:rPr lang="en-US" sz="1400" dirty="0" err="1">
                <a:solidFill>
                  <a:schemeClr val="bg1"/>
                </a:solidFill>
              </a:rPr>
              <a:t>obj.d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Solution 2(Using a keyword called "virtual")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84894C-F3FF-441A-A8CD-129881D9399F}"/>
              </a:ext>
            </a:extLst>
          </p:cNvPr>
          <p:cNvSpPr/>
          <p:nvPr/>
        </p:nvSpPr>
        <p:spPr>
          <a:xfrm>
            <a:off x="2049553" y="1059582"/>
            <a:ext cx="216024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also called as diamond problem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100FD3-C1BE-432E-B1C8-1221B7CE7EEF}"/>
              </a:ext>
            </a:extLst>
          </p:cNvPr>
          <p:cNvSpPr/>
          <p:nvPr/>
        </p:nvSpPr>
        <p:spPr>
          <a:xfrm>
            <a:off x="827584" y="2283718"/>
            <a:ext cx="504056" cy="28228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613842-9089-4644-AC2A-35D08EC63A60}"/>
              </a:ext>
            </a:extLst>
          </p:cNvPr>
          <p:cNvSpPr/>
          <p:nvPr/>
        </p:nvSpPr>
        <p:spPr>
          <a:xfrm>
            <a:off x="813578" y="3585612"/>
            <a:ext cx="518062" cy="27783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34998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57262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Hybrid Inheritance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52D93F-415B-4A1C-8E61-22B4C0FDA6E1}"/>
              </a:ext>
            </a:extLst>
          </p:cNvPr>
          <p:cNvSpPr/>
          <p:nvPr/>
        </p:nvSpPr>
        <p:spPr>
          <a:xfrm>
            <a:off x="1233061" y="1208570"/>
            <a:ext cx="2202608" cy="499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a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654514FA-0ADC-4E56-843D-08BFFB0978BE}"/>
              </a:ext>
            </a:extLst>
          </p:cNvPr>
          <p:cNvSpPr/>
          <p:nvPr/>
        </p:nvSpPr>
        <p:spPr>
          <a:xfrm rot="2136419">
            <a:off x="1133177" y="1621633"/>
            <a:ext cx="484632" cy="122153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50A8BD-2F3F-40C4-ABB1-2AF84695B09F}"/>
              </a:ext>
            </a:extLst>
          </p:cNvPr>
          <p:cNvSpPr/>
          <p:nvPr/>
        </p:nvSpPr>
        <p:spPr>
          <a:xfrm>
            <a:off x="627241" y="2791858"/>
            <a:ext cx="1105224" cy="618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b;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AAF0AC-D7EE-47F8-B5DE-149209556C18}"/>
              </a:ext>
            </a:extLst>
          </p:cNvPr>
          <p:cNvSpPr/>
          <p:nvPr/>
        </p:nvSpPr>
        <p:spPr>
          <a:xfrm>
            <a:off x="3268886" y="2776562"/>
            <a:ext cx="1105225" cy="618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c;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B6A73725-01DF-41A6-9770-F8A5963D71C2}"/>
              </a:ext>
            </a:extLst>
          </p:cNvPr>
          <p:cNvSpPr/>
          <p:nvPr/>
        </p:nvSpPr>
        <p:spPr>
          <a:xfrm rot="19342678">
            <a:off x="3056462" y="1632319"/>
            <a:ext cx="484632" cy="117027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7645A3E4-1B00-4C7E-B5D3-B117285BBE34}"/>
              </a:ext>
            </a:extLst>
          </p:cNvPr>
          <p:cNvSpPr/>
          <p:nvPr/>
        </p:nvSpPr>
        <p:spPr>
          <a:xfrm rot="19171337">
            <a:off x="1336317" y="3308549"/>
            <a:ext cx="484632" cy="122153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AE096-92E6-4916-AAF6-7BB1F4D3A38C}"/>
              </a:ext>
            </a:extLst>
          </p:cNvPr>
          <p:cNvSpPr/>
          <p:nvPr/>
        </p:nvSpPr>
        <p:spPr>
          <a:xfrm>
            <a:off x="1293613" y="4472448"/>
            <a:ext cx="2202608" cy="5612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d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3770078A-8ED0-401B-9330-ECD17502A6A7}"/>
              </a:ext>
            </a:extLst>
          </p:cNvPr>
          <p:cNvSpPr/>
          <p:nvPr/>
        </p:nvSpPr>
        <p:spPr>
          <a:xfrm rot="2311819">
            <a:off x="3162697" y="3278622"/>
            <a:ext cx="484632" cy="117027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0FAD8-E626-4099-BF50-44A96189AAD8}"/>
              </a:ext>
            </a:extLst>
          </p:cNvPr>
          <p:cNvSpPr txBox="1"/>
          <p:nvPr/>
        </p:nvSpPr>
        <p:spPr>
          <a:xfrm rot="18391170">
            <a:off x="719110" y="2032791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 a;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AD235D-942D-4472-8F10-F571C9970DCF}"/>
              </a:ext>
            </a:extLst>
          </p:cNvPr>
          <p:cNvSpPr txBox="1"/>
          <p:nvPr/>
        </p:nvSpPr>
        <p:spPr>
          <a:xfrm rot="3187384">
            <a:off x="3284590" y="2050238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 a;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E63AE-98E3-451B-AFCE-12E81F80A670}"/>
              </a:ext>
            </a:extLst>
          </p:cNvPr>
          <p:cNvSpPr txBox="1"/>
          <p:nvPr/>
        </p:nvSpPr>
        <p:spPr>
          <a:xfrm>
            <a:off x="1247717" y="2478390"/>
            <a:ext cx="60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drv1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3548B3-2150-402C-9FF0-A82E4128CED4}"/>
              </a:ext>
            </a:extLst>
          </p:cNvPr>
          <p:cNvSpPr txBox="1"/>
          <p:nvPr/>
        </p:nvSpPr>
        <p:spPr>
          <a:xfrm>
            <a:off x="3779110" y="2498225"/>
            <a:ext cx="60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drv2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0380E-51BA-4EAE-A606-E41689BEB948}"/>
              </a:ext>
            </a:extLst>
          </p:cNvPr>
          <p:cNvSpPr txBox="1"/>
          <p:nvPr/>
        </p:nvSpPr>
        <p:spPr>
          <a:xfrm>
            <a:off x="2123728" y="90627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3E0D2C-97BE-463A-9A65-D0A80312AA84}"/>
              </a:ext>
            </a:extLst>
          </p:cNvPr>
          <p:cNvSpPr txBox="1"/>
          <p:nvPr/>
        </p:nvSpPr>
        <p:spPr>
          <a:xfrm>
            <a:off x="2161825" y="4155926"/>
            <a:ext cx="60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drv3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B9F2E-39B1-4231-BDB4-D8463CF279CF}"/>
              </a:ext>
            </a:extLst>
          </p:cNvPr>
          <p:cNvSpPr txBox="1"/>
          <p:nvPr/>
        </p:nvSpPr>
        <p:spPr>
          <a:xfrm>
            <a:off x="4802658" y="1594746"/>
            <a:ext cx="29979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800" dirty="0">
                <a:solidFill>
                  <a:schemeClr val="bg1"/>
                </a:solidFill>
              </a:rPr>
              <a:t>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drv3 obj;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</a:t>
            </a:r>
            <a:r>
              <a:rPr lang="en-US" sz="1800" dirty="0" err="1">
                <a:solidFill>
                  <a:schemeClr val="bg1"/>
                </a:solidFill>
              </a:rPr>
              <a:t>obj.a</a:t>
            </a:r>
            <a:r>
              <a:rPr lang="en-US" sz="1800" dirty="0">
                <a:solidFill>
                  <a:schemeClr val="bg1"/>
                </a:solidFill>
              </a:rPr>
              <a:t> = 10;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</a:t>
            </a:r>
            <a:r>
              <a:rPr lang="en-US" sz="1800" dirty="0" err="1">
                <a:solidFill>
                  <a:schemeClr val="bg1"/>
                </a:solidFill>
              </a:rPr>
              <a:t>obj.b</a:t>
            </a:r>
            <a:r>
              <a:rPr lang="en-US" sz="1800" dirty="0">
                <a:solidFill>
                  <a:schemeClr val="bg1"/>
                </a:solidFill>
              </a:rPr>
              <a:t> = 20;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</a:t>
            </a:r>
            <a:r>
              <a:rPr lang="en-US" sz="1800" dirty="0" err="1">
                <a:solidFill>
                  <a:schemeClr val="bg1"/>
                </a:solidFill>
              </a:rPr>
              <a:t>obj.c</a:t>
            </a:r>
            <a:r>
              <a:rPr lang="en-US" sz="1800" dirty="0">
                <a:solidFill>
                  <a:schemeClr val="bg1"/>
                </a:solidFill>
              </a:rPr>
              <a:t> = 30;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</a:t>
            </a:r>
            <a:r>
              <a:rPr lang="en-US" sz="1800" dirty="0" err="1">
                <a:solidFill>
                  <a:schemeClr val="bg1"/>
                </a:solidFill>
              </a:rPr>
              <a:t>obj.d</a:t>
            </a:r>
            <a:r>
              <a:rPr lang="en-US" sz="1800" dirty="0">
                <a:solidFill>
                  <a:schemeClr val="bg1"/>
                </a:solidFill>
              </a:rPr>
              <a:t> = </a:t>
            </a:r>
            <a:r>
              <a:rPr lang="en-US" sz="1800" dirty="0" err="1">
                <a:solidFill>
                  <a:schemeClr val="bg1"/>
                </a:solidFill>
              </a:rPr>
              <a:t>obj.a</a:t>
            </a:r>
            <a:r>
              <a:rPr lang="en-US" sz="1800" dirty="0">
                <a:solidFill>
                  <a:schemeClr val="bg1"/>
                </a:solidFill>
              </a:rPr>
              <a:t> + </a:t>
            </a:r>
            <a:r>
              <a:rPr lang="en-US" sz="1800" dirty="0" err="1">
                <a:solidFill>
                  <a:schemeClr val="bg1"/>
                </a:solidFill>
              </a:rPr>
              <a:t>obj.b</a:t>
            </a:r>
            <a:r>
              <a:rPr lang="en-US" sz="1800" dirty="0">
                <a:solidFill>
                  <a:schemeClr val="bg1"/>
                </a:solidFill>
              </a:rPr>
              <a:t> + </a:t>
            </a:r>
            <a:r>
              <a:rPr lang="en-US" sz="1800" dirty="0" err="1">
                <a:solidFill>
                  <a:schemeClr val="bg1"/>
                </a:solidFill>
              </a:rPr>
              <a:t>obj.c</a:t>
            </a:r>
            <a:r>
              <a:rPr lang="en-US" sz="1800" dirty="0">
                <a:solidFill>
                  <a:schemeClr val="bg1"/>
                </a:solidFill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cout&lt;&lt;"Sum = "&lt;&lt;</a:t>
            </a:r>
            <a:r>
              <a:rPr lang="en-US" sz="1800" dirty="0" err="1">
                <a:solidFill>
                  <a:schemeClr val="bg1"/>
                </a:solidFill>
              </a:rPr>
              <a:t>obj.d</a:t>
            </a:r>
            <a:r>
              <a:rPr lang="en-US" sz="1800" dirty="0">
                <a:solidFill>
                  <a:schemeClr val="bg1"/>
                </a:solidFill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A45763-EFBE-4ABA-B67E-0D12B358F1F9}"/>
              </a:ext>
            </a:extLst>
          </p:cNvPr>
          <p:cNvSpPr/>
          <p:nvPr/>
        </p:nvSpPr>
        <p:spPr>
          <a:xfrm>
            <a:off x="5084026" y="2468654"/>
            <a:ext cx="1022118" cy="28228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15EF3B-E883-4DB8-87B7-EB5B1E24CDEE}"/>
              </a:ext>
            </a:extLst>
          </p:cNvPr>
          <p:cNvSpPr/>
          <p:nvPr/>
        </p:nvSpPr>
        <p:spPr>
          <a:xfrm>
            <a:off x="5802456" y="3232986"/>
            <a:ext cx="477011" cy="35448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0FAAEA-CCFE-463D-B9F3-40F31C242A2B}"/>
              </a:ext>
            </a:extLst>
          </p:cNvPr>
          <p:cNvCxnSpPr>
            <a:cxnSpLocks/>
            <a:stCxn id="38" idx="2"/>
          </p:cNvCxnSpPr>
          <p:nvPr/>
        </p:nvCxnSpPr>
        <p:spPr>
          <a:xfrm flipH="1" flipV="1">
            <a:off x="2455213" y="1729228"/>
            <a:ext cx="11600" cy="279603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CC938D-E3F0-4AB4-AA19-80276561A43C}"/>
              </a:ext>
            </a:extLst>
          </p:cNvPr>
          <p:cNvSpPr txBox="1"/>
          <p:nvPr/>
        </p:nvSpPr>
        <p:spPr>
          <a:xfrm>
            <a:off x="2185155" y="2829996"/>
            <a:ext cx="6730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int a;</a:t>
            </a:r>
          </a:p>
        </p:txBody>
      </p:sp>
    </p:spTree>
    <p:extLst>
      <p:ext uri="{BB962C8B-B14F-4D97-AF65-F5344CB8AC3E}">
        <p14:creationId xmlns:p14="http://schemas.microsoft.com/office/powerpoint/2010/main" val="2073898755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Output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BEAAEA-E1CC-4A02-891B-C74F3330DB6A}"/>
              </a:ext>
            </a:extLst>
          </p:cNvPr>
          <p:cNvSpPr/>
          <p:nvPr/>
        </p:nvSpPr>
        <p:spPr>
          <a:xfrm>
            <a:off x="1907704" y="2139702"/>
            <a:ext cx="5686464" cy="1317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Sum = 60</a:t>
            </a:r>
          </a:p>
          <a:p>
            <a:r>
              <a:rPr lang="en-US" dirty="0"/>
              <a:t>Process returned 0 (0x0)   execution time : 1.883 s</a:t>
            </a:r>
          </a:p>
          <a:p>
            <a:r>
              <a:rPr lang="en-US" dirty="0"/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val="2864152935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28600" indent="-2286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"virtual" is a keyword.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en-US" sz="1600" dirty="0">
                <a:solidFill>
                  <a:schemeClr val="bg1"/>
                </a:solidFill>
              </a:rPr>
              <a:t>It is used in C++, in 2 places: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sz="1600" dirty="0">
                <a:solidFill>
                  <a:schemeClr val="bg1"/>
                </a:solidFill>
              </a:rPr>
              <a:t>In hybrid inheritance</a:t>
            </a:r>
          </a:p>
          <a:p>
            <a:pPr marL="685800" lvl="1" indent="-228600">
              <a:buFont typeface="+mj-lt"/>
              <a:buAutoNum type="alphaLcPeriod"/>
            </a:pPr>
            <a:r>
              <a:rPr lang="en-US" sz="1600" dirty="0">
                <a:solidFill>
                  <a:schemeClr val="bg1"/>
                </a:solidFill>
              </a:rPr>
              <a:t>In runtime polymorphism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en-US" sz="1600" dirty="0">
                <a:solidFill>
                  <a:schemeClr val="bg1"/>
                </a:solidFill>
              </a:rPr>
              <a:t>When we perform hybrid inheritance, we get multiple copies of the members of top most base class, in    the bottom most derived class.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 startAt="4"/>
            </a:pPr>
            <a:r>
              <a:rPr lang="en-US" sz="1600" dirty="0">
                <a:solidFill>
                  <a:schemeClr val="bg1"/>
                </a:solidFill>
              </a:rPr>
              <a:t>In this case, we get ambiguity error whenever we try to access members of the top most base class, via object of the bottom most derived class.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 startAt="5"/>
            </a:pPr>
            <a:r>
              <a:rPr lang="en-US" sz="1600" dirty="0">
                <a:solidFill>
                  <a:schemeClr val="bg1"/>
                </a:solidFill>
              </a:rPr>
              <a:t>Moreover, since we get multiple copies of the same data, memory wastage also occurs.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228600" indent="-228600">
              <a:buFont typeface="+mj-lt"/>
              <a:buAutoNum type="arabicPeriod" startAt="6"/>
            </a:pPr>
            <a:r>
              <a:rPr lang="en-US" sz="1600" dirty="0">
                <a:solidFill>
                  <a:schemeClr val="bg1"/>
                </a:solidFill>
              </a:rPr>
              <a:t>So, to solve this issue, C++ has provided us a keyword called "virtual", to be used in hybrid inheritance.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virtual in C++?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59368"/>
      </p:ext>
    </p:extLst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342900" indent="-342900"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We use this keyword while inheriting the base class in FIRST LEVEL DERIVE CLASSES</a:t>
            </a:r>
          </a:p>
          <a:p>
            <a:pPr marL="342900" indent="-342900">
              <a:buFont typeface="+mj-lt"/>
              <a:buAutoNum type="arabicPeriod" startAt="7"/>
            </a:pP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en-US" sz="1600" dirty="0">
                <a:solidFill>
                  <a:schemeClr val="bg1"/>
                </a:solidFill>
              </a:rPr>
              <a:t>Due to this, now when we will further inherit these FIRST LEVEL DERIVED CLASSES in the NEXT LEVEL     CLASS, then compiler will only TRANSFER a SINGLE COPY of the members of base class.</a:t>
            </a:r>
          </a:p>
          <a:p>
            <a:pPr marL="228600" indent="-228600">
              <a:buFont typeface="+mj-lt"/>
              <a:buAutoNum type="arabicPeriod" startAt="7"/>
            </a:pPr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Because of this not only ambiguity error is resolved, but also we get a single copy of base class             members shared by all the classes which saves memory.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virtual in C++?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654928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37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214428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065245" y="1214428"/>
            <a:ext cx="4500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Hierarchical Inheritance and example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643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05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428991" y="1795203"/>
            <a:ext cx="5214974" cy="428675"/>
            <a:chOff x="3131839" y="1504090"/>
            <a:chExt cx="5256584" cy="576127"/>
          </a:xfrm>
        </p:grpSpPr>
        <p:sp>
          <p:nvSpPr>
            <p:cNvPr id="24" name="Rectangle 23"/>
            <p:cNvSpPr/>
            <p:nvPr/>
          </p:nvSpPr>
          <p:spPr>
            <a:xfrm>
              <a:off x="3131839" y="1504153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39" y="1432090"/>
              <a:ext cx="575999" cy="720000"/>
            </a:xfrm>
            <a:prstGeom prst="rtTriangle">
              <a:avLst/>
            </a:prstGeom>
            <a:solidFill>
              <a:srgbClr val="F2A40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43292" y="1795250"/>
            <a:ext cx="4500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FFC000"/>
                </a:solidFill>
                <a:latin typeface="+mj-lt"/>
              </a:rPr>
              <a:t>Hybrid Inheritance and example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7554" y="1729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7554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8992" y="41433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428992" y="2427164"/>
            <a:ext cx="5214974" cy="428628"/>
            <a:chOff x="3131840" y="1491630"/>
            <a:chExt cx="5256584" cy="576064"/>
          </a:xfrm>
        </p:grpSpPr>
        <p:sp>
          <p:nvSpPr>
            <p:cNvPr id="45" name="Rectangle 44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Right Triangle 45"/>
            <p:cNvSpPr/>
            <p:nvPr/>
          </p:nvSpPr>
          <p:spPr>
            <a:xfrm rot="5400000">
              <a:off x="3203840" y="1419630"/>
              <a:ext cx="575999" cy="720000"/>
            </a:xfrm>
            <a:prstGeom prst="rtTriangle">
              <a:avLst/>
            </a:prstGeom>
            <a:solidFill>
              <a:srgbClr val="FF0066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877733" y="2407410"/>
            <a:ext cx="4801341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US" sz="1600" b="1" dirty="0">
                <a:solidFill>
                  <a:srgbClr val="FF0066"/>
                </a:solidFill>
                <a:latin typeface="+mj-lt"/>
                <a:cs typeface="Georgia"/>
              </a:rPr>
              <a:t>Optimum Solution of Hybrid Inheritance</a:t>
            </a:r>
            <a:endParaRPr lang="en-IN" sz="1600" b="1" dirty="0">
              <a:solidFill>
                <a:srgbClr val="FF0066"/>
              </a:solidFill>
              <a:latin typeface="+mj-lt"/>
              <a:cs typeface="Georgi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57554" y="235572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F1E0FE-26D4-4DE6-A8A2-3A06C078F698}"/>
              </a:ext>
            </a:extLst>
          </p:cNvPr>
          <p:cNvGrpSpPr/>
          <p:nvPr/>
        </p:nvGrpSpPr>
        <p:grpSpPr>
          <a:xfrm>
            <a:off x="3428992" y="3084356"/>
            <a:ext cx="5214974" cy="428628"/>
            <a:chOff x="3131840" y="1491630"/>
            <a:chExt cx="5256584" cy="5760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EAC90-C810-4680-97E9-3599FAF1FAF8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9D082E28-5B7D-4947-8081-22BC43F45A5B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AFE5030-A218-4082-BAD4-B9AFA774499E}"/>
              </a:ext>
            </a:extLst>
          </p:cNvPr>
          <p:cNvSpPr txBox="1"/>
          <p:nvPr/>
        </p:nvSpPr>
        <p:spPr>
          <a:xfrm>
            <a:off x="3428992" y="301291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7D75AC-0BEE-4BEA-AC64-4387406DA14C}"/>
              </a:ext>
            </a:extLst>
          </p:cNvPr>
          <p:cNvSpPr txBox="1"/>
          <p:nvPr/>
        </p:nvSpPr>
        <p:spPr>
          <a:xfrm>
            <a:off x="4065245" y="3084309"/>
            <a:ext cx="4837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C00000"/>
                </a:solidFill>
              </a:rPr>
              <a:t>What is </a:t>
            </a:r>
            <a:r>
              <a:rPr lang="en-US" sz="1600" b="1">
                <a:solidFill>
                  <a:srgbClr val="C00000"/>
                </a:solidFill>
              </a:rPr>
              <a:t>“virtual” in C++?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6" grpId="0"/>
      <p:bldP spid="52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Hierarchical Inheritance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52D93F-415B-4A1C-8E61-22B4C0FDA6E1}"/>
              </a:ext>
            </a:extLst>
          </p:cNvPr>
          <p:cNvSpPr/>
          <p:nvPr/>
        </p:nvSpPr>
        <p:spPr>
          <a:xfrm>
            <a:off x="1293612" y="1059582"/>
            <a:ext cx="2202608" cy="618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654514FA-0ADC-4E56-843D-08BFFB0978BE}"/>
              </a:ext>
            </a:extLst>
          </p:cNvPr>
          <p:cNvSpPr/>
          <p:nvPr/>
        </p:nvSpPr>
        <p:spPr>
          <a:xfrm rot="2136419">
            <a:off x="1133177" y="1621633"/>
            <a:ext cx="484632" cy="122153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50A8BD-2F3F-40C4-ABB1-2AF84695B09F}"/>
              </a:ext>
            </a:extLst>
          </p:cNvPr>
          <p:cNvSpPr/>
          <p:nvPr/>
        </p:nvSpPr>
        <p:spPr>
          <a:xfrm>
            <a:off x="107504" y="2791858"/>
            <a:ext cx="2202608" cy="618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AAF0AC-D7EE-47F8-B5DE-149209556C18}"/>
              </a:ext>
            </a:extLst>
          </p:cNvPr>
          <p:cNvSpPr/>
          <p:nvPr/>
        </p:nvSpPr>
        <p:spPr>
          <a:xfrm>
            <a:off x="2628158" y="2776562"/>
            <a:ext cx="2202608" cy="618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B6A73725-01DF-41A6-9770-F8A5963D71C2}"/>
              </a:ext>
            </a:extLst>
          </p:cNvPr>
          <p:cNvSpPr/>
          <p:nvPr/>
        </p:nvSpPr>
        <p:spPr>
          <a:xfrm rot="19342678">
            <a:off x="3056462" y="1632319"/>
            <a:ext cx="484632" cy="117027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9BEA11-B8A2-4A9B-8AD8-CE812CAC2B4B}"/>
              </a:ext>
            </a:extLst>
          </p:cNvPr>
          <p:cNvSpPr/>
          <p:nvPr/>
        </p:nvSpPr>
        <p:spPr>
          <a:xfrm>
            <a:off x="5571350" y="2669378"/>
            <a:ext cx="2202608" cy="6183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Shape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7645A3E4-1B00-4C7E-B5D3-B117285BBE34}"/>
              </a:ext>
            </a:extLst>
          </p:cNvPr>
          <p:cNvSpPr/>
          <p:nvPr/>
        </p:nvSpPr>
        <p:spPr>
          <a:xfrm rot="2136419">
            <a:off x="5410915" y="3231429"/>
            <a:ext cx="484632" cy="122153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AE096-92E6-4916-AAF6-7BB1F4D3A38C}"/>
              </a:ext>
            </a:extLst>
          </p:cNvPr>
          <p:cNvSpPr/>
          <p:nvPr/>
        </p:nvSpPr>
        <p:spPr>
          <a:xfrm>
            <a:off x="4385242" y="4401654"/>
            <a:ext cx="2202608" cy="618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3E2405-B27D-4E5A-84A1-DE127E9FAC35}"/>
              </a:ext>
            </a:extLst>
          </p:cNvPr>
          <p:cNvSpPr/>
          <p:nvPr/>
        </p:nvSpPr>
        <p:spPr>
          <a:xfrm>
            <a:off x="6941392" y="4411727"/>
            <a:ext cx="2202608" cy="618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Trianlgle</a:t>
            </a:r>
            <a:endParaRPr lang="en-US" dirty="0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3770078A-8ED0-401B-9330-ECD17502A6A7}"/>
              </a:ext>
            </a:extLst>
          </p:cNvPr>
          <p:cNvSpPr/>
          <p:nvPr/>
        </p:nvSpPr>
        <p:spPr>
          <a:xfrm rot="19342678">
            <a:off x="7334200" y="3242115"/>
            <a:ext cx="484632" cy="117027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5D52F6-20D1-47D9-ACB1-703DC25DC97C}"/>
              </a:ext>
            </a:extLst>
          </p:cNvPr>
          <p:cNvSpPr/>
          <p:nvPr/>
        </p:nvSpPr>
        <p:spPr>
          <a:xfrm>
            <a:off x="5681760" y="1059582"/>
            <a:ext cx="2202608" cy="48581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Needs to be codded only once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FC2150-A828-4EAC-95C3-B6A1EB33E02F}"/>
              </a:ext>
            </a:extLst>
          </p:cNvPr>
          <p:cNvCxnSpPr>
            <a:cxnSpLocks/>
          </p:cNvCxnSpPr>
          <p:nvPr/>
        </p:nvCxnSpPr>
        <p:spPr>
          <a:xfrm flipH="1" flipV="1">
            <a:off x="6205843" y="1981231"/>
            <a:ext cx="1" cy="688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C3C159-C839-4B39-9F0F-A8E8E342CAA1}"/>
              </a:ext>
            </a:extLst>
          </p:cNvPr>
          <p:cNvSpPr txBox="1"/>
          <p:nvPr/>
        </p:nvSpPr>
        <p:spPr>
          <a:xfrm>
            <a:off x="5943889" y="1669915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get()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8161ED2-70AE-4293-9E11-C4C990915792}"/>
              </a:ext>
            </a:extLst>
          </p:cNvPr>
          <p:cNvCxnSpPr>
            <a:cxnSpLocks/>
          </p:cNvCxnSpPr>
          <p:nvPr/>
        </p:nvCxnSpPr>
        <p:spPr>
          <a:xfrm flipH="1" flipV="1">
            <a:off x="7306345" y="2027619"/>
            <a:ext cx="1" cy="688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E183FB-FB88-42CA-B1D6-151C006DCD69}"/>
              </a:ext>
            </a:extLst>
          </p:cNvPr>
          <p:cNvSpPr txBox="1"/>
          <p:nvPr/>
        </p:nvSpPr>
        <p:spPr>
          <a:xfrm>
            <a:off x="7044391" y="1716303"/>
            <a:ext cx="82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2CA023-DA0D-460F-B7EE-14CC77563D1A}"/>
              </a:ext>
            </a:extLst>
          </p:cNvPr>
          <p:cNvCxnSpPr>
            <a:cxnSpLocks/>
          </p:cNvCxnSpPr>
          <p:nvPr/>
        </p:nvCxnSpPr>
        <p:spPr>
          <a:xfrm flipH="1" flipV="1">
            <a:off x="8475083" y="3755811"/>
            <a:ext cx="1" cy="688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D5020ED-AD8D-41B5-AD9B-4F443EE3A67F}"/>
              </a:ext>
            </a:extLst>
          </p:cNvPr>
          <p:cNvSpPr txBox="1"/>
          <p:nvPr/>
        </p:nvSpPr>
        <p:spPr>
          <a:xfrm>
            <a:off x="8213129" y="3444495"/>
            <a:ext cx="73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area()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6CFED6-402D-4E09-8BD2-410840DD0906}"/>
              </a:ext>
            </a:extLst>
          </p:cNvPr>
          <p:cNvCxnSpPr>
            <a:cxnSpLocks/>
          </p:cNvCxnSpPr>
          <p:nvPr/>
        </p:nvCxnSpPr>
        <p:spPr>
          <a:xfrm flipH="1" flipV="1">
            <a:off x="3771093" y="4596358"/>
            <a:ext cx="61139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24CFC4-E194-4F5A-B166-7972F8668208}"/>
              </a:ext>
            </a:extLst>
          </p:cNvPr>
          <p:cNvSpPr txBox="1"/>
          <p:nvPr/>
        </p:nvSpPr>
        <p:spPr>
          <a:xfrm>
            <a:off x="3126471" y="4401654"/>
            <a:ext cx="73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area()</a:t>
            </a:r>
          </a:p>
        </p:txBody>
      </p:sp>
    </p:spTree>
    <p:extLst>
      <p:ext uri="{BB962C8B-B14F-4D97-AF65-F5344CB8AC3E}">
        <p14:creationId xmlns:p14="http://schemas.microsoft.com/office/powerpoint/2010/main" val="3946761310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100" dirty="0">
                <a:solidFill>
                  <a:schemeClr val="bg1"/>
                </a:solidFill>
              </a:rPr>
              <a:t>class Shape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protected: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int dim1, dim2;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get()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cout&lt;&lt;"Enter dimensions: ";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cin&gt;&gt;dim1&gt;&gt;dim2;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cout&lt;&lt;dim1&lt;&lt;", "&lt;&lt;dim2&lt;&lt;endl;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};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class Rectangle: public Shape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area()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cout&lt;&lt;"Rectangle's area: "&lt;&lt;dim1 * dim2&lt;&lt;endl;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};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class Triangle: public Shape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area()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cout&lt;&lt;"Triangle's area: "&lt;&lt;.5 * dim1 * dim2&lt;&lt;endl;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};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Rectangle R;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Triangle 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R.get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R.show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R.area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T.get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T.show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T.area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1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Hierarchical Inheritance Example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118462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Output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EBEAAEA-E1CC-4A02-891B-C74F3330DB6A}"/>
              </a:ext>
            </a:extLst>
          </p:cNvPr>
          <p:cNvSpPr/>
          <p:nvPr/>
        </p:nvSpPr>
        <p:spPr>
          <a:xfrm>
            <a:off x="1907704" y="1686378"/>
            <a:ext cx="5686464" cy="2714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Enter dimensions: 10 20</a:t>
            </a:r>
          </a:p>
          <a:p>
            <a:r>
              <a:rPr lang="en-US" dirty="0"/>
              <a:t>10, 20</a:t>
            </a:r>
          </a:p>
          <a:p>
            <a:r>
              <a:rPr lang="en-US" dirty="0"/>
              <a:t>Rectangle's area: 200</a:t>
            </a:r>
          </a:p>
          <a:p>
            <a:r>
              <a:rPr lang="en-US" dirty="0"/>
              <a:t>Enter dimensions: 10 20</a:t>
            </a:r>
          </a:p>
          <a:p>
            <a:r>
              <a:rPr lang="en-US" dirty="0"/>
              <a:t>10, 20</a:t>
            </a:r>
          </a:p>
          <a:p>
            <a:r>
              <a:rPr lang="en-US" dirty="0"/>
              <a:t>Triangle's area: 100</a:t>
            </a:r>
          </a:p>
          <a:p>
            <a:endParaRPr lang="en-US" dirty="0"/>
          </a:p>
          <a:p>
            <a:r>
              <a:rPr lang="en-US" dirty="0"/>
              <a:t>Process returned 0 (0x0)   execution time : 5.710 s</a:t>
            </a:r>
          </a:p>
          <a:p>
            <a:r>
              <a:rPr lang="en-US" dirty="0"/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val="501332125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Predict the Output of the program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pPr lvl="1"/>
            <a:r>
              <a:rPr lang="en-US" sz="1100" dirty="0">
                <a:solidFill>
                  <a:schemeClr val="bg1"/>
                </a:solidFill>
              </a:rPr>
              <a:t>class base</a:t>
            </a:r>
          </a:p>
          <a:p>
            <a:pPr lvl="1"/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sz="1100" dirty="0">
                <a:solidFill>
                  <a:schemeClr val="bg1"/>
                </a:solidFill>
              </a:rPr>
              <a:t>    public:</a:t>
            </a:r>
          </a:p>
          <a:p>
            <a:pPr lvl="1"/>
            <a:r>
              <a:rPr lang="en-US" sz="1100" dirty="0">
                <a:solidFill>
                  <a:schemeClr val="bg1"/>
                </a:solidFill>
              </a:rPr>
              <a:t>        int a;</a:t>
            </a:r>
          </a:p>
          <a:p>
            <a:pPr lvl="1"/>
            <a:r>
              <a:rPr lang="en-US" sz="1100" dirty="0">
                <a:solidFill>
                  <a:schemeClr val="bg1"/>
                </a:solidFill>
              </a:rPr>
              <a:t>};</a:t>
            </a:r>
          </a:p>
          <a:p>
            <a:pPr lvl="1"/>
            <a:endParaRPr lang="en-US" sz="1100" dirty="0">
              <a:solidFill>
                <a:schemeClr val="bg1"/>
              </a:solidFill>
            </a:endParaRPr>
          </a:p>
          <a:p>
            <a:pPr lvl="1"/>
            <a:r>
              <a:rPr lang="en-US" sz="1100" dirty="0">
                <a:solidFill>
                  <a:schemeClr val="bg1"/>
                </a:solidFill>
              </a:rPr>
              <a:t>class drv1:public base</a:t>
            </a:r>
          </a:p>
          <a:p>
            <a:pPr lvl="1"/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sz="1100" dirty="0">
                <a:solidFill>
                  <a:schemeClr val="bg1"/>
                </a:solidFill>
              </a:rPr>
              <a:t>    public:</a:t>
            </a:r>
          </a:p>
          <a:p>
            <a:pPr lvl="1"/>
            <a:r>
              <a:rPr lang="en-US" sz="1100" dirty="0">
                <a:solidFill>
                  <a:schemeClr val="bg1"/>
                </a:solidFill>
              </a:rPr>
              <a:t>        int b;</a:t>
            </a:r>
          </a:p>
          <a:p>
            <a:pPr lvl="1"/>
            <a:r>
              <a:rPr lang="en-US" sz="1100" dirty="0">
                <a:solidFill>
                  <a:schemeClr val="bg1"/>
                </a:solidFill>
              </a:rPr>
              <a:t>};</a:t>
            </a:r>
          </a:p>
          <a:p>
            <a:pPr lvl="1"/>
            <a:endParaRPr lang="en-US" sz="1100" dirty="0">
              <a:solidFill>
                <a:schemeClr val="bg1"/>
              </a:solidFill>
            </a:endParaRPr>
          </a:p>
          <a:p>
            <a:pPr lvl="1"/>
            <a:r>
              <a:rPr lang="en-US" sz="1100" dirty="0">
                <a:solidFill>
                  <a:schemeClr val="bg1"/>
                </a:solidFill>
              </a:rPr>
              <a:t>class drv2:public base</a:t>
            </a:r>
          </a:p>
          <a:p>
            <a:pPr lvl="1"/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sz="1100" dirty="0">
                <a:solidFill>
                  <a:schemeClr val="bg1"/>
                </a:solidFill>
              </a:rPr>
              <a:t>    public:</a:t>
            </a:r>
          </a:p>
          <a:p>
            <a:pPr lvl="1"/>
            <a:r>
              <a:rPr lang="en-US" sz="1100" dirty="0">
                <a:solidFill>
                  <a:schemeClr val="bg1"/>
                </a:solidFill>
              </a:rPr>
              <a:t>        int c;</a:t>
            </a:r>
          </a:p>
          <a:p>
            <a:pPr lvl="1"/>
            <a:r>
              <a:rPr lang="en-US" sz="1100" dirty="0">
                <a:solidFill>
                  <a:schemeClr val="bg1"/>
                </a:solidFill>
              </a:rPr>
              <a:t>};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class drv3:public drv1, public drv2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int d;</a:t>
            </a:r>
          </a:p>
          <a:p>
            <a:r>
              <a:rPr lang="en-US" sz="1100" dirty="0">
                <a:solidFill>
                  <a:schemeClr val="bg1"/>
                </a:solidFill>
              </a:rPr>
              <a:t>};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drv3 obj;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obj.a</a:t>
            </a:r>
            <a:r>
              <a:rPr lang="en-US" sz="1100" dirty="0">
                <a:solidFill>
                  <a:schemeClr val="bg1"/>
                </a:solidFill>
              </a:rPr>
              <a:t> = 10;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obj.b</a:t>
            </a:r>
            <a:r>
              <a:rPr lang="en-US" sz="1100" dirty="0">
                <a:solidFill>
                  <a:schemeClr val="bg1"/>
                </a:solidFill>
              </a:rPr>
              <a:t> = 20;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obj.c</a:t>
            </a:r>
            <a:r>
              <a:rPr lang="en-US" sz="1100" dirty="0">
                <a:solidFill>
                  <a:schemeClr val="bg1"/>
                </a:solidFill>
              </a:rPr>
              <a:t> = 30;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obj.d</a:t>
            </a:r>
            <a:r>
              <a:rPr lang="en-US" sz="1100" dirty="0">
                <a:solidFill>
                  <a:schemeClr val="bg1"/>
                </a:solidFill>
              </a:rPr>
              <a:t> = </a:t>
            </a:r>
            <a:r>
              <a:rPr lang="en-US" sz="1100" dirty="0" err="1">
                <a:solidFill>
                  <a:schemeClr val="bg1"/>
                </a:solidFill>
              </a:rPr>
              <a:t>obj.a</a:t>
            </a:r>
            <a:r>
              <a:rPr lang="en-US" sz="1100" dirty="0">
                <a:solidFill>
                  <a:schemeClr val="bg1"/>
                </a:solidFill>
              </a:rPr>
              <a:t> + </a:t>
            </a:r>
            <a:r>
              <a:rPr lang="en-US" sz="1100" dirty="0" err="1">
                <a:solidFill>
                  <a:schemeClr val="bg1"/>
                </a:solidFill>
              </a:rPr>
              <a:t>obj.b</a:t>
            </a:r>
            <a:r>
              <a:rPr lang="en-US" sz="1100" dirty="0">
                <a:solidFill>
                  <a:schemeClr val="bg1"/>
                </a:solidFill>
              </a:rPr>
              <a:t> + </a:t>
            </a:r>
            <a:r>
              <a:rPr lang="en-US" sz="1100" dirty="0" err="1">
                <a:solidFill>
                  <a:schemeClr val="bg1"/>
                </a:solidFill>
              </a:rPr>
              <a:t>obj.c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cout&lt;&lt;"Sum = "&lt;&lt;</a:t>
            </a:r>
            <a:r>
              <a:rPr lang="en-US" sz="1100" dirty="0" err="1">
                <a:solidFill>
                  <a:schemeClr val="bg1"/>
                </a:solidFill>
              </a:rPr>
              <a:t>obj.d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1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Hybrid Inheritance Example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7ED1B5-D4AE-4B9D-9EF2-358259548083}"/>
              </a:ext>
            </a:extLst>
          </p:cNvPr>
          <p:cNvSpPr/>
          <p:nvPr/>
        </p:nvSpPr>
        <p:spPr>
          <a:xfrm>
            <a:off x="2267744" y="2859782"/>
            <a:ext cx="1800200" cy="5040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Error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5EF0DD-6604-45FD-BDF4-3BE5D276BB03}"/>
              </a:ext>
            </a:extLst>
          </p:cNvPr>
          <p:cNvSpPr/>
          <p:nvPr/>
        </p:nvSpPr>
        <p:spPr>
          <a:xfrm>
            <a:off x="4644008" y="2859782"/>
            <a:ext cx="720080" cy="21602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994798-478E-49CE-867C-B974A687C657}"/>
              </a:ext>
            </a:extLst>
          </p:cNvPr>
          <p:cNvSpPr/>
          <p:nvPr/>
        </p:nvSpPr>
        <p:spPr>
          <a:xfrm>
            <a:off x="5076056" y="3363838"/>
            <a:ext cx="360040" cy="21602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707CE2-AA22-4C8E-9DE4-3F78FA049B37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364088" y="2730754"/>
            <a:ext cx="864096" cy="2370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9EB740-A0F0-42DF-8298-00DDCCF7DE3A}"/>
              </a:ext>
            </a:extLst>
          </p:cNvPr>
          <p:cNvCxnSpPr>
            <a:cxnSpLocks/>
          </p:cNvCxnSpPr>
          <p:nvPr/>
        </p:nvCxnSpPr>
        <p:spPr>
          <a:xfrm flipH="1">
            <a:off x="5436096" y="2859782"/>
            <a:ext cx="1224136" cy="5040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Cloud 15">
            <a:extLst>
              <a:ext uri="{FF2B5EF4-FFF2-40B4-BE49-F238E27FC236}">
                <a16:creationId xmlns:a16="http://schemas.microsoft.com/office/drawing/2014/main" id="{48176B95-490E-47D9-8651-55073D56D4BD}"/>
              </a:ext>
            </a:extLst>
          </p:cNvPr>
          <p:cNvSpPr/>
          <p:nvPr/>
        </p:nvSpPr>
        <p:spPr>
          <a:xfrm>
            <a:off x="6104892" y="2049728"/>
            <a:ext cx="1800200" cy="936104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Ambiguity Error</a:t>
            </a:r>
          </a:p>
        </p:txBody>
      </p:sp>
    </p:spTree>
    <p:extLst>
      <p:ext uri="{BB962C8B-B14F-4D97-AF65-F5344CB8AC3E}">
        <p14:creationId xmlns:p14="http://schemas.microsoft.com/office/powerpoint/2010/main" val="2765717747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57262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Hybrid Inheritance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52D93F-415B-4A1C-8E61-22B4C0FDA6E1}"/>
              </a:ext>
            </a:extLst>
          </p:cNvPr>
          <p:cNvSpPr/>
          <p:nvPr/>
        </p:nvSpPr>
        <p:spPr>
          <a:xfrm>
            <a:off x="1233061" y="1208570"/>
            <a:ext cx="2202608" cy="499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a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654514FA-0ADC-4E56-843D-08BFFB0978BE}"/>
              </a:ext>
            </a:extLst>
          </p:cNvPr>
          <p:cNvSpPr/>
          <p:nvPr/>
        </p:nvSpPr>
        <p:spPr>
          <a:xfrm rot="2136419">
            <a:off x="1133177" y="1621633"/>
            <a:ext cx="484632" cy="122153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50A8BD-2F3F-40C4-ABB1-2AF84695B09F}"/>
              </a:ext>
            </a:extLst>
          </p:cNvPr>
          <p:cNvSpPr/>
          <p:nvPr/>
        </p:nvSpPr>
        <p:spPr>
          <a:xfrm>
            <a:off x="107504" y="2791858"/>
            <a:ext cx="2202608" cy="618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AAF0AC-D7EE-47F8-B5DE-149209556C18}"/>
              </a:ext>
            </a:extLst>
          </p:cNvPr>
          <p:cNvSpPr/>
          <p:nvPr/>
        </p:nvSpPr>
        <p:spPr>
          <a:xfrm>
            <a:off x="2513408" y="2776562"/>
            <a:ext cx="2202608" cy="6183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c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B6A73725-01DF-41A6-9770-F8A5963D71C2}"/>
              </a:ext>
            </a:extLst>
          </p:cNvPr>
          <p:cNvSpPr/>
          <p:nvPr/>
        </p:nvSpPr>
        <p:spPr>
          <a:xfrm rot="19342678">
            <a:off x="3056462" y="1632319"/>
            <a:ext cx="484632" cy="117027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7645A3E4-1B00-4C7E-B5D3-B117285BBE34}"/>
              </a:ext>
            </a:extLst>
          </p:cNvPr>
          <p:cNvSpPr/>
          <p:nvPr/>
        </p:nvSpPr>
        <p:spPr>
          <a:xfrm rot="19171337">
            <a:off x="1336317" y="3308549"/>
            <a:ext cx="484632" cy="1221531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AE096-92E6-4916-AAF6-7BB1F4D3A38C}"/>
              </a:ext>
            </a:extLst>
          </p:cNvPr>
          <p:cNvSpPr/>
          <p:nvPr/>
        </p:nvSpPr>
        <p:spPr>
          <a:xfrm>
            <a:off x="1293613" y="4472448"/>
            <a:ext cx="2202608" cy="5612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d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3770078A-8ED0-401B-9330-ECD17502A6A7}"/>
              </a:ext>
            </a:extLst>
          </p:cNvPr>
          <p:cNvSpPr/>
          <p:nvPr/>
        </p:nvSpPr>
        <p:spPr>
          <a:xfrm rot="2311819">
            <a:off x="3162697" y="3278622"/>
            <a:ext cx="484632" cy="1170277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0FAD8-E626-4099-BF50-44A96189AAD8}"/>
              </a:ext>
            </a:extLst>
          </p:cNvPr>
          <p:cNvSpPr txBox="1"/>
          <p:nvPr/>
        </p:nvSpPr>
        <p:spPr>
          <a:xfrm rot="18391170">
            <a:off x="719110" y="2032791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 a;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AD235D-942D-4472-8F10-F571C9970DCF}"/>
              </a:ext>
            </a:extLst>
          </p:cNvPr>
          <p:cNvSpPr txBox="1"/>
          <p:nvPr/>
        </p:nvSpPr>
        <p:spPr>
          <a:xfrm rot="3187384">
            <a:off x="3284590" y="2050238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 a;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611CE4-01A3-42B1-BC81-1BEE7334ACDA}"/>
              </a:ext>
            </a:extLst>
          </p:cNvPr>
          <p:cNvSpPr txBox="1"/>
          <p:nvPr/>
        </p:nvSpPr>
        <p:spPr>
          <a:xfrm rot="2909710">
            <a:off x="1536284" y="3648300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 a;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1096CE-D457-4FCC-91CA-60C40E05969A}"/>
              </a:ext>
            </a:extLst>
          </p:cNvPr>
          <p:cNvSpPr txBox="1"/>
          <p:nvPr/>
        </p:nvSpPr>
        <p:spPr>
          <a:xfrm rot="18391170">
            <a:off x="2779052" y="3626374"/>
            <a:ext cx="660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 a;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1A0662-24F8-4B0A-8621-C238EF949375}"/>
              </a:ext>
            </a:extLst>
          </p:cNvPr>
          <p:cNvSpPr txBox="1"/>
          <p:nvPr/>
        </p:nvSpPr>
        <p:spPr>
          <a:xfrm rot="2909710">
            <a:off x="1117575" y="3913732"/>
            <a:ext cx="67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 b;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56F593-B554-4D6D-B8E3-E7625B93A10A}"/>
              </a:ext>
            </a:extLst>
          </p:cNvPr>
          <p:cNvSpPr txBox="1"/>
          <p:nvPr/>
        </p:nvSpPr>
        <p:spPr>
          <a:xfrm rot="18562957">
            <a:off x="3183204" y="3923592"/>
            <a:ext cx="67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 c;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E63AE-98E3-451B-AFCE-12E81F80A670}"/>
              </a:ext>
            </a:extLst>
          </p:cNvPr>
          <p:cNvSpPr txBox="1"/>
          <p:nvPr/>
        </p:nvSpPr>
        <p:spPr>
          <a:xfrm>
            <a:off x="1448788" y="2500719"/>
            <a:ext cx="60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drv1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3548B3-2150-402C-9FF0-A82E4128CED4}"/>
              </a:ext>
            </a:extLst>
          </p:cNvPr>
          <p:cNvSpPr txBox="1"/>
          <p:nvPr/>
        </p:nvSpPr>
        <p:spPr>
          <a:xfrm>
            <a:off x="3962025" y="2499742"/>
            <a:ext cx="60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drv2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0380E-51BA-4EAE-A606-E41689BEB948}"/>
              </a:ext>
            </a:extLst>
          </p:cNvPr>
          <p:cNvSpPr txBox="1"/>
          <p:nvPr/>
        </p:nvSpPr>
        <p:spPr>
          <a:xfrm>
            <a:off x="2123728" y="90627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3E0D2C-97BE-463A-9A65-D0A80312AA84}"/>
              </a:ext>
            </a:extLst>
          </p:cNvPr>
          <p:cNvSpPr txBox="1"/>
          <p:nvPr/>
        </p:nvSpPr>
        <p:spPr>
          <a:xfrm>
            <a:off x="2161825" y="4155926"/>
            <a:ext cx="609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drv3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B9F2E-39B1-4231-BDB4-D8463CF279CF}"/>
              </a:ext>
            </a:extLst>
          </p:cNvPr>
          <p:cNvSpPr txBox="1"/>
          <p:nvPr/>
        </p:nvSpPr>
        <p:spPr>
          <a:xfrm>
            <a:off x="4802658" y="1594746"/>
            <a:ext cx="299793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800" dirty="0">
                <a:solidFill>
                  <a:schemeClr val="bg1"/>
                </a:solidFill>
              </a:rPr>
              <a:t>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drv3 obj;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</a:t>
            </a:r>
            <a:r>
              <a:rPr lang="en-US" sz="1800" dirty="0" err="1">
                <a:solidFill>
                  <a:schemeClr val="bg1"/>
                </a:solidFill>
              </a:rPr>
              <a:t>obj.a</a:t>
            </a:r>
            <a:r>
              <a:rPr lang="en-US" sz="1800" dirty="0">
                <a:solidFill>
                  <a:schemeClr val="bg1"/>
                </a:solidFill>
              </a:rPr>
              <a:t> = 10;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</a:t>
            </a:r>
            <a:r>
              <a:rPr lang="en-US" sz="1800" dirty="0" err="1">
                <a:solidFill>
                  <a:schemeClr val="bg1"/>
                </a:solidFill>
              </a:rPr>
              <a:t>obj.b</a:t>
            </a:r>
            <a:r>
              <a:rPr lang="en-US" sz="1800" dirty="0">
                <a:solidFill>
                  <a:schemeClr val="bg1"/>
                </a:solidFill>
              </a:rPr>
              <a:t> = 20;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</a:t>
            </a:r>
            <a:r>
              <a:rPr lang="en-US" sz="1800" dirty="0" err="1">
                <a:solidFill>
                  <a:schemeClr val="bg1"/>
                </a:solidFill>
              </a:rPr>
              <a:t>obj.c</a:t>
            </a:r>
            <a:r>
              <a:rPr lang="en-US" sz="1800" dirty="0">
                <a:solidFill>
                  <a:schemeClr val="bg1"/>
                </a:solidFill>
              </a:rPr>
              <a:t> = 30;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</a:t>
            </a:r>
            <a:r>
              <a:rPr lang="en-US" sz="1800" dirty="0" err="1">
                <a:solidFill>
                  <a:schemeClr val="bg1"/>
                </a:solidFill>
              </a:rPr>
              <a:t>obj.d</a:t>
            </a:r>
            <a:r>
              <a:rPr lang="en-US" sz="1800" dirty="0">
                <a:solidFill>
                  <a:schemeClr val="bg1"/>
                </a:solidFill>
              </a:rPr>
              <a:t> = </a:t>
            </a:r>
            <a:r>
              <a:rPr lang="en-US" sz="1800" dirty="0" err="1">
                <a:solidFill>
                  <a:schemeClr val="bg1"/>
                </a:solidFill>
              </a:rPr>
              <a:t>obj.a</a:t>
            </a:r>
            <a:r>
              <a:rPr lang="en-US" sz="1800" dirty="0">
                <a:solidFill>
                  <a:schemeClr val="bg1"/>
                </a:solidFill>
              </a:rPr>
              <a:t> + </a:t>
            </a:r>
            <a:r>
              <a:rPr lang="en-US" sz="1800" dirty="0" err="1">
                <a:solidFill>
                  <a:schemeClr val="bg1"/>
                </a:solidFill>
              </a:rPr>
              <a:t>obj.b</a:t>
            </a:r>
            <a:r>
              <a:rPr lang="en-US" sz="1800" dirty="0">
                <a:solidFill>
                  <a:schemeClr val="bg1"/>
                </a:solidFill>
              </a:rPr>
              <a:t> + </a:t>
            </a:r>
            <a:r>
              <a:rPr lang="en-US" sz="1800" dirty="0" err="1">
                <a:solidFill>
                  <a:schemeClr val="bg1"/>
                </a:solidFill>
              </a:rPr>
              <a:t>obj.c</a:t>
            </a:r>
            <a:r>
              <a:rPr lang="en-US" sz="1800" dirty="0">
                <a:solidFill>
                  <a:schemeClr val="bg1"/>
                </a:solidFill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cout&lt;&lt;"Sum = "&lt;&lt;</a:t>
            </a:r>
            <a:r>
              <a:rPr lang="en-US" sz="1800" dirty="0" err="1">
                <a:solidFill>
                  <a:schemeClr val="bg1"/>
                </a:solidFill>
              </a:rPr>
              <a:t>obj.d</a:t>
            </a:r>
            <a:r>
              <a:rPr lang="en-US" sz="1800" dirty="0">
                <a:solidFill>
                  <a:schemeClr val="bg1"/>
                </a:solidFill>
              </a:rPr>
              <a:t>;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EA45763-EFBE-4ABA-B67E-0D12B358F1F9}"/>
              </a:ext>
            </a:extLst>
          </p:cNvPr>
          <p:cNvSpPr/>
          <p:nvPr/>
        </p:nvSpPr>
        <p:spPr>
          <a:xfrm>
            <a:off x="5084026" y="2468654"/>
            <a:ext cx="1022118" cy="28228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15EF3B-E883-4DB8-87B7-EB5B1E24CDEE}"/>
              </a:ext>
            </a:extLst>
          </p:cNvPr>
          <p:cNvSpPr/>
          <p:nvPr/>
        </p:nvSpPr>
        <p:spPr>
          <a:xfrm>
            <a:off x="5802456" y="3232986"/>
            <a:ext cx="477011" cy="35448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DAAEAB-748A-4428-9861-B3AB89F0EB69}"/>
              </a:ext>
            </a:extLst>
          </p:cNvPr>
          <p:cNvCxnSpPr>
            <a:cxnSpLocks/>
          </p:cNvCxnSpPr>
          <p:nvPr/>
        </p:nvCxnSpPr>
        <p:spPr>
          <a:xfrm flipH="1">
            <a:off x="6000394" y="2388680"/>
            <a:ext cx="1071163" cy="221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82B9C4-A2AA-46CA-9DD0-D076A5DEB7B0}"/>
              </a:ext>
            </a:extLst>
          </p:cNvPr>
          <p:cNvCxnSpPr>
            <a:cxnSpLocks/>
          </p:cNvCxnSpPr>
          <p:nvPr/>
        </p:nvCxnSpPr>
        <p:spPr>
          <a:xfrm flipH="1">
            <a:off x="6279468" y="2517708"/>
            <a:ext cx="1224136" cy="7797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Cloud 48">
            <a:extLst>
              <a:ext uri="{FF2B5EF4-FFF2-40B4-BE49-F238E27FC236}">
                <a16:creationId xmlns:a16="http://schemas.microsoft.com/office/drawing/2014/main" id="{C15D8B82-6DA3-4730-8237-D38C76C3C8EC}"/>
              </a:ext>
            </a:extLst>
          </p:cNvPr>
          <p:cNvSpPr/>
          <p:nvPr/>
        </p:nvSpPr>
        <p:spPr>
          <a:xfrm>
            <a:off x="6948264" y="1707654"/>
            <a:ext cx="1800200" cy="936104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Ambiguity Error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A69FF4-8B2C-42F0-8F0F-F5F87C3A9B4C}"/>
              </a:ext>
            </a:extLst>
          </p:cNvPr>
          <p:cNvSpPr/>
          <p:nvPr/>
        </p:nvSpPr>
        <p:spPr>
          <a:xfrm>
            <a:off x="7676928" y="2806380"/>
            <a:ext cx="1250369" cy="45642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a?</a:t>
            </a:r>
          </a:p>
        </p:txBody>
      </p:sp>
    </p:spTree>
    <p:extLst>
      <p:ext uri="{BB962C8B-B14F-4D97-AF65-F5344CB8AC3E}">
        <p14:creationId xmlns:p14="http://schemas.microsoft.com/office/powerpoint/2010/main" val="832916317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Solutions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887219-940E-4ED3-8179-3E787910D82E}"/>
              </a:ext>
            </a:extLst>
          </p:cNvPr>
          <p:cNvSpPr/>
          <p:nvPr/>
        </p:nvSpPr>
        <p:spPr>
          <a:xfrm>
            <a:off x="3779912" y="1419622"/>
            <a:ext cx="1224136" cy="4320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AFFD07-935C-4300-9EAA-57269060F6B3}"/>
              </a:ext>
            </a:extLst>
          </p:cNvPr>
          <p:cNvCxnSpPr>
            <a:cxnSpLocks/>
          </p:cNvCxnSpPr>
          <p:nvPr/>
        </p:nvCxnSpPr>
        <p:spPr>
          <a:xfrm>
            <a:off x="4416348" y="1851670"/>
            <a:ext cx="2315892" cy="936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C6BD7F-3F8E-4EBF-A97D-044ACF284815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835696" y="1851670"/>
            <a:ext cx="2556284" cy="9361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AFC29DE-303E-496E-9914-D9483F1CE302}"/>
              </a:ext>
            </a:extLst>
          </p:cNvPr>
          <p:cNvSpPr/>
          <p:nvPr/>
        </p:nvSpPr>
        <p:spPr>
          <a:xfrm>
            <a:off x="857224" y="2880096"/>
            <a:ext cx="2412268" cy="14722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classname &amp; scope resolution operator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0E76B3-9471-4483-B5FD-7340D40A8929}"/>
              </a:ext>
            </a:extLst>
          </p:cNvPr>
          <p:cNvSpPr/>
          <p:nvPr/>
        </p:nvSpPr>
        <p:spPr>
          <a:xfrm>
            <a:off x="5544108" y="2859782"/>
            <a:ext cx="2412268" cy="14722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keyword called     "virtual"</a:t>
            </a:r>
          </a:p>
        </p:txBody>
      </p:sp>
    </p:spTree>
    <p:extLst>
      <p:ext uri="{BB962C8B-B14F-4D97-AF65-F5344CB8AC3E}">
        <p14:creationId xmlns:p14="http://schemas.microsoft.com/office/powerpoint/2010/main" val="98459825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400" dirty="0">
                <a:solidFill>
                  <a:schemeClr val="bg1"/>
                </a:solidFill>
              </a:rPr>
              <a:t>class base</a:t>
            </a:r>
          </a:p>
          <a:p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int a;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class drv1:public base</a:t>
            </a:r>
          </a:p>
          <a:p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int b;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class drv2:public base</a:t>
            </a:r>
          </a:p>
          <a:p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int c;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class drv3:public drv1, public drv2</a:t>
            </a:r>
          </a:p>
          <a:p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int d;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drv3 obj;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obj.drv1::a = 10;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obj.b</a:t>
            </a:r>
            <a:r>
              <a:rPr lang="en-US" sz="1400" dirty="0">
                <a:solidFill>
                  <a:schemeClr val="bg1"/>
                </a:solidFill>
              </a:rPr>
              <a:t> = 20;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obj.c</a:t>
            </a:r>
            <a:r>
              <a:rPr lang="en-US" sz="1400" dirty="0">
                <a:solidFill>
                  <a:schemeClr val="bg1"/>
                </a:solidFill>
              </a:rPr>
              <a:t> = 30;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obj.d</a:t>
            </a:r>
            <a:r>
              <a:rPr lang="en-US" sz="1400" dirty="0">
                <a:solidFill>
                  <a:schemeClr val="bg1"/>
                </a:solidFill>
              </a:rPr>
              <a:t> = obj.drv1::a + </a:t>
            </a:r>
            <a:r>
              <a:rPr lang="en-US" sz="1400" dirty="0" err="1">
                <a:solidFill>
                  <a:schemeClr val="bg1"/>
                </a:solidFill>
              </a:rPr>
              <a:t>obj.b</a:t>
            </a:r>
            <a:r>
              <a:rPr lang="en-US" sz="1400" dirty="0">
                <a:solidFill>
                  <a:schemeClr val="bg1"/>
                </a:solidFill>
              </a:rPr>
              <a:t> + </a:t>
            </a:r>
            <a:r>
              <a:rPr lang="en-US" sz="1400" dirty="0" err="1">
                <a:solidFill>
                  <a:schemeClr val="bg1"/>
                </a:solidFill>
              </a:rPr>
              <a:t>obj.c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cout&lt;&lt;"Sum = "&lt;&lt;</a:t>
            </a:r>
            <a:r>
              <a:rPr lang="en-US" sz="1400" dirty="0" err="1">
                <a:solidFill>
                  <a:schemeClr val="bg1"/>
                </a:solidFill>
              </a:rPr>
              <a:t>obj.d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Solution 1(Not Optimum)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26C857-9854-4D66-817B-38D1D176959E}"/>
              </a:ext>
            </a:extLst>
          </p:cNvPr>
          <p:cNvSpPr/>
          <p:nvPr/>
        </p:nvSpPr>
        <p:spPr>
          <a:xfrm>
            <a:off x="6156176" y="1851670"/>
            <a:ext cx="273630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clearly indicates that we must access 'a' coming from drv1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4894C-F3FF-441A-A8CD-129881D9399F}"/>
              </a:ext>
            </a:extLst>
          </p:cNvPr>
          <p:cNvSpPr/>
          <p:nvPr/>
        </p:nvSpPr>
        <p:spPr>
          <a:xfrm>
            <a:off x="2018680" y="1657350"/>
            <a:ext cx="216024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also called as diamond problem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063168-53C8-4968-BBB1-D14098046320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868144" y="2766070"/>
            <a:ext cx="1656184" cy="8858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62976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11843</TotalTime>
  <Words>1159</Words>
  <Application>Microsoft Office PowerPoint</Application>
  <PresentationFormat>On-screen Show (16:9)</PresentationFormat>
  <Paragraphs>286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Wingdings</vt:lpstr>
      <vt:lpstr>Contents Slide Master</vt:lpstr>
      <vt:lpstr>Section Break Slide Master</vt:lpstr>
      <vt:lpstr>Office Theme</vt:lpstr>
      <vt:lpstr>PowerPoint Presentation</vt:lpstr>
      <vt:lpstr>Today’s Agenda</vt:lpstr>
      <vt:lpstr>Hierarchical Inheritance</vt:lpstr>
      <vt:lpstr>Hierarchical Inheritance Example</vt:lpstr>
      <vt:lpstr>Output</vt:lpstr>
      <vt:lpstr>Hybrid Inheritance Example</vt:lpstr>
      <vt:lpstr>Hybrid Inheritance</vt:lpstr>
      <vt:lpstr>Solutions</vt:lpstr>
      <vt:lpstr>Solution 1(Not Optimum)</vt:lpstr>
      <vt:lpstr>Output</vt:lpstr>
      <vt:lpstr>Solution 2(Using a keyword called "virtual")</vt:lpstr>
      <vt:lpstr>Hybrid Inheritance</vt:lpstr>
      <vt:lpstr>Output</vt:lpstr>
      <vt:lpstr>What is virtual in C++?</vt:lpstr>
      <vt:lpstr>What is virtual in C++?</vt:lpstr>
      <vt:lpstr>End of Lecture 37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426</cp:revision>
  <dcterms:created xsi:type="dcterms:W3CDTF">2016-12-05T23:26:54Z</dcterms:created>
  <dcterms:modified xsi:type="dcterms:W3CDTF">2021-12-17T13:17:58Z</dcterms:modified>
</cp:coreProperties>
</file>