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5"/>
  </p:notesMasterIdLst>
  <p:sldIdLst>
    <p:sldId id="354" r:id="rId4"/>
    <p:sldId id="324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2060"/>
    <a:srgbClr val="00FFFF"/>
    <a:srgbClr val="08E64D"/>
    <a:srgbClr val="385D8A"/>
    <a:srgbClr val="F2A40D"/>
    <a:srgbClr val="058D2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9C1DA1-E8C2-4408-A2E4-8AB678274DFA}"/>
              </a:ext>
            </a:extLst>
          </p:cNvPr>
          <p:cNvSpPr/>
          <p:nvPr/>
        </p:nvSpPr>
        <p:spPr>
          <a:xfrm>
            <a:off x="1979712" y="1995686"/>
            <a:ext cx="5616624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show of base</a:t>
            </a:r>
          </a:p>
          <a:p>
            <a:r>
              <a:rPr lang="en-US" dirty="0"/>
              <a:t>In show of </a:t>
            </a:r>
            <a:r>
              <a:rPr lang="en-US" dirty="0" err="1"/>
              <a:t>drv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 returned 0 (0x0)   execution time : 39.107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4180142190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38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087255" y="1141965"/>
            <a:ext cx="450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Calling of base class parametrized constructor in </a:t>
            </a:r>
          </a:p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inheritance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1" y="1795203"/>
            <a:ext cx="5214974" cy="428675"/>
            <a:chOff x="3131839" y="1504090"/>
            <a:chExt cx="5256584" cy="576127"/>
          </a:xfrm>
        </p:grpSpPr>
        <p:sp>
          <p:nvSpPr>
            <p:cNvPr id="24" name="Rectangle 23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Practical Example and output of the code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77733" y="2407410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Constructor calling in multilevel inheritance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1E0FE-26D4-4DE6-A8A2-3A06C078F698}"/>
              </a:ext>
            </a:extLst>
          </p:cNvPr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EAC90-C810-4680-97E9-3599FAF1FAF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D082E28-5B7D-4947-8081-22BC43F45A5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FE5030-A218-4082-BAD4-B9AFA774499E}"/>
              </a:ext>
            </a:extLst>
          </p:cNvPr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D75AC-0BEE-4BEA-AC64-4387406DA14C}"/>
              </a:ext>
            </a:extLst>
          </p:cNvPr>
          <p:cNvSpPr txBox="1"/>
          <p:nvPr/>
        </p:nvSpPr>
        <p:spPr>
          <a:xfrm>
            <a:off x="4065245" y="3084309"/>
            <a:ext cx="483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C00000"/>
                </a:solidFill>
              </a:rPr>
              <a:t>Practical Example and output of the code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base"&lt;&lt;endl;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drv:public</a:t>
            </a:r>
            <a:r>
              <a:rPr lang="en-US" sz="1600" dirty="0">
                <a:solidFill>
                  <a:schemeClr val="bg1"/>
                </a:solidFill>
              </a:rPr>
              <a:t>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base b;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 d;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 = &amp;b;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 = &amp;d;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Polymorphism(Run Time Polymorphism)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FE435E-C701-4E9F-B56C-72720613BEAD}"/>
              </a:ext>
            </a:extLst>
          </p:cNvPr>
          <p:cNvSpPr/>
          <p:nvPr/>
        </p:nvSpPr>
        <p:spPr>
          <a:xfrm>
            <a:off x="4665712" y="2499742"/>
            <a:ext cx="914400" cy="2880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2EC199D-A435-4B45-B529-A4F2ED17BD9B}"/>
              </a:ext>
            </a:extLst>
          </p:cNvPr>
          <p:cNvSpPr/>
          <p:nvPr/>
        </p:nvSpPr>
        <p:spPr>
          <a:xfrm>
            <a:off x="5652120" y="2535746"/>
            <a:ext cx="97840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33862-CF4F-4AB8-BA37-783B195E9B75}"/>
              </a:ext>
            </a:extLst>
          </p:cNvPr>
          <p:cNvSpPr/>
          <p:nvPr/>
        </p:nvSpPr>
        <p:spPr>
          <a:xfrm>
            <a:off x="6654224" y="2427734"/>
            <a:ext cx="1515572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Perfectly 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3F5EA-EBB9-4051-93AD-4AECAFCCEED2}"/>
              </a:ext>
            </a:extLst>
          </p:cNvPr>
          <p:cNvSpPr/>
          <p:nvPr/>
        </p:nvSpPr>
        <p:spPr>
          <a:xfrm>
            <a:off x="4644008" y="3003798"/>
            <a:ext cx="914400" cy="28803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B208D1-E343-4511-A870-A1F7FA88AA27}"/>
              </a:ext>
            </a:extLst>
          </p:cNvPr>
          <p:cNvSpPr/>
          <p:nvPr/>
        </p:nvSpPr>
        <p:spPr>
          <a:xfrm>
            <a:off x="5630416" y="3039802"/>
            <a:ext cx="978408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4E8B4-D6CF-4EAA-A6CD-702866F04658}"/>
              </a:ext>
            </a:extLst>
          </p:cNvPr>
          <p:cNvSpPr/>
          <p:nvPr/>
        </p:nvSpPr>
        <p:spPr>
          <a:xfrm>
            <a:off x="6632520" y="2931790"/>
            <a:ext cx="1971928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this line is not giving any error!</a:t>
            </a:r>
          </a:p>
        </p:txBody>
      </p:sp>
    </p:spTree>
    <p:extLst>
      <p:ext uri="{BB962C8B-B14F-4D97-AF65-F5344CB8AC3E}">
        <p14:creationId xmlns:p14="http://schemas.microsoft.com/office/powerpoint/2010/main" val="394676131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Concepts in C regarding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ACB1-F53E-4D03-8AE1-65383FEFED42}"/>
              </a:ext>
            </a:extLst>
          </p:cNvPr>
          <p:cNvSpPr txBox="1"/>
          <p:nvPr/>
        </p:nvSpPr>
        <p:spPr>
          <a:xfrm>
            <a:off x="1835696" y="2133946"/>
            <a:ext cx="137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 p;</a:t>
            </a:r>
          </a:p>
          <a:p>
            <a:r>
              <a:rPr lang="en-US" dirty="0"/>
              <a:t>char ch = ‘A’;</a:t>
            </a:r>
          </a:p>
          <a:p>
            <a:r>
              <a:rPr lang="en-US" dirty="0"/>
              <a:t>p = &amp;ch;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703D1F-3736-4FCB-B396-F5FEDB33E997}"/>
              </a:ext>
            </a:extLst>
          </p:cNvPr>
          <p:cNvCxnSpPr>
            <a:cxnSpLocks/>
          </p:cNvCxnSpPr>
          <p:nvPr/>
        </p:nvCxnSpPr>
        <p:spPr>
          <a:xfrm>
            <a:off x="4572000" y="1707654"/>
            <a:ext cx="0" cy="208823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4BC758-EE91-410C-A8F1-A5509DA4DAFB}"/>
              </a:ext>
            </a:extLst>
          </p:cNvPr>
          <p:cNvSpPr txBox="1"/>
          <p:nvPr/>
        </p:nvSpPr>
        <p:spPr>
          <a:xfrm>
            <a:off x="5695038" y="2077620"/>
            <a:ext cx="1067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* p;</a:t>
            </a:r>
          </a:p>
          <a:p>
            <a:r>
              <a:rPr lang="en-US" dirty="0" err="1"/>
              <a:t>drv</a:t>
            </a:r>
            <a:r>
              <a:rPr lang="en-US" dirty="0"/>
              <a:t> d;</a:t>
            </a:r>
          </a:p>
          <a:p>
            <a:r>
              <a:rPr lang="en-US" dirty="0"/>
              <a:t>p = &amp;d;</a:t>
            </a:r>
          </a:p>
        </p:txBody>
      </p:sp>
      <p:pic>
        <p:nvPicPr>
          <p:cNvPr id="12" name="Picture 11" descr="1024px-Green_tick.svg.png">
            <a:extLst>
              <a:ext uri="{FF2B5EF4-FFF2-40B4-BE49-F238E27FC236}">
                <a16:creationId xmlns:a16="http://schemas.microsoft.com/office/drawing/2014/main" id="{0930520F-44B1-43B7-8249-EF0461530A9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00810" y="2641572"/>
            <a:ext cx="357190" cy="357190"/>
          </a:xfrm>
          <a:prstGeom prst="rect">
            <a:avLst/>
          </a:prstGeom>
        </p:spPr>
      </p:pic>
      <p:pic>
        <p:nvPicPr>
          <p:cNvPr id="13" name="Picture 12" descr="28028-5-red-cross-clipart.png">
            <a:extLst>
              <a:ext uri="{FF2B5EF4-FFF2-40B4-BE49-F238E27FC236}">
                <a16:creationId xmlns:a16="http://schemas.microsoft.com/office/drawing/2014/main" id="{59B2A07A-B254-43C4-A7A4-5E6DEA3B2E8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07224" y="2646487"/>
            <a:ext cx="500066" cy="5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039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Concepts in C++ regarding Pointer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48043-9CC5-489A-97B9-C8BE16EC88AF}"/>
              </a:ext>
            </a:extLst>
          </p:cNvPr>
          <p:cNvSpPr txBox="1"/>
          <p:nvPr/>
        </p:nvSpPr>
        <p:spPr>
          <a:xfrm>
            <a:off x="2579434" y="1347614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149F3-5A8E-48A4-8A3E-C4032F75728A}"/>
              </a:ext>
            </a:extLst>
          </p:cNvPr>
          <p:cNvSpPr/>
          <p:nvPr/>
        </p:nvSpPr>
        <p:spPr>
          <a:xfrm>
            <a:off x="3891973" y="1347614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F421D-2364-4B33-998B-B7BB89229C56}"/>
              </a:ext>
            </a:extLst>
          </p:cNvPr>
          <p:cNvSpPr txBox="1"/>
          <p:nvPr/>
        </p:nvSpPr>
        <p:spPr>
          <a:xfrm>
            <a:off x="4939303" y="134761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F291A-CB04-4D05-8564-4B8864AA4381}"/>
              </a:ext>
            </a:extLst>
          </p:cNvPr>
          <p:cNvSpPr/>
          <p:nvPr/>
        </p:nvSpPr>
        <p:spPr>
          <a:xfrm>
            <a:off x="3247532" y="2234310"/>
            <a:ext cx="2264203" cy="8414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Relationship between the classes during </a:t>
            </a:r>
          </a:p>
          <a:p>
            <a:pPr algn="ctr"/>
            <a:r>
              <a:rPr lang="en-US" dirty="0"/>
              <a:t>inheritance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AB1B9DA3-208F-45FB-ABEC-0C507E4F717D}"/>
              </a:ext>
            </a:extLst>
          </p:cNvPr>
          <p:cNvSpPr/>
          <p:nvPr/>
        </p:nvSpPr>
        <p:spPr>
          <a:xfrm>
            <a:off x="4196365" y="1733494"/>
            <a:ext cx="288032" cy="5040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84818-F220-4181-ABC6-B9C241E0F82F}"/>
              </a:ext>
            </a:extLst>
          </p:cNvPr>
          <p:cNvSpPr txBox="1"/>
          <p:nvPr/>
        </p:nvSpPr>
        <p:spPr>
          <a:xfrm>
            <a:off x="201216" y="379588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CD1ED-1EC1-4141-9474-D11E64B9D131}"/>
              </a:ext>
            </a:extLst>
          </p:cNvPr>
          <p:cNvSpPr/>
          <p:nvPr/>
        </p:nvSpPr>
        <p:spPr>
          <a:xfrm>
            <a:off x="1215426" y="3795886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49EAB-04AC-4AF0-831A-32A1675F348A}"/>
              </a:ext>
            </a:extLst>
          </p:cNvPr>
          <p:cNvSpPr txBox="1"/>
          <p:nvPr/>
        </p:nvSpPr>
        <p:spPr>
          <a:xfrm>
            <a:off x="2262756" y="37958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Fruit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26AC5A-C3C2-44FD-9AB6-9FD6BEF2E393}"/>
              </a:ext>
            </a:extLst>
          </p:cNvPr>
          <p:cNvSpPr/>
          <p:nvPr/>
        </p:nvSpPr>
        <p:spPr>
          <a:xfrm>
            <a:off x="3009528" y="3417262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Fruit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7CFA8-946A-4919-93A7-2902D5327D24}"/>
              </a:ext>
            </a:extLst>
          </p:cNvPr>
          <p:cNvCxnSpPr>
            <a:cxnSpLocks/>
          </p:cNvCxnSpPr>
          <p:nvPr/>
        </p:nvCxnSpPr>
        <p:spPr>
          <a:xfrm flipV="1">
            <a:off x="3466728" y="3786594"/>
            <a:ext cx="0" cy="462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20009EB-D571-4898-90D2-FAB2EDAB58B4}"/>
              </a:ext>
            </a:extLst>
          </p:cNvPr>
          <p:cNvSpPr/>
          <p:nvPr/>
        </p:nvSpPr>
        <p:spPr>
          <a:xfrm>
            <a:off x="3009528" y="4290650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B485A1-C3F0-4D38-B3F1-CCAC4D232957}"/>
              </a:ext>
            </a:extLst>
          </p:cNvPr>
          <p:cNvSpPr txBox="1"/>
          <p:nvPr/>
        </p:nvSpPr>
        <p:spPr>
          <a:xfrm>
            <a:off x="5292080" y="380427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A271D-AC37-4EAE-B006-22A0D6D3C6D7}"/>
              </a:ext>
            </a:extLst>
          </p:cNvPr>
          <p:cNvSpPr/>
          <p:nvPr/>
        </p:nvSpPr>
        <p:spPr>
          <a:xfrm>
            <a:off x="5796136" y="3804270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 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49BEB-90D6-4DCD-829B-FD5CA65DC564}"/>
              </a:ext>
            </a:extLst>
          </p:cNvPr>
          <p:cNvSpPr txBox="1"/>
          <p:nvPr/>
        </p:nvSpPr>
        <p:spPr>
          <a:xfrm>
            <a:off x="6843466" y="3804270"/>
            <a:ext cx="8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D3A40-C8A1-488F-98D2-B7DC1FB59915}"/>
              </a:ext>
            </a:extLst>
          </p:cNvPr>
          <p:cNvSpPr/>
          <p:nvPr/>
        </p:nvSpPr>
        <p:spPr>
          <a:xfrm>
            <a:off x="7834064" y="3425646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31D732-4194-4B3C-ACCD-33907B2789E8}"/>
              </a:ext>
            </a:extLst>
          </p:cNvPr>
          <p:cNvCxnSpPr>
            <a:cxnSpLocks/>
          </p:cNvCxnSpPr>
          <p:nvPr/>
        </p:nvCxnSpPr>
        <p:spPr>
          <a:xfrm flipV="1">
            <a:off x="8291264" y="3794978"/>
            <a:ext cx="0" cy="462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0FBEB-3E98-4F15-9A31-36819152FB01}"/>
              </a:ext>
            </a:extLst>
          </p:cNvPr>
          <p:cNvSpPr/>
          <p:nvPr/>
        </p:nvSpPr>
        <p:spPr>
          <a:xfrm>
            <a:off x="7834064" y="4299034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F29E1E-C81F-4904-8E12-C0C8D602A097}"/>
              </a:ext>
            </a:extLst>
          </p:cNvPr>
          <p:cNvCxnSpPr>
            <a:cxnSpLocks/>
          </p:cNvCxnSpPr>
          <p:nvPr/>
        </p:nvCxnSpPr>
        <p:spPr>
          <a:xfrm>
            <a:off x="4644008" y="3273246"/>
            <a:ext cx="0" cy="181878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3C61B-5D34-41C0-B7C3-3B027400B3AF}"/>
              </a:ext>
            </a:extLst>
          </p:cNvPr>
          <p:cNvSpPr/>
          <p:nvPr/>
        </p:nvSpPr>
        <p:spPr>
          <a:xfrm>
            <a:off x="6825952" y="2274426"/>
            <a:ext cx="9144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9CBBC1-F6B6-4A83-8719-A8298BDF203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5511736" y="1716946"/>
            <a:ext cx="1292512" cy="710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6B1DD5-659C-4DC2-B9F4-153EFEB23E4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308304" y="2643758"/>
            <a:ext cx="525760" cy="966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70E8D2-02CE-4A73-A431-05821860FCD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308304" y="2643758"/>
            <a:ext cx="525760" cy="18399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95879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In every object oriented language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Pointer/reference of base class is allowed to hold the address of the object of its child class.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What about its reverse?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bg1"/>
                </a:solidFill>
              </a:rPr>
              <a:t>Reverse is not possible.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bg1"/>
                </a:solidFill>
              </a:rPr>
              <a:t>That is we cannot assign the address of base class object to the pointer of child class.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is because not every feature/property of child class will be available in parent class.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Moreover it is totally invalid to say that every vehicle is a car or every fruit is mango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Thumb rule of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612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9C1DA1-E8C2-4408-A2E4-8AB678274DFA}"/>
              </a:ext>
            </a:extLst>
          </p:cNvPr>
          <p:cNvSpPr/>
          <p:nvPr/>
        </p:nvSpPr>
        <p:spPr>
          <a:xfrm>
            <a:off x="1979712" y="1995686"/>
            <a:ext cx="5616624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show of base</a:t>
            </a:r>
          </a:p>
          <a:p>
            <a:r>
              <a:rPr lang="en-US" dirty="0"/>
              <a:t>In show of base</a:t>
            </a:r>
          </a:p>
          <a:p>
            <a:endParaRPr lang="en-US" dirty="0"/>
          </a:p>
          <a:p>
            <a:r>
              <a:rPr lang="en-US" dirty="0"/>
              <a:t>Process returned 0 (0x0)   execution time : 1.991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231104985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base"&lt;&lt;endl;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drv:public</a:t>
            </a:r>
            <a:r>
              <a:rPr lang="en-US" sz="1600" dirty="0">
                <a:solidFill>
                  <a:schemeClr val="bg1"/>
                </a:solidFill>
              </a:rPr>
              <a:t>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base b;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 d;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 = &amp;b;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 = &amp;d;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Reason Behind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905F290-BAD5-40FD-BE4D-DAE878995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80171"/>
              </p:ext>
            </p:extLst>
          </p:nvPr>
        </p:nvGraphicFramePr>
        <p:xfrm>
          <a:off x="3410207" y="1463735"/>
          <a:ext cx="4301918" cy="279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959">
                  <a:extLst>
                    <a:ext uri="{9D8B030D-6E8A-4147-A177-3AD203B41FA5}">
                      <a16:colId xmlns:a16="http://schemas.microsoft.com/office/drawing/2014/main" val="832817169"/>
                    </a:ext>
                  </a:extLst>
                </a:gridCol>
                <a:gridCol w="2150959">
                  <a:extLst>
                    <a:ext uri="{9D8B030D-6E8A-4147-A177-3AD203B41FA5}">
                      <a16:colId xmlns:a16="http://schemas.microsoft.com/office/drawing/2014/main" val="772500347"/>
                    </a:ext>
                  </a:extLst>
                </a:gridCol>
              </a:tblGrid>
              <a:tr h="4284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399457"/>
                  </a:ext>
                </a:extLst>
              </a:tr>
              <a:tr h="1174929">
                <a:tc>
                  <a:txBody>
                    <a:bodyPr/>
                    <a:lstStyle/>
                    <a:p>
                      <a:r>
                        <a:rPr lang="en-US" dirty="0"/>
                        <a:t>base obj;</a:t>
                      </a:r>
                    </a:p>
                    <a:p>
                      <a:r>
                        <a:rPr lang="en-US" dirty="0"/>
                        <a:t>base * p;</a:t>
                      </a:r>
                    </a:p>
                    <a:p>
                      <a:r>
                        <a:rPr lang="en-US" dirty="0"/>
                        <a:t>base &amp; q;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Base::show();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664406"/>
                  </a:ext>
                </a:extLst>
              </a:tr>
              <a:tr h="1174929">
                <a:tc>
                  <a:txBody>
                    <a:bodyPr/>
                    <a:lstStyle/>
                    <a:p>
                      <a:r>
                        <a:rPr lang="en-US" dirty="0" err="1"/>
                        <a:t>drv</a:t>
                      </a:r>
                      <a:r>
                        <a:rPr lang="en-US" dirty="0"/>
                        <a:t> obj;</a:t>
                      </a:r>
                    </a:p>
                    <a:p>
                      <a:r>
                        <a:rPr lang="en-US" dirty="0" err="1"/>
                        <a:t>drv</a:t>
                      </a:r>
                      <a:r>
                        <a:rPr lang="en-US" dirty="0"/>
                        <a:t> * p;</a:t>
                      </a:r>
                    </a:p>
                    <a:p>
                      <a:r>
                        <a:rPr lang="en-US" dirty="0" err="1"/>
                        <a:t>drv</a:t>
                      </a:r>
                      <a:r>
                        <a:rPr lang="en-US" dirty="0"/>
                        <a:t> &amp; q;</a:t>
                      </a:r>
                    </a:p>
                    <a:p>
                      <a:r>
                        <a:rPr lang="en-US" dirty="0" err="1"/>
                        <a:t>drv</a:t>
                      </a:r>
                      <a:r>
                        <a:rPr lang="en-US" dirty="0"/>
                        <a:t> obj 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Drv</a:t>
                      </a:r>
                      <a:r>
                        <a:rPr lang="en-US" dirty="0"/>
                        <a:t>::show();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02546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7F584D-EA4B-4155-9AA5-C8844016A13C}"/>
              </a:ext>
            </a:extLst>
          </p:cNvPr>
          <p:cNvCxnSpPr>
            <a:cxnSpLocks/>
          </p:cNvCxnSpPr>
          <p:nvPr/>
        </p:nvCxnSpPr>
        <p:spPr>
          <a:xfrm>
            <a:off x="4283968" y="2067694"/>
            <a:ext cx="1690617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07F075-8FB0-49F7-9BB1-EB33BD78B26C}"/>
              </a:ext>
            </a:extLst>
          </p:cNvPr>
          <p:cNvCxnSpPr>
            <a:cxnSpLocks/>
          </p:cNvCxnSpPr>
          <p:nvPr/>
        </p:nvCxnSpPr>
        <p:spPr>
          <a:xfrm>
            <a:off x="4283968" y="2355726"/>
            <a:ext cx="1690617" cy="72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2AFA7D-3516-4218-B28B-2EDD37B35761}"/>
              </a:ext>
            </a:extLst>
          </p:cNvPr>
          <p:cNvCxnSpPr>
            <a:cxnSpLocks/>
          </p:cNvCxnSpPr>
          <p:nvPr/>
        </p:nvCxnSpPr>
        <p:spPr>
          <a:xfrm flipV="1">
            <a:off x="4283968" y="2427734"/>
            <a:ext cx="1690617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6C8B9A-92CD-4E58-904F-505A2DF9D5AD}"/>
              </a:ext>
            </a:extLst>
          </p:cNvPr>
          <p:cNvCxnSpPr>
            <a:cxnSpLocks/>
          </p:cNvCxnSpPr>
          <p:nvPr/>
        </p:nvCxnSpPr>
        <p:spPr>
          <a:xfrm>
            <a:off x="4211960" y="3219822"/>
            <a:ext cx="1872208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C0073C-0C69-4BAA-836A-22090142AE69}"/>
              </a:ext>
            </a:extLst>
          </p:cNvPr>
          <p:cNvCxnSpPr>
            <a:cxnSpLocks/>
          </p:cNvCxnSpPr>
          <p:nvPr/>
        </p:nvCxnSpPr>
        <p:spPr>
          <a:xfrm>
            <a:off x="4211960" y="3507854"/>
            <a:ext cx="1872208" cy="144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E9CDDE-7770-48B2-AF37-683FC7F46E3D}"/>
              </a:ext>
            </a:extLst>
          </p:cNvPr>
          <p:cNvCxnSpPr>
            <a:cxnSpLocks/>
          </p:cNvCxnSpPr>
          <p:nvPr/>
        </p:nvCxnSpPr>
        <p:spPr>
          <a:xfrm flipV="1">
            <a:off x="4211960" y="3651870"/>
            <a:ext cx="1872208" cy="1440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34BEA4-F1DA-49A9-9AC1-A5F50A357321}"/>
              </a:ext>
            </a:extLst>
          </p:cNvPr>
          <p:cNvCxnSpPr>
            <a:cxnSpLocks/>
          </p:cNvCxnSpPr>
          <p:nvPr/>
        </p:nvCxnSpPr>
        <p:spPr>
          <a:xfrm flipV="1">
            <a:off x="4283968" y="3651870"/>
            <a:ext cx="1690617" cy="370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3C8ABF-5C4D-46A5-B3BE-26842680B709}"/>
              </a:ext>
            </a:extLst>
          </p:cNvPr>
          <p:cNvSpPr txBox="1"/>
          <p:nvPr/>
        </p:nvSpPr>
        <p:spPr>
          <a:xfrm>
            <a:off x="4556698" y="1041271"/>
            <a:ext cx="21922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Table of Early Binding</a:t>
            </a:r>
          </a:p>
        </p:txBody>
      </p:sp>
    </p:spTree>
    <p:extLst>
      <p:ext uri="{BB962C8B-B14F-4D97-AF65-F5344CB8AC3E}">
        <p14:creationId xmlns:p14="http://schemas.microsoft.com/office/powerpoint/2010/main" val="2634326419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</a:t>
            </a:r>
            <a:r>
              <a:rPr lang="en-US" sz="1600" b="1" dirty="0">
                <a:solidFill>
                  <a:srgbClr val="002060"/>
                </a:solidFill>
              </a:rPr>
              <a:t>virtual</a:t>
            </a:r>
            <a:r>
              <a:rPr lang="en-US" sz="1600" dirty="0">
                <a:solidFill>
                  <a:schemeClr val="bg1"/>
                </a:solidFill>
              </a:rPr>
              <a:t>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base"&lt;&lt;endl;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drv:public</a:t>
            </a:r>
            <a:r>
              <a:rPr lang="en-US" sz="1600" dirty="0">
                <a:solidFill>
                  <a:schemeClr val="bg1"/>
                </a:solidFill>
              </a:rPr>
              <a:t>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 show of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base b;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 d;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 = &amp;b;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 = &amp;d;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p-&gt;show();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Solution(Late Binding, using "virtual")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9545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11991</TotalTime>
  <Words>643</Words>
  <Application>Microsoft Office PowerPoint</Application>
  <PresentationFormat>On-screen Show (16:9)</PresentationFormat>
  <Paragraphs>175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Polymorphism(Run Time Polymorphism)</vt:lpstr>
      <vt:lpstr>Concepts in C regarding Pointer</vt:lpstr>
      <vt:lpstr>Concepts in C++ regarding Pointer</vt:lpstr>
      <vt:lpstr>Thumb rule of inheritance</vt:lpstr>
      <vt:lpstr>Output of the Previous Code</vt:lpstr>
      <vt:lpstr>Reason Behind the Output</vt:lpstr>
      <vt:lpstr>Solution(Late Binding, using "virtual")</vt:lpstr>
      <vt:lpstr>Output of the Previous Code</vt:lpstr>
      <vt:lpstr>End of Lecture 38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429</cp:revision>
  <dcterms:created xsi:type="dcterms:W3CDTF">2016-12-05T23:26:54Z</dcterms:created>
  <dcterms:modified xsi:type="dcterms:W3CDTF">2021-12-18T11:59:37Z</dcterms:modified>
</cp:coreProperties>
</file>