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  <p:sldMasterId id="214748367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i5fB61/8a9KU8Sreg4X/nsziCd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93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5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 rot="5400000">
            <a:off x="6012656" y="771526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 rot="5400000">
            <a:off x="1821656" y="-1209674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1"/>
          <p:cNvSpPr/>
          <p:nvPr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87" name="Google Shape;87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484" y="938231"/>
            <a:ext cx="1584176" cy="35159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Fullslidesppt-Contents\20161228\02-edu\bulb-item.png" id="88" name="Google Shape;88;p31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789484" y="938231"/>
            <a:ext cx="792088" cy="3515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Agenda Layout">
  <p:cSld name="1_Agenda Layou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2"/>
          <p:cNvSpPr/>
          <p:nvPr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91" name="Google Shape;91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6735" y="2931791"/>
            <a:ext cx="945499" cy="2098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asic Layout">
  <p:cSld name="3_Basic Layou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3"/>
          <p:cNvSpPr/>
          <p:nvPr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3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33"/>
          <p:cNvSpPr txBox="1"/>
          <p:nvPr>
            <p:ph idx="2" type="body"/>
          </p:nvPr>
        </p:nvSpPr>
        <p:spPr>
          <a:xfrm>
            <a:off x="0" y="699543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33"/>
          <p:cNvSpPr/>
          <p:nvPr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.png" id="97" name="Google Shape;97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8057" y="3010193"/>
            <a:ext cx="351128" cy="77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4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34"/>
          <p:cNvSpPr txBox="1"/>
          <p:nvPr>
            <p:ph idx="2" type="body"/>
          </p:nvPr>
        </p:nvSpPr>
        <p:spPr>
          <a:xfrm>
            <a:off x="0" y="699543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34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4"/>
          <p:cNvSpPr/>
          <p:nvPr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asic Layout">
  <p:cSld name="4_Basic Layou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5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35"/>
          <p:cNvSpPr txBox="1"/>
          <p:nvPr>
            <p:ph idx="2" type="body"/>
          </p:nvPr>
        </p:nvSpPr>
        <p:spPr>
          <a:xfrm>
            <a:off x="0" y="699543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Contents Layout">
  <p:cSld name="Images and Contents Layout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6"/>
          <p:cNvSpPr/>
          <p:nvPr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6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36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36"/>
          <p:cNvSpPr/>
          <p:nvPr>
            <p:ph idx="3" type="pic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1" name="Google Shape;111;p36"/>
          <p:cNvSpPr/>
          <p:nvPr>
            <p:ph idx="4" type="pic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2" name="Google Shape;112;p36"/>
          <p:cNvSpPr/>
          <p:nvPr>
            <p:ph idx="5" type="pic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3" name="Google Shape;113;p36"/>
          <p:cNvSpPr/>
          <p:nvPr>
            <p:ph idx="6" type="pic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4" name="Google Shape;114;p36"/>
          <p:cNvSpPr/>
          <p:nvPr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6"/>
          <p:cNvSpPr/>
          <p:nvPr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6"/>
          <p:cNvSpPr/>
          <p:nvPr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6"/>
          <p:cNvSpPr/>
          <p:nvPr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s and Contents Layout">
  <p:cSld name="1_Images and Contents Layou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7"/>
          <p:cNvSpPr/>
          <p:nvPr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7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37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노트북.png" id="122" name="Google Shape;122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55776" y="1131591"/>
            <a:ext cx="7230270" cy="3677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7"/>
          <p:cNvSpPr/>
          <p:nvPr>
            <p:ph idx="3" type="pic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4" name="Google Shape;124;p37"/>
          <p:cNvSpPr/>
          <p:nvPr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s and Contents Layout">
  <p:cSld name="2_Images and Contents Layou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8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38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8"/>
          <p:cNvSpPr/>
          <p:nvPr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Fullppt\PNG이미지\핸드폰2.png" id="129" name="Google Shape;129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23208" y="1042231"/>
            <a:ext cx="2869272" cy="347463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8"/>
          <p:cNvSpPr/>
          <p:nvPr>
            <p:ph idx="3" type="pic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1" name="Google Shape;131;p38"/>
          <p:cNvSpPr/>
          <p:nvPr>
            <p:ph idx="4" type="pic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9"/>
          <p:cNvSpPr/>
          <p:nvPr>
            <p:ph idx="2" type="pic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4" name="Google Shape;134;p39"/>
          <p:cNvSpPr/>
          <p:nvPr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9"/>
          <p:cNvSpPr/>
          <p:nvPr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Images and Contents Layout">
  <p:cSld name="5_Images and Contents Layout">
    <p:bg>
      <p:bgPr>
        <a:solidFill>
          <a:schemeClr val="accen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0"/>
          <p:cNvSpPr/>
          <p:nvPr>
            <p:ph idx="2" type="pic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transition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Images and Contents Layout">
  <p:cSld name="6_Images and Contents Layou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1"/>
          <p:cNvSpPr txBox="1"/>
          <p:nvPr>
            <p:ph idx="1" type="body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41"/>
          <p:cNvSpPr txBox="1"/>
          <p:nvPr>
            <p:ph idx="2" type="body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41"/>
          <p:cNvSpPr/>
          <p:nvPr>
            <p:ph idx="3" type="pic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2" name="Google Shape;142;p41"/>
          <p:cNvSpPr/>
          <p:nvPr>
            <p:ph idx="4" type="pic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transition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s and Contents Layout">
  <p:cSld name="3_Images and Contents Layou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2"/>
          <p:cNvSpPr/>
          <p:nvPr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2"/>
          <p:cNvSpPr/>
          <p:nvPr>
            <p:ph idx="2" type="pic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6" name="Google Shape;146;p42"/>
          <p:cNvSpPr/>
          <p:nvPr>
            <p:ph idx="3" type="pic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7" name="Google Shape;147;p42"/>
          <p:cNvSpPr/>
          <p:nvPr>
            <p:ph idx="4" type="pic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transition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Images and Contents Layout">
  <p:cSld name="7_Images and Contents Layout">
    <p:bg>
      <p:bgPr>
        <a:solidFill>
          <a:schemeClr val="accen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3"/>
          <p:cNvSpPr/>
          <p:nvPr>
            <p:ph idx="2" type="pic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0" name="Google Shape;150;p43"/>
          <p:cNvSpPr/>
          <p:nvPr>
            <p:ph idx="3" type="pic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1" name="Google Shape;151;p43"/>
          <p:cNvSpPr/>
          <p:nvPr>
            <p:ph idx="4" type="pic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2" name="Google Shape;152;p43"/>
          <p:cNvSpPr/>
          <p:nvPr>
            <p:ph idx="5" type="pic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transition>
    <p:wipe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Images and Contents Layout">
  <p:cSld name="8_Images and Contents Layou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4"/>
          <p:cNvSpPr txBox="1"/>
          <p:nvPr>
            <p:ph idx="1" type="body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44"/>
          <p:cNvSpPr txBox="1"/>
          <p:nvPr>
            <p:ph idx="2" type="body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44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4"/>
          <p:cNvSpPr/>
          <p:nvPr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4"/>
          <p:cNvSpPr/>
          <p:nvPr>
            <p:ph idx="3" type="pic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9" name="Google Shape;159;p44"/>
          <p:cNvSpPr/>
          <p:nvPr>
            <p:ph idx="4" type="pic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0" name="Google Shape;160;p44"/>
          <p:cNvSpPr/>
          <p:nvPr>
            <p:ph idx="5" type="pic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1" name="Google Shape;161;p44"/>
          <p:cNvSpPr/>
          <p:nvPr>
            <p:ph idx="6" type="pic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2" name="Google Shape;162;p44"/>
          <p:cNvSpPr/>
          <p:nvPr>
            <p:ph idx="7" type="pic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transition>
    <p:wipe dir="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apes sets layout">
  <p:cSld name="shapes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5"/>
          <p:cNvSpPr txBox="1"/>
          <p:nvPr>
            <p:ph idx="1" type="body"/>
          </p:nvPr>
        </p:nvSpPr>
        <p:spPr>
          <a:xfrm>
            <a:off x="242646" y="92610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810"/>
              </a:spcBef>
              <a:spcAft>
                <a:spcPts val="0"/>
              </a:spcAft>
              <a:buClr>
                <a:srgbClr val="262626"/>
              </a:buClr>
              <a:buSzPts val="4050"/>
              <a:buFont typeface="Arial"/>
              <a:buNone/>
              <a:defRPr b="0" i="0" sz="405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sets layout">
  <p:cSld name="icon sets layou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6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46"/>
          <p:cNvSpPr/>
          <p:nvPr/>
        </p:nvSpPr>
        <p:spPr>
          <a:xfrm>
            <a:off x="354008" y="1131590"/>
            <a:ext cx="2849840" cy="3649171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6"/>
          <p:cNvSpPr/>
          <p:nvPr/>
        </p:nvSpPr>
        <p:spPr>
          <a:xfrm>
            <a:off x="531932" y="1347501"/>
            <a:ext cx="108520" cy="3240473"/>
          </a:xfrm>
          <a:prstGeom prst="roundRect">
            <a:avLst>
              <a:gd fmla="val 50000" name="adj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46"/>
          <p:cNvSpPr/>
          <p:nvPr/>
        </p:nvSpPr>
        <p:spPr>
          <a:xfrm rot="5400000">
            <a:off x="2592644" y="1238202"/>
            <a:ext cx="502331" cy="502331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wipe dir="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Layout">
  <p:cSld name="Section Break Layou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8"/>
          <p:cNvSpPr/>
          <p:nvPr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48"/>
          <p:cNvSpPr/>
          <p:nvPr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8"/>
          <p:cNvSpPr/>
          <p:nvPr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8"/>
          <p:cNvSpPr/>
          <p:nvPr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8"/>
          <p:cNvSpPr txBox="1"/>
          <p:nvPr>
            <p:ph idx="1" type="body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p48"/>
          <p:cNvSpPr txBox="1"/>
          <p:nvPr>
            <p:ph idx="2" type="body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E:\002-KIMS BUSINESS\007-02-Fullslidesppt-Contents\20161228\02-edu\bulb-item.png" id="178" name="Google Shape;178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4155985" y="1156326"/>
            <a:ext cx="816788" cy="1812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457200" y="900114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4648200" y="900114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3"/>
          <p:cNvSpPr txBox="1"/>
          <p:nvPr>
            <p:ph idx="3" type="body"/>
          </p:nvPr>
        </p:nvSpPr>
        <p:spPr>
          <a:xfrm>
            <a:off x="4645028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3"/>
          <p:cNvSpPr txBox="1"/>
          <p:nvPr>
            <p:ph idx="4" type="body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6"/>
          <p:cNvSpPr txBox="1"/>
          <p:nvPr>
            <p:ph idx="2" type="body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6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d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>
    <p:wipe dir="d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1"/>
  </p:sldLayoutIdLst>
  <p:transition>
    <p:wipe dir="d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4.jp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4.jp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4.jp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4.jp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4.jp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4.jpg"/><Relationship Id="rId5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4.jpg"/><Relationship Id="rId5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4.jpg"/><Relationship Id="rId5" Type="http://schemas.openxmlformats.org/officeDocument/2006/relationships/hyperlink" Target="mailto:scalive4u@gmail.com" TargetMode="External"/><Relationship Id="rId6" Type="http://schemas.openxmlformats.org/officeDocument/2006/relationships/image" Target="../media/image9.png"/><Relationship Id="rId7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3.jp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4.jp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4.jp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4.jp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4.jp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4.jp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4.jp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"/>
          <p:cNvSpPr/>
          <p:nvPr/>
        </p:nvSpPr>
        <p:spPr>
          <a:xfrm>
            <a:off x="2143108" y="2428874"/>
            <a:ext cx="507209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40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LECTURE 3</a:t>
            </a:r>
            <a:r>
              <a:rPr b="1" lang="en-US" sz="54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1" sz="5400" cap="non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pp-mini-logo.png" id="187" name="Google Shape;1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4741" y="142858"/>
            <a:ext cx="2792090" cy="3000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"/>
          <p:cNvSpPr/>
          <p:nvPr/>
        </p:nvSpPr>
        <p:spPr>
          <a:xfrm>
            <a:off x="0" y="986278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 main()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int choice;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cout&lt;&lt;"Select a figure: 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cout&lt;&lt;"1. Line\n2. Circle\n3. Rectangle: 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cin&gt;&gt;choice;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switch(choice)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case 1: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Line obj1;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obj1.draw();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break;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case 2: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Circle obj2;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obj2.draw();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break;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case 3: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Rectangle obj3;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obj3.draw();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break;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return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297" name="Google Shape;297;p10"/>
          <p:cNvSpPr txBox="1"/>
          <p:nvPr>
            <p:ph type="title"/>
          </p:nvPr>
        </p:nvSpPr>
        <p:spPr>
          <a:xfrm>
            <a:off x="0" y="0"/>
            <a:ext cx="9144000" cy="85725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DD1F9"/>
              </a:buClr>
              <a:buSzPts val="2000"/>
              <a:buFont typeface="Calibri"/>
              <a:buNone/>
            </a:pPr>
            <a:r>
              <a:rPr b="1" lang="en-US" sz="20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main() of the Solution 1</a:t>
            </a:r>
            <a:endParaRPr/>
          </a:p>
        </p:txBody>
      </p:sp>
      <p:pic>
        <p:nvPicPr>
          <p:cNvPr descr="sca.png" id="298" name="Google Shape;29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44" y="71420"/>
            <a:ext cx="714380" cy="7143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-logo.png" id="299" name="Google Shape;29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1833" y="71438"/>
            <a:ext cx="820089" cy="7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bcodeft-c.png" id="300" name="Google Shape;300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86710" y="0"/>
            <a:ext cx="1357290" cy="857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"/>
          <p:cNvSpPr/>
          <p:nvPr/>
        </p:nvSpPr>
        <p:spPr>
          <a:xfrm>
            <a:off x="0" y="986278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Line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private: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int x1, y1, x2, y2;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public: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Line()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//input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void draw()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//logic to draw the line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Circle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private: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int radius;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public: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Circle()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//input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void draw()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//logic to draw circle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Rectangle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private: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int l, 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public: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Rectangle()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//input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void draw()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//logic to draw a rectangle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</p:txBody>
      </p:sp>
      <p:sp>
        <p:nvSpPr>
          <p:cNvPr id="306" name="Google Shape;306;p11"/>
          <p:cNvSpPr txBox="1"/>
          <p:nvPr>
            <p:ph type="title"/>
          </p:nvPr>
        </p:nvSpPr>
        <p:spPr>
          <a:xfrm>
            <a:off x="0" y="0"/>
            <a:ext cx="9144000" cy="85725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DD1F9"/>
              </a:buClr>
              <a:buSzPts val="2000"/>
              <a:buFont typeface="Calibri"/>
              <a:buNone/>
            </a:pPr>
            <a:r>
              <a:rPr b="1" lang="en-US" sz="20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Solution 2</a:t>
            </a:r>
            <a:endParaRPr/>
          </a:p>
        </p:txBody>
      </p:sp>
      <p:pic>
        <p:nvPicPr>
          <p:cNvPr descr="sca.png" id="307" name="Google Shape;30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44" y="71420"/>
            <a:ext cx="714380" cy="7143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-logo.png" id="308" name="Google Shape;30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1833" y="71438"/>
            <a:ext cx="820089" cy="7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bcodeft-c.png" id="309" name="Google Shape;309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86710" y="0"/>
            <a:ext cx="1357290" cy="857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2"/>
          <p:cNvSpPr/>
          <p:nvPr/>
        </p:nvSpPr>
        <p:spPr>
          <a:xfrm>
            <a:off x="0" y="986278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 main()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int choice;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cout&lt;&lt;"Select a figure: 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cout&lt;&lt;"1. Line\n2. Circle\n3. Rectangle: 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cin&gt;&gt;choice;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switch(choice)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case 1: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Line * p = new Line;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p-&gt;draw();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delete 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break;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case 2: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Circle * q = new Circle;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q-&gt;draw();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delete q;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break;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case 3: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Rectangle * r = new Rectangle;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r-&gt;draw();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delete 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break;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return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315" name="Google Shape;315;p12"/>
          <p:cNvSpPr txBox="1"/>
          <p:nvPr>
            <p:ph type="title"/>
          </p:nvPr>
        </p:nvSpPr>
        <p:spPr>
          <a:xfrm>
            <a:off x="0" y="0"/>
            <a:ext cx="9144000" cy="85725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DD1F9"/>
              </a:buClr>
              <a:buSzPts val="2000"/>
              <a:buFont typeface="Calibri"/>
              <a:buNone/>
            </a:pPr>
            <a:r>
              <a:rPr b="1" lang="en-US" sz="20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main() of the Solution 2</a:t>
            </a:r>
            <a:endParaRPr/>
          </a:p>
        </p:txBody>
      </p:sp>
      <p:pic>
        <p:nvPicPr>
          <p:cNvPr descr="sca.png" id="316" name="Google Shape;31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44" y="71420"/>
            <a:ext cx="714380" cy="7143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-logo.png" id="317" name="Google Shape;31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1833" y="71438"/>
            <a:ext cx="820089" cy="7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bcodeft-c.png" id="318" name="Google Shape;318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86710" y="0"/>
            <a:ext cx="1357290" cy="857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3"/>
          <p:cNvSpPr/>
          <p:nvPr/>
        </p:nvSpPr>
        <p:spPr>
          <a:xfrm>
            <a:off x="0" y="986278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Shape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Line: public Shape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private: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int x1, y1, x2, y2;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public: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Line()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//input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void draw()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//logic to draw the line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Circle: public Shape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private: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int radius;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public: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Circle()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//input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void draw()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//logic to draw circle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Rectangle: public Shape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private: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int l, 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public: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Rectangle()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//input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void draw()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//logic to draw a rectangle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</p:txBody>
      </p:sp>
      <p:sp>
        <p:nvSpPr>
          <p:cNvPr id="324" name="Google Shape;324;p13"/>
          <p:cNvSpPr txBox="1"/>
          <p:nvPr>
            <p:ph type="title"/>
          </p:nvPr>
        </p:nvSpPr>
        <p:spPr>
          <a:xfrm>
            <a:off x="0" y="0"/>
            <a:ext cx="9144000" cy="85725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DD1F9"/>
              </a:buClr>
              <a:buSzPts val="2000"/>
              <a:buFont typeface="Calibri"/>
              <a:buNone/>
            </a:pPr>
            <a:r>
              <a:rPr b="1" lang="en-US" sz="20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Solution 3</a:t>
            </a:r>
            <a:endParaRPr/>
          </a:p>
        </p:txBody>
      </p:sp>
      <p:pic>
        <p:nvPicPr>
          <p:cNvPr descr="sca.png" id="325" name="Google Shape;32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44" y="71420"/>
            <a:ext cx="714380" cy="7143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-logo.png" id="326" name="Google Shape;32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1833" y="71438"/>
            <a:ext cx="820089" cy="7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bcodeft-c.png" id="327" name="Google Shape;32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86710" y="0"/>
            <a:ext cx="1357290" cy="857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4"/>
          <p:cNvSpPr/>
          <p:nvPr/>
        </p:nvSpPr>
        <p:spPr>
          <a:xfrm>
            <a:off x="0" y="986278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 main()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Shape * 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int choice;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cout&lt;&lt;"Select a figure: 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cout&lt;&lt;"1. Line\n2. Circle\n3. Rectangle: 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cin&gt;&gt;choice;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switch(choice)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case 1: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S = new Line;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S-&gt;draw();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delete 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break;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case 2: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S = new Circle;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S-&gt;draw();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delete 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break;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case 3: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S = new Rectangle;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S-&gt;draw();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delete 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break;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return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333" name="Google Shape;333;p14"/>
          <p:cNvSpPr txBox="1"/>
          <p:nvPr>
            <p:ph type="title"/>
          </p:nvPr>
        </p:nvSpPr>
        <p:spPr>
          <a:xfrm>
            <a:off x="0" y="0"/>
            <a:ext cx="9144000" cy="85725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DD1F9"/>
              </a:buClr>
              <a:buSzPts val="2000"/>
              <a:buFont typeface="Calibri"/>
              <a:buNone/>
            </a:pPr>
            <a:r>
              <a:rPr b="1" lang="en-US" sz="20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main() of the Solution 3</a:t>
            </a:r>
            <a:endParaRPr/>
          </a:p>
        </p:txBody>
      </p:sp>
      <p:pic>
        <p:nvPicPr>
          <p:cNvPr descr="sca.png" id="334" name="Google Shape;33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44" y="71420"/>
            <a:ext cx="714380" cy="7143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-logo.png" id="335" name="Google Shape;33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1833" y="71438"/>
            <a:ext cx="820089" cy="7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bcodeft-c.png" id="336" name="Google Shape;33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86710" y="0"/>
            <a:ext cx="1357290" cy="857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5"/>
          <p:cNvSpPr/>
          <p:nvPr/>
        </p:nvSpPr>
        <p:spPr>
          <a:xfrm>
            <a:off x="0" y="986278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Shape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public: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void draw()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Line: public Shape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private: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int x1, y1, x2, y2;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public: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Line()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//input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void draw()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//logic to draw the line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Circle: public Shape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private: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int radius;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public: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Circle()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//input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void draw()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//logic to draw circle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Rectangle: public Shape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private: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int l, 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public: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Rectangle()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//input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void draw()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//logic to draw a rectangle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</p:txBody>
      </p:sp>
      <p:sp>
        <p:nvSpPr>
          <p:cNvPr id="342" name="Google Shape;342;p15"/>
          <p:cNvSpPr txBox="1"/>
          <p:nvPr>
            <p:ph type="title"/>
          </p:nvPr>
        </p:nvSpPr>
        <p:spPr>
          <a:xfrm>
            <a:off x="0" y="0"/>
            <a:ext cx="9144000" cy="85725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DD1F9"/>
              </a:buClr>
              <a:buSzPts val="2000"/>
              <a:buFont typeface="Calibri"/>
              <a:buNone/>
            </a:pPr>
            <a:r>
              <a:rPr b="1" lang="en-US" sz="20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Solution 4</a:t>
            </a:r>
            <a:endParaRPr/>
          </a:p>
        </p:txBody>
      </p:sp>
      <p:pic>
        <p:nvPicPr>
          <p:cNvPr descr="sca.png" id="343" name="Google Shape;34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44" y="71420"/>
            <a:ext cx="714380" cy="7143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-logo.png" id="344" name="Google Shape;34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1833" y="71438"/>
            <a:ext cx="820089" cy="7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bcodeft-c.png" id="345" name="Google Shape;345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86710" y="0"/>
            <a:ext cx="1357290" cy="857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6"/>
          <p:cNvSpPr/>
          <p:nvPr/>
        </p:nvSpPr>
        <p:spPr>
          <a:xfrm>
            <a:off x="0" y="986278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 main()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Shape * 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int choice;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cout&lt;&lt;"Select a figure: 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cout&lt;&lt;"1. Line\n2. Circle\n3. Rectangle: 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cin&gt;&gt;choice;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switch(choice)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case 1: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S = new Line;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S-&gt;draw();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delete 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break;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case 2: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S = new Circle;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S-&gt;draw();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delete 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break;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case 3: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S = new Rectangle;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S-&gt;draw();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delete 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break;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return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351" name="Google Shape;351;p16"/>
          <p:cNvSpPr txBox="1"/>
          <p:nvPr>
            <p:ph type="title"/>
          </p:nvPr>
        </p:nvSpPr>
        <p:spPr>
          <a:xfrm>
            <a:off x="0" y="0"/>
            <a:ext cx="9144000" cy="85725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DD1F9"/>
              </a:buClr>
              <a:buSzPts val="2000"/>
              <a:buFont typeface="Calibri"/>
              <a:buNone/>
            </a:pPr>
            <a:r>
              <a:rPr b="1" lang="en-US" sz="20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main() of the Solution 4</a:t>
            </a:r>
            <a:endParaRPr/>
          </a:p>
        </p:txBody>
      </p:sp>
      <p:pic>
        <p:nvPicPr>
          <p:cNvPr descr="sca.png" id="352" name="Google Shape;35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44" y="71420"/>
            <a:ext cx="714380" cy="7143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-logo.png" id="353" name="Google Shape;35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1833" y="71438"/>
            <a:ext cx="820089" cy="7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bcodeft-c.png" id="354" name="Google Shape;35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86710" y="0"/>
            <a:ext cx="1357290" cy="857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7"/>
          <p:cNvSpPr txBox="1"/>
          <p:nvPr>
            <p:ph type="title"/>
          </p:nvPr>
        </p:nvSpPr>
        <p:spPr>
          <a:xfrm>
            <a:off x="0" y="0"/>
            <a:ext cx="9144000" cy="85725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DD1F9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End of Lecture 3</a:t>
            </a:r>
            <a:r>
              <a:rPr b="1" lang="en-US" sz="3200">
                <a:solidFill>
                  <a:srgbClr val="BDD1F9"/>
                </a:solidFill>
              </a:rPr>
              <a:t>9</a:t>
            </a:r>
            <a:endParaRPr/>
          </a:p>
        </p:txBody>
      </p:sp>
      <p:pic>
        <p:nvPicPr>
          <p:cNvPr descr="sca.png" id="361" name="Google Shape;36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44" y="71420"/>
            <a:ext cx="714380" cy="7143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-logo.png" id="362" name="Google Shape;36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1833" y="71438"/>
            <a:ext cx="820089" cy="7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17"/>
          <p:cNvSpPr txBox="1"/>
          <p:nvPr/>
        </p:nvSpPr>
        <p:spPr>
          <a:xfrm>
            <a:off x="0" y="3561194"/>
            <a:ext cx="9144000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D1F9"/>
              </a:buClr>
              <a:buSzPts val="5000"/>
              <a:buFont typeface="Calibri"/>
              <a:buNone/>
            </a:pPr>
            <a:r>
              <a:rPr b="1" i="0" lang="en-US" sz="5000" u="none" strike="noStrike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1" i="0" sz="5000" u="none" strike="noStrike">
              <a:solidFill>
                <a:srgbClr val="BDD1F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4" name="Google Shape;364;p17"/>
          <p:cNvGrpSpPr/>
          <p:nvPr/>
        </p:nvGrpSpPr>
        <p:grpSpPr>
          <a:xfrm flipH="1" rot="1682053">
            <a:off x="6024982" y="611302"/>
            <a:ext cx="1665869" cy="3558871"/>
            <a:chOff x="1359132" y="345883"/>
            <a:chExt cx="1966239" cy="4200563"/>
          </a:xfrm>
        </p:grpSpPr>
        <p:grpSp>
          <p:nvGrpSpPr>
            <p:cNvPr id="365" name="Google Shape;365;p17"/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366" name="Google Shape;366;p17"/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rect b="b" l="l" r="r" t="t"/>
                <a:pathLst>
                  <a:path extrusionOk="0" h="1800199" w="1802378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rgbClr val="D28382"/>
                  </a:gs>
                  <a:gs pos="100000">
                    <a:srgbClr val="D28382"/>
                  </a:gs>
                </a:gsLst>
                <a:lin ang="19799999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17"/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rect b="b" l="l" r="r" t="t"/>
                <a:pathLst>
                  <a:path extrusionOk="0" h="1820658" w="1359043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DFA6A5"/>
                  </a:gs>
                  <a:gs pos="100000">
                    <a:srgbClr val="DFA6A5"/>
                  </a:gs>
                </a:gsLst>
                <a:lin ang="19799999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17"/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rect b="b" l="l" r="r" t="t"/>
                <a:pathLst>
                  <a:path extrusionOk="0" h="1763232" w="1331023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CAC9"/>
                  </a:gs>
                  <a:gs pos="100000">
                    <a:srgbClr val="EBCAC9"/>
                  </a:gs>
                </a:gsLst>
                <a:lin ang="19799999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17"/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rect b="b" l="l" r="r" t="t"/>
                <a:pathLst>
                  <a:path extrusionOk="0" h="4392488" w="571061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rgbClr val="C8D8EB"/>
                  </a:gs>
                  <a:gs pos="100000">
                    <a:srgbClr val="C8D8EB"/>
                  </a:gs>
                </a:gsLst>
                <a:lin ang="19799999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17"/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rect b="b" l="l" r="r" t="t"/>
                <a:pathLst>
                  <a:path extrusionOk="0" h="4392488" w="571061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rgbClr val="A6BFDD"/>
                  </a:gs>
                  <a:gs pos="100000">
                    <a:srgbClr val="A6BFDD"/>
                  </a:gs>
                </a:gsLst>
                <a:lin ang="19799999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7"/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rect b="b" l="l" r="r" t="t"/>
                <a:pathLst>
                  <a:path extrusionOk="0" h="4392488" w="571061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17"/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>
                  <a:gd fmla="val 50000" name="adj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3" name="Google Shape;373;p17"/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374" name="Google Shape;374;p17"/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rect b="b" l="l" r="r" t="t"/>
                <a:pathLst>
                  <a:path extrusionOk="0" h="2192671" w="2192670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508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17"/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>
                  <a:gd fmla="val 25000" name="adj"/>
                </a:avLst>
              </a:prstGeom>
              <a:solidFill>
                <a:schemeClr val="lt1"/>
              </a:solidFill>
              <a:ln cap="flat" cmpd="sng" w="381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17"/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17"/>
              <p:cNvSpPr/>
              <p:nvPr/>
            </p:nvSpPr>
            <p:spPr>
              <a:xfrm flipH="1" rot="-2700000">
                <a:off x="2156327" y="1407964"/>
                <a:ext cx="119821" cy="299553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17"/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17"/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17"/>
              <p:cNvSpPr/>
              <p:nvPr/>
            </p:nvSpPr>
            <p:spPr>
              <a:xfrm flipH="1" rot="-5400000">
                <a:off x="1978847" y="1919902"/>
                <a:ext cx="119821" cy="299553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17"/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17"/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17"/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17"/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85" name="Google Shape;385;p17"/>
          <p:cNvSpPr/>
          <p:nvPr/>
        </p:nvSpPr>
        <p:spPr>
          <a:xfrm flipH="1">
            <a:off x="6052352" y="1859326"/>
            <a:ext cx="3091680" cy="1938501"/>
          </a:xfrm>
          <a:custGeom>
            <a:rect b="b" l="l" r="r" t="t"/>
            <a:pathLst>
              <a:path extrusionOk="0" h="1811553" w="288921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rgbClr val="DFA6A5"/>
              </a:gs>
              <a:gs pos="100000">
                <a:srgbClr val="DFA6A5"/>
              </a:gs>
            </a:gsLst>
            <a:lin ang="197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17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 any queries mail us @: </a:t>
            </a:r>
            <a:r>
              <a:rPr b="1" lang="en-US" sz="20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scalive4u@gmail.com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Call us @ : </a:t>
            </a:r>
            <a:r>
              <a:rPr b="1"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0755-4271659, 7879165533</a:t>
            </a:r>
            <a:endParaRPr/>
          </a:p>
        </p:txBody>
      </p:sp>
      <p:pic>
        <p:nvPicPr>
          <p:cNvPr descr="cpp-mini-logo.png" id="387" name="Google Shape;387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43306" y="1714495"/>
            <a:ext cx="1861398" cy="19288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bcodeft-c.png" id="388" name="Google Shape;388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786710" y="0"/>
            <a:ext cx="1357290" cy="857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"/>
          <p:cNvSpPr txBox="1"/>
          <p:nvPr>
            <p:ph type="title"/>
          </p:nvPr>
        </p:nvSpPr>
        <p:spPr>
          <a:xfrm>
            <a:off x="0" y="0"/>
            <a:ext cx="9144000" cy="85725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b="1" lang="en-US" sz="5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/>
          </a:p>
        </p:txBody>
      </p:sp>
      <p:pic>
        <p:nvPicPr>
          <p:cNvPr descr="sca.png" id="193" name="Google Shape;1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44" y="71420"/>
            <a:ext cx="714380" cy="7143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4" name="Google Shape;194;p2"/>
          <p:cNvGrpSpPr/>
          <p:nvPr/>
        </p:nvGrpSpPr>
        <p:grpSpPr>
          <a:xfrm>
            <a:off x="3428992" y="1214428"/>
            <a:ext cx="5214974" cy="428628"/>
            <a:chOff x="3131840" y="1491630"/>
            <a:chExt cx="5256584" cy="576064"/>
          </a:xfrm>
        </p:grpSpPr>
        <p:sp>
          <p:nvSpPr>
            <p:cNvPr id="195" name="Google Shape;195;p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webcodeft-c.png" id="197" name="Google Shape;19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86710" y="0"/>
            <a:ext cx="1357290" cy="8572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pp-mini-logo.png" id="198" name="Google Shape;19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158" y="1285866"/>
            <a:ext cx="2925029" cy="3143272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"/>
          <p:cNvSpPr txBox="1"/>
          <p:nvPr/>
        </p:nvSpPr>
        <p:spPr>
          <a:xfrm>
            <a:off x="4087255" y="1141965"/>
            <a:ext cx="450067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1470" lvl="0" marL="3314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Calling of base class parametrized constructor in </a:t>
            </a:r>
            <a:endParaRPr/>
          </a:p>
          <a:p>
            <a:pPr indent="-331470" lvl="0" marL="3314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inheritance</a:t>
            </a:r>
            <a:endParaRPr b="1" sz="1600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"/>
          <p:cNvSpPr txBox="1"/>
          <p:nvPr/>
        </p:nvSpPr>
        <p:spPr>
          <a:xfrm>
            <a:off x="3428992" y="364332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05</a:t>
            </a:r>
            <a:endParaRPr/>
          </a:p>
        </p:txBody>
      </p:sp>
      <p:grpSp>
        <p:nvGrpSpPr>
          <p:cNvPr id="201" name="Google Shape;201;p2"/>
          <p:cNvGrpSpPr/>
          <p:nvPr/>
        </p:nvGrpSpPr>
        <p:grpSpPr>
          <a:xfrm>
            <a:off x="3428991" y="1795203"/>
            <a:ext cx="5214974" cy="428675"/>
            <a:chOff x="3131839" y="1504091"/>
            <a:chExt cx="5256584" cy="576127"/>
          </a:xfrm>
        </p:grpSpPr>
        <p:sp>
          <p:nvSpPr>
            <p:cNvPr id="202" name="Google Shape;202;p2"/>
            <p:cNvSpPr/>
            <p:nvPr/>
          </p:nvSpPr>
          <p:spPr>
            <a:xfrm>
              <a:off x="3131839" y="1504153"/>
              <a:ext cx="5256584" cy="5760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"/>
            <p:cNvSpPr/>
            <p:nvPr/>
          </p:nvSpPr>
          <p:spPr>
            <a:xfrm rot="5400000">
              <a:off x="3203839" y="1432090"/>
              <a:ext cx="575999" cy="720000"/>
            </a:xfrm>
            <a:prstGeom prst="rtTriangle">
              <a:avLst/>
            </a:prstGeom>
            <a:solidFill>
              <a:srgbClr val="F2A40D"/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" name="Google Shape;204;p2"/>
          <p:cNvSpPr txBox="1"/>
          <p:nvPr/>
        </p:nvSpPr>
        <p:spPr>
          <a:xfrm>
            <a:off x="4143292" y="1795250"/>
            <a:ext cx="450067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1470" lvl="0" marL="3314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Practical Example and output of the code</a:t>
            </a:r>
            <a:endParaRPr b="1" sz="16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"/>
          <p:cNvSpPr txBox="1"/>
          <p:nvPr/>
        </p:nvSpPr>
        <p:spPr>
          <a:xfrm>
            <a:off x="3357554" y="1729824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"/>
          <p:cNvSpPr txBox="1"/>
          <p:nvPr/>
        </p:nvSpPr>
        <p:spPr>
          <a:xfrm>
            <a:off x="3357554" y="1214428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"/>
          <p:cNvSpPr txBox="1"/>
          <p:nvPr/>
        </p:nvSpPr>
        <p:spPr>
          <a:xfrm>
            <a:off x="3428992" y="4143386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05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8" name="Google Shape;208;p2"/>
          <p:cNvGrpSpPr/>
          <p:nvPr/>
        </p:nvGrpSpPr>
        <p:grpSpPr>
          <a:xfrm>
            <a:off x="3428991" y="2427164"/>
            <a:ext cx="5214974" cy="428628"/>
            <a:chOff x="3131839" y="1491630"/>
            <a:chExt cx="5256584" cy="576064"/>
          </a:xfrm>
        </p:grpSpPr>
        <p:sp>
          <p:nvSpPr>
            <p:cNvPr id="209" name="Google Shape;209;p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"/>
            <p:cNvSpPr/>
            <p:nvPr/>
          </p:nvSpPr>
          <p:spPr>
            <a:xfrm rot="5400000">
              <a:off x="3203840" y="1419630"/>
              <a:ext cx="575999" cy="720000"/>
            </a:xfrm>
            <a:prstGeom prst="rtTriangle">
              <a:avLst/>
            </a:prstGeom>
            <a:solidFill>
              <a:srgbClr val="FF0066"/>
            </a:soli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1" name="Google Shape;211;p2"/>
          <p:cNvSpPr txBox="1"/>
          <p:nvPr/>
        </p:nvSpPr>
        <p:spPr>
          <a:xfrm>
            <a:off x="3877733" y="2407410"/>
            <a:ext cx="4801341" cy="328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90500" marR="0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Constructor calling in multilevel inheritance</a:t>
            </a:r>
            <a:endParaRPr b="1" sz="1600">
              <a:solidFill>
                <a:srgbClr val="FF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"/>
          <p:cNvSpPr txBox="1"/>
          <p:nvPr/>
        </p:nvSpPr>
        <p:spPr>
          <a:xfrm>
            <a:off x="3357554" y="2355726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3" name="Google Shape;213;p2"/>
          <p:cNvGrpSpPr/>
          <p:nvPr/>
        </p:nvGrpSpPr>
        <p:grpSpPr>
          <a:xfrm>
            <a:off x="3428992" y="3084356"/>
            <a:ext cx="5214974" cy="428628"/>
            <a:chOff x="3131840" y="1491630"/>
            <a:chExt cx="5256584" cy="576064"/>
          </a:xfrm>
        </p:grpSpPr>
        <p:sp>
          <p:nvSpPr>
            <p:cNvPr id="214" name="Google Shape;214;p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gradFill>
              <a:gsLst>
                <a:gs pos="0">
                  <a:srgbClr val="992D2B"/>
                </a:gs>
                <a:gs pos="80000">
                  <a:srgbClr val="C93D39"/>
                </a:gs>
                <a:gs pos="100000">
                  <a:srgbClr val="CD3A36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6" name="Google Shape;216;p2"/>
          <p:cNvSpPr txBox="1"/>
          <p:nvPr/>
        </p:nvSpPr>
        <p:spPr>
          <a:xfrm>
            <a:off x="3428992" y="3012918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"/>
          <p:cNvSpPr txBox="1"/>
          <p:nvPr/>
        </p:nvSpPr>
        <p:spPr>
          <a:xfrm>
            <a:off x="4065245" y="3084309"/>
            <a:ext cx="483790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1470" lvl="0" marL="3314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Practical Example and output of the code</a:t>
            </a:r>
            <a:endParaRPr/>
          </a:p>
        </p:txBody>
      </p:sp>
    </p:spTree>
  </p:cSld>
  <p:clrMapOvr>
    <a:masterClrMapping/>
  </p:clrMapOvr>
  <p:transition>
    <p:wipe dir="d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"/>
          <p:cNvSpPr/>
          <p:nvPr/>
        </p:nvSpPr>
        <p:spPr>
          <a:xfrm>
            <a:off x="0" y="986278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base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public: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void show()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cout&lt;&lt;"In show of base"&lt;&lt;endl;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drv: public base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public: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void show()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cout&lt;&lt;"In show of drv"&lt;&lt;endl;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 main()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base * 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base 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drv 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 = &amp;b;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p-&gt;show();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 = &amp;d;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p-&gt;show(10);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return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223" name="Google Shape;223;p3"/>
          <p:cNvSpPr txBox="1"/>
          <p:nvPr>
            <p:ph type="title"/>
          </p:nvPr>
        </p:nvSpPr>
        <p:spPr>
          <a:xfrm>
            <a:off x="0" y="0"/>
            <a:ext cx="9144000" cy="85725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DD1F9"/>
              </a:buClr>
              <a:buSzPts val="2000"/>
              <a:buFont typeface="Calibri"/>
              <a:buNone/>
            </a:pPr>
            <a:r>
              <a:rPr b="1" lang="en-US" sz="20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Predict the Output</a:t>
            </a:r>
            <a:endParaRPr/>
          </a:p>
        </p:txBody>
      </p:sp>
      <p:pic>
        <p:nvPicPr>
          <p:cNvPr descr="sca.png" id="224" name="Google Shape;2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44" y="71420"/>
            <a:ext cx="714380" cy="7143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-logo.png" id="225" name="Google Shape;22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1833" y="71438"/>
            <a:ext cx="820089" cy="7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bcodeft-c.png" id="226" name="Google Shape;226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86710" y="0"/>
            <a:ext cx="1357290" cy="857238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"/>
          <p:cNvSpPr/>
          <p:nvPr/>
        </p:nvSpPr>
        <p:spPr>
          <a:xfrm>
            <a:off x="4716016" y="2982134"/>
            <a:ext cx="1296144" cy="281056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7019584" y="2665462"/>
            <a:ext cx="1800888" cy="9144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(without virtual)</a:t>
            </a:r>
            <a:endParaRPr/>
          </a:p>
        </p:txBody>
      </p:sp>
      <p:sp>
        <p:nvSpPr>
          <p:cNvPr id="229" name="Google Shape;229;p3"/>
          <p:cNvSpPr/>
          <p:nvPr/>
        </p:nvSpPr>
        <p:spPr>
          <a:xfrm>
            <a:off x="6014928" y="2982134"/>
            <a:ext cx="978408" cy="281056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"/>
          <p:cNvSpPr/>
          <p:nvPr/>
        </p:nvSpPr>
        <p:spPr>
          <a:xfrm>
            <a:off x="0" y="986278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base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public: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virtual void show()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cout&lt;&lt;"In show of base"&lt;&lt;endl;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drv: public base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public: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void show()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cout&lt;&lt;"In show of drv"&lt;&lt;endl;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 main()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base * 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base 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drv 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 = &amp;b;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p-&gt;show();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 = &amp;d;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p-&gt;show(10);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return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235" name="Google Shape;235;p4"/>
          <p:cNvSpPr txBox="1"/>
          <p:nvPr>
            <p:ph type="title"/>
          </p:nvPr>
        </p:nvSpPr>
        <p:spPr>
          <a:xfrm>
            <a:off x="0" y="0"/>
            <a:ext cx="9144000" cy="85725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DD1F9"/>
              </a:buClr>
              <a:buSzPts val="2000"/>
              <a:buFont typeface="Calibri"/>
              <a:buNone/>
            </a:pPr>
            <a:r>
              <a:rPr b="1" lang="en-US" sz="20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Predict the Output</a:t>
            </a:r>
            <a:endParaRPr/>
          </a:p>
        </p:txBody>
      </p:sp>
      <p:pic>
        <p:nvPicPr>
          <p:cNvPr descr="sca.png" id="236" name="Google Shape;23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44" y="71420"/>
            <a:ext cx="714380" cy="7143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-logo.png" id="237" name="Google Shape;23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1833" y="71438"/>
            <a:ext cx="820089" cy="7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bcodeft-c.png" id="238" name="Google Shape;23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86710" y="0"/>
            <a:ext cx="1357290" cy="857238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4"/>
          <p:cNvSpPr/>
          <p:nvPr/>
        </p:nvSpPr>
        <p:spPr>
          <a:xfrm>
            <a:off x="4644008" y="2960430"/>
            <a:ext cx="1296144" cy="281056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4"/>
          <p:cNvSpPr/>
          <p:nvPr/>
        </p:nvSpPr>
        <p:spPr>
          <a:xfrm>
            <a:off x="6947576" y="2643758"/>
            <a:ext cx="1584864" cy="9144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(with Virtual)</a:t>
            </a:r>
            <a:endParaRPr/>
          </a:p>
        </p:txBody>
      </p:sp>
      <p:sp>
        <p:nvSpPr>
          <p:cNvPr id="241" name="Google Shape;241;p4"/>
          <p:cNvSpPr/>
          <p:nvPr/>
        </p:nvSpPr>
        <p:spPr>
          <a:xfrm>
            <a:off x="5942920" y="2960430"/>
            <a:ext cx="978408" cy="281056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4"/>
          <p:cNvSpPr/>
          <p:nvPr/>
        </p:nvSpPr>
        <p:spPr>
          <a:xfrm>
            <a:off x="3209365" y="3783658"/>
            <a:ext cx="5838074" cy="1154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 we can only call those member function which        comes from base class not the member function which is     newly created on derived class.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we wish to call the member function via base class pointer</a:t>
            </a:r>
            <a:endParaRPr/>
          </a:p>
        </p:txBody>
      </p:sp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"/>
          <p:cNvSpPr/>
          <p:nvPr/>
        </p:nvSpPr>
        <p:spPr>
          <a:xfrm>
            <a:off x="0" y="986278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base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public: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virtual void show()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cout&lt;&lt;"In show of base"&lt;&lt;endl;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drv1:public base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public: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void show()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cout&lt;&lt;"In show of drv1"&lt;&lt;endl;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drv2:public drv1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public: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void show()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cout&lt;&lt;"In show of drv2"&lt;&lt;endl;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 main()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base * 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base 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drv1 d1;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drv2 d2;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 = &amp;b;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p-&gt;show();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 = &amp;d1;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p-&gt;show();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 = &amp;d2;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p-&gt;show();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return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248" name="Google Shape;248;p5"/>
          <p:cNvSpPr txBox="1"/>
          <p:nvPr>
            <p:ph type="title"/>
          </p:nvPr>
        </p:nvSpPr>
        <p:spPr>
          <a:xfrm>
            <a:off x="0" y="0"/>
            <a:ext cx="9144000" cy="85725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DD1F9"/>
              </a:buClr>
              <a:buSzPts val="2000"/>
              <a:buFont typeface="Calibri"/>
              <a:buNone/>
            </a:pPr>
            <a:r>
              <a:rPr b="1" lang="en-US" sz="20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Virtual Functions and Multilevel Inheritance</a:t>
            </a:r>
            <a:endParaRPr/>
          </a:p>
        </p:txBody>
      </p:sp>
      <p:pic>
        <p:nvPicPr>
          <p:cNvPr descr="sca.png" id="249" name="Google Shape;24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44" y="71420"/>
            <a:ext cx="714380" cy="7143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-logo.png" id="250" name="Google Shape;25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1833" y="71438"/>
            <a:ext cx="820089" cy="7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bcodeft-c.png" id="251" name="Google Shape;25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86710" y="0"/>
            <a:ext cx="1357290" cy="857238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5"/>
          <p:cNvSpPr/>
          <p:nvPr/>
        </p:nvSpPr>
        <p:spPr>
          <a:xfrm>
            <a:off x="5574287" y="2211710"/>
            <a:ext cx="3456384" cy="2664296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Output(If virtual is used)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show of base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show of drv1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show of drv2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Process returned 0 (0x0)   execution time : 1.397 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Press any key to continue.</a:t>
            </a:r>
            <a:endParaRPr/>
          </a:p>
        </p:txBody>
      </p:sp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"/>
          <p:cNvSpPr/>
          <p:nvPr/>
        </p:nvSpPr>
        <p:spPr>
          <a:xfrm>
            <a:off x="0" y="986278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base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public: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void show()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cout&lt;&lt;"In show of base"&lt;&lt;endl;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drv1:public base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public: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void show()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cout&lt;&lt;"In show of drv1"&lt;&lt;endl;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drv2:public drv1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public: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void show()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cout&lt;&lt;"In show of drv2"&lt;&lt;endl;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 main()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base * 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base 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drv1 d1;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drv2 d2;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 = &amp;b;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p-&gt;show();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 = &amp;d1;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p-&gt;show();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 = &amp;d2;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p-&gt;show();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return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258" name="Google Shape;258;p6"/>
          <p:cNvSpPr txBox="1"/>
          <p:nvPr>
            <p:ph type="title"/>
          </p:nvPr>
        </p:nvSpPr>
        <p:spPr>
          <a:xfrm>
            <a:off x="0" y="0"/>
            <a:ext cx="9144000" cy="85725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DD1F9"/>
              </a:buClr>
              <a:buSzPts val="2000"/>
              <a:buFont typeface="Calibri"/>
              <a:buNone/>
            </a:pPr>
            <a:r>
              <a:rPr b="1" lang="en-US" sz="20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Virtual Functions and Multilevel Inheritance</a:t>
            </a:r>
            <a:endParaRPr/>
          </a:p>
        </p:txBody>
      </p:sp>
      <p:pic>
        <p:nvPicPr>
          <p:cNvPr descr="sca.png" id="259" name="Google Shape;2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44" y="71420"/>
            <a:ext cx="714380" cy="7143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-logo.png" id="260" name="Google Shape;26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1833" y="71438"/>
            <a:ext cx="820089" cy="7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bcodeft-c.png" id="261" name="Google Shape;26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86710" y="0"/>
            <a:ext cx="1357290" cy="857238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6"/>
          <p:cNvSpPr/>
          <p:nvPr/>
        </p:nvSpPr>
        <p:spPr>
          <a:xfrm>
            <a:off x="5574287" y="2211710"/>
            <a:ext cx="3456384" cy="2664296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Output(If virtual is NOT used)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show of base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show of base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show of base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Process returned 0 (0x0)   execution time : 1.897 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Press any key to continue.</a:t>
            </a:r>
            <a:endParaRPr/>
          </a:p>
        </p:txBody>
      </p: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7"/>
          <p:cNvSpPr/>
          <p:nvPr/>
        </p:nvSpPr>
        <p:spPr>
          <a:xfrm>
            <a:off x="0" y="986278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base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public: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virtual void show()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cout&lt;&lt;"In show of base"&lt;&lt;endl;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drv1:public base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public: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void show()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cout&lt;&lt;"In show of drv1"&lt;&lt;endl;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drv2:public drv1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 main()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base * 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base 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drv1 d1;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drv2 d2;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 = &amp;b;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p-&gt;show();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 = &amp;d1;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p-&gt;show();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 = &amp;d2;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p-&gt;show();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return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268" name="Google Shape;268;p7"/>
          <p:cNvSpPr txBox="1"/>
          <p:nvPr>
            <p:ph type="title"/>
          </p:nvPr>
        </p:nvSpPr>
        <p:spPr>
          <a:xfrm>
            <a:off x="0" y="0"/>
            <a:ext cx="9144000" cy="85725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DD1F9"/>
              </a:buClr>
              <a:buSzPts val="2000"/>
              <a:buFont typeface="Calibri"/>
              <a:buNone/>
            </a:pPr>
            <a:r>
              <a:rPr b="1" lang="en-US" sz="20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Previous Code without overriding of show in drv2 Class</a:t>
            </a:r>
            <a:endParaRPr/>
          </a:p>
        </p:txBody>
      </p:sp>
      <p:pic>
        <p:nvPicPr>
          <p:cNvPr descr="sca.png" id="269" name="Google Shape;26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44" y="71420"/>
            <a:ext cx="714380" cy="7143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-logo.png" id="270" name="Google Shape;27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1833" y="71438"/>
            <a:ext cx="820089" cy="7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bcodeft-c.png" id="271" name="Google Shape;27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86710" y="0"/>
            <a:ext cx="1357290" cy="857238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7"/>
          <p:cNvSpPr/>
          <p:nvPr/>
        </p:nvSpPr>
        <p:spPr>
          <a:xfrm>
            <a:off x="5574287" y="2211710"/>
            <a:ext cx="3456384" cy="2664296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show of base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show of drv1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show of drv1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Process returned 0 (0x0)   execution time : 1.921 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Press any key to continue. </a:t>
            </a:r>
            <a:endParaRPr/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8"/>
          <p:cNvSpPr/>
          <p:nvPr/>
        </p:nvSpPr>
        <p:spPr>
          <a:xfrm>
            <a:off x="0" y="986278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8"/>
          <p:cNvSpPr txBox="1"/>
          <p:nvPr>
            <p:ph type="title"/>
          </p:nvPr>
        </p:nvSpPr>
        <p:spPr>
          <a:xfrm>
            <a:off x="0" y="0"/>
            <a:ext cx="9144000" cy="85725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DD1F9"/>
              </a:buClr>
              <a:buSzPts val="2000"/>
              <a:buFont typeface="Calibri"/>
              <a:buNone/>
            </a:pPr>
            <a:r>
              <a:rPr b="1" lang="en-US" sz="20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Now try to Code the following Programming Challenge</a:t>
            </a:r>
            <a:endParaRPr/>
          </a:p>
        </p:txBody>
      </p:sp>
      <p:pic>
        <p:nvPicPr>
          <p:cNvPr descr="sca.png" id="279" name="Google Shape;27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44" y="71420"/>
            <a:ext cx="714380" cy="7143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-logo.png" id="280" name="Google Shape;28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1833" y="71438"/>
            <a:ext cx="820089" cy="7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bcodeft-c.png" id="281" name="Google Shape;28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86710" y="0"/>
            <a:ext cx="1357290" cy="857238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8"/>
          <p:cNvSpPr/>
          <p:nvPr/>
        </p:nvSpPr>
        <p:spPr>
          <a:xfrm>
            <a:off x="2843808" y="1206826"/>
            <a:ext cx="3456384" cy="367370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a figure: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Line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Circle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Rectangle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your choice: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//input dimension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//draw a circle</a:t>
            </a:r>
            <a:endParaRPr/>
          </a:p>
        </p:txBody>
      </p:sp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9"/>
          <p:cNvSpPr/>
          <p:nvPr/>
        </p:nvSpPr>
        <p:spPr>
          <a:xfrm>
            <a:off x="0" y="986278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Line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private: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int x1, y1, x2, y2;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public: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Line()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//input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void draw()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//logic to draw the line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Circle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private: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int radius;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public: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Circle()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//input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void draw()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//logic to draw circle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Rectangle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private: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int l, 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public: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Rectangle()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//input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void draw()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//logic to draw a rectangle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</p:txBody>
      </p:sp>
      <p:sp>
        <p:nvSpPr>
          <p:cNvPr id="288" name="Google Shape;288;p9"/>
          <p:cNvSpPr txBox="1"/>
          <p:nvPr>
            <p:ph type="title"/>
          </p:nvPr>
        </p:nvSpPr>
        <p:spPr>
          <a:xfrm>
            <a:off x="0" y="0"/>
            <a:ext cx="9144000" cy="85725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DD1F9"/>
              </a:buClr>
              <a:buSzPts val="2000"/>
              <a:buFont typeface="Calibri"/>
              <a:buNone/>
            </a:pPr>
            <a:r>
              <a:rPr b="1" lang="en-US" sz="2000">
                <a:solidFill>
                  <a:srgbClr val="BDD1F9"/>
                </a:solidFill>
                <a:latin typeface="Calibri"/>
                <a:ea typeface="Calibri"/>
                <a:cs typeface="Calibri"/>
                <a:sym typeface="Calibri"/>
              </a:rPr>
              <a:t>Solution 1</a:t>
            </a:r>
            <a:endParaRPr/>
          </a:p>
        </p:txBody>
      </p:sp>
      <p:pic>
        <p:nvPicPr>
          <p:cNvPr descr="sca.png" id="289" name="Google Shape;28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44" y="71420"/>
            <a:ext cx="714380" cy="7143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-logo.png" id="290" name="Google Shape;29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1833" y="71438"/>
            <a:ext cx="820089" cy="7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bcodeft-c.png" id="291" name="Google Shape;29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86710" y="0"/>
            <a:ext cx="1357290" cy="857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1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ection Break Slide Master">
  <a:themeElements>
    <a:clrScheme name="ALLPPT-COLOR-A1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2016-12-05T23:26:54Z</dcterms:created>
  <dc:creator>googleslidesppt.com;allppt.com</dc:creator>
</cp:coreProperties>
</file>