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5"/>
  </p:notesMasterIdLst>
  <p:sldIdLst>
    <p:sldId id="354" r:id="rId4"/>
    <p:sldId id="324" r:id="rId5"/>
    <p:sldId id="340" r:id="rId6"/>
    <p:sldId id="363" r:id="rId7"/>
    <p:sldId id="342" r:id="rId8"/>
    <p:sldId id="364" r:id="rId9"/>
    <p:sldId id="365" r:id="rId10"/>
    <p:sldId id="366" r:id="rId11"/>
    <p:sldId id="368" r:id="rId12"/>
    <p:sldId id="367" r:id="rId13"/>
    <p:sldId id="353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40D"/>
    <a:srgbClr val="08E64D"/>
    <a:srgbClr val="FFFFFF"/>
    <a:srgbClr val="002060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21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3/4/2021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4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Classification Of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 Languages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What about JAVA, C#, </a:t>
            </a:r>
            <a:r>
              <a:rPr lang="en-US" sz="2000" b="1" dirty="0" err="1" smtClean="0">
                <a:solidFill>
                  <a:srgbClr val="FFFF00"/>
                </a:solidFill>
              </a:rPr>
              <a:t>Scala</a:t>
            </a:r>
            <a:r>
              <a:rPr lang="en-US" sz="2000" b="1" dirty="0" smtClean="0">
                <a:solidFill>
                  <a:srgbClr val="FFFF00"/>
                </a:solidFill>
              </a:rPr>
              <a:t> etc </a:t>
            </a:r>
            <a:r>
              <a:rPr lang="en-US" sz="2000" b="1" dirty="0" smtClean="0">
                <a:solidFill>
                  <a:srgbClr val="FFFF00"/>
                </a:solidFill>
              </a:rPr>
              <a:t>?</a:t>
            </a:r>
            <a:endParaRPr lang="en-US" sz="2000" b="1" smtClean="0">
              <a:solidFill>
                <a:srgbClr val="FFFF00"/>
              </a:solidFill>
            </a:endParaRPr>
          </a:p>
          <a:p>
            <a:pPr>
              <a:buSzPct val="100000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</a:pPr>
            <a:r>
              <a:rPr lang="en-US" sz="2000" b="1" dirty="0" smtClean="0">
                <a:solidFill>
                  <a:srgbClr val="FFFF00"/>
                </a:solidFill>
              </a:rPr>
              <a:t>      </a:t>
            </a:r>
            <a:r>
              <a:rPr lang="en-US" sz="2000" b="1" dirty="0" smtClean="0">
                <a:solidFill>
                  <a:srgbClr val="FFFFFF"/>
                </a:solidFill>
              </a:rPr>
              <a:t>These language can also be termed as </a:t>
            </a:r>
            <a:r>
              <a:rPr lang="en-US" sz="2000" b="1" dirty="0" smtClean="0">
                <a:solidFill>
                  <a:srgbClr val="92D050"/>
                </a:solidFill>
              </a:rPr>
              <a:t>pure object oriented languages </a:t>
            </a:r>
            <a:r>
              <a:rPr lang="en-US" sz="2000" b="1" dirty="0" smtClean="0">
                <a:solidFill>
                  <a:srgbClr val="FFFFFF"/>
                </a:solidFill>
              </a:rPr>
              <a:t>but some 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FFFFFF"/>
                </a:solidFill>
              </a:rPr>
              <a:t>      people think that they are not pure object oriented  as they support concept of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C00000"/>
                </a:solidFill>
              </a:rPr>
              <a:t>      data types </a:t>
            </a:r>
            <a:r>
              <a:rPr lang="en-US" sz="2000" b="1" dirty="0" smtClean="0">
                <a:solidFill>
                  <a:srgbClr val="FFFFFF"/>
                </a:solidFill>
              </a:rPr>
              <a:t>and </a:t>
            </a:r>
            <a:r>
              <a:rPr lang="en-US" sz="2000" b="1" dirty="0" smtClean="0">
                <a:solidFill>
                  <a:srgbClr val="002060"/>
                </a:solidFill>
              </a:rPr>
              <a:t>variables</a:t>
            </a:r>
            <a:r>
              <a:rPr lang="en-US" sz="2000" b="1" dirty="0" smtClean="0">
                <a:solidFill>
                  <a:srgbClr val="FFFFFF"/>
                </a:solidFill>
              </a:rPr>
              <a:t>. But technically speaking , language like </a:t>
            </a:r>
            <a:r>
              <a:rPr lang="en-US" sz="2000" b="1" dirty="0" smtClean="0">
                <a:solidFill>
                  <a:srgbClr val="F2A40D"/>
                </a:solidFill>
              </a:rPr>
              <a:t>Java</a:t>
            </a:r>
            <a:r>
              <a:rPr lang="en-US" sz="2000" b="1" dirty="0" smtClean="0">
                <a:solidFill>
                  <a:srgbClr val="FFFFFF"/>
                </a:solidFill>
              </a:rPr>
              <a:t> allow us 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FFFFFF"/>
                </a:solidFill>
              </a:rPr>
              <a:t>      to convert even </a:t>
            </a:r>
            <a:r>
              <a:rPr lang="en-US" sz="2000" b="1" dirty="0" smtClean="0">
                <a:solidFill>
                  <a:srgbClr val="FFFF00"/>
                </a:solidFill>
              </a:rPr>
              <a:t>variables into objects </a:t>
            </a:r>
            <a:r>
              <a:rPr lang="en-US" sz="2000" b="1" dirty="0" smtClean="0">
                <a:solidFill>
                  <a:srgbClr val="FFFFFF"/>
                </a:solidFill>
              </a:rPr>
              <a:t>using the concepts of </a:t>
            </a:r>
            <a:r>
              <a:rPr lang="en-US" sz="2000" b="1" dirty="0" smtClean="0">
                <a:solidFill>
                  <a:srgbClr val="7030A0"/>
                </a:solidFill>
              </a:rPr>
              <a:t>Wrapper Classes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FFFFFF"/>
                </a:solidFill>
              </a:rPr>
              <a:t>     So if this point is taken into consideration then even </a:t>
            </a:r>
            <a:r>
              <a:rPr lang="en-US" sz="2000" b="1" dirty="0" smtClean="0">
                <a:solidFill>
                  <a:srgbClr val="FFC000"/>
                </a:solidFill>
              </a:rPr>
              <a:t>Java</a:t>
            </a:r>
            <a:r>
              <a:rPr lang="en-US" sz="2000" b="1" dirty="0" smtClean="0">
                <a:solidFill>
                  <a:srgbClr val="FFFFFF"/>
                </a:solidFill>
              </a:rPr>
              <a:t> can be called as a 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FFFFFF"/>
                </a:solidFill>
              </a:rPr>
              <a:t>    </a:t>
            </a:r>
            <a:r>
              <a:rPr lang="en-US" sz="2000" b="1" dirty="0" smtClean="0">
                <a:solidFill>
                  <a:srgbClr val="FFC000"/>
                </a:solidFill>
              </a:rPr>
              <a:t>Pure Object Oriented Language</a:t>
            </a:r>
            <a:r>
              <a:rPr lang="en-US" sz="2000" b="1" dirty="0" smtClean="0">
                <a:solidFill>
                  <a:srgbClr val="FFFFFF"/>
                </a:solidFill>
              </a:rPr>
              <a:t>. </a:t>
            </a:r>
            <a:endParaRPr lang="en-US" sz="2000" dirty="0" smtClean="0">
              <a:solidFill>
                <a:srgbClr val="FFFF00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4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000114"/>
            <a:ext cx="5214974" cy="571504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28992" y="1643056"/>
            <a:ext cx="5214974" cy="64294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428874"/>
            <a:ext cx="5214974" cy="642942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8992" y="100011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7554" y="16430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214312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6182" y="1714494"/>
            <a:ext cx="456063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b="1" dirty="0" smtClean="0">
                <a:solidFill>
                  <a:srgbClr val="92D050"/>
                </a:solidFill>
                <a:latin typeface="+mj-lt"/>
                <a:cs typeface="Georgia"/>
              </a:rPr>
              <a:t>    Types Of Member Functions</a:t>
            </a:r>
            <a:endParaRPr lang="en-IN" b="1" dirty="0">
              <a:solidFill>
                <a:srgbClr val="92D050"/>
              </a:solidFill>
              <a:latin typeface="+mj-lt"/>
              <a:cs typeface="Georgia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28992" y="3286130"/>
            <a:ext cx="5214974" cy="642942"/>
            <a:chOff x="3131840" y="1491630"/>
            <a:chExt cx="5256584" cy="576064"/>
          </a:xfrm>
        </p:grpSpPr>
        <p:sp>
          <p:nvSpPr>
            <p:cNvPr id="27" name="Rectangle 26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Right Triangle 27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57554" y="250031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571868" y="3214692"/>
            <a:ext cx="52149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Classification of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</a:rPr>
              <a:t>Prog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. Lang. According</a:t>
            </a:r>
          </a:p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 to OOP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86182" y="257175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Terminologies Used In C++ &amp; OOP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14744" y="1071552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+mj-lt"/>
                <a:cs typeface="Georgia"/>
              </a:rPr>
              <a:t>Relation Between OOP &amp; C++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428992" y="32861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28992" y="38576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06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Relation Between OOP &amp; C++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32" y="1000114"/>
            <a:ext cx="9144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What is the relation between OOP and C++ ?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endParaRPr lang="en-US" sz="2000" b="1" dirty="0" smtClean="0">
              <a:solidFill>
                <a:srgbClr val="F2A40D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85720" y="1428742"/>
          <a:ext cx="8572560" cy="344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80"/>
                <a:gridCol w="4286280"/>
              </a:tblGrid>
              <a:tr h="351486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                              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C++</a:t>
                      </a:r>
                      <a:endParaRPr lang="en-US" dirty="0"/>
                    </a:p>
                  </a:txBody>
                  <a:tcPr/>
                </a:tc>
              </a:tr>
              <a:tr h="3077537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It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 is a </a:t>
                      </a:r>
                      <a:r>
                        <a:rPr lang="en-US" sz="1600" baseline="0" dirty="0" smtClean="0">
                          <a:solidFill>
                            <a:srgbClr val="FFC000"/>
                          </a:solidFill>
                        </a:rPr>
                        <a:t>methodology 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or approach of writing/developing  programs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  <a:endParaRPr lang="en-US" sz="1600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It teaches us those principles or concepts  using which we can develop programs which are SECURE as well as  can </a:t>
                      </a:r>
                      <a:r>
                        <a:rPr lang="en-US" sz="1600" baseline="0" dirty="0" smtClean="0">
                          <a:solidFill>
                            <a:srgbClr val="92D050"/>
                          </a:solidFill>
                        </a:rPr>
                        <a:t>MODEL REAL WORLD SITUATIONS.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It came in the year 1967 and world’s first object oriented language was </a:t>
                      </a:r>
                      <a:r>
                        <a:rPr lang="en-US" sz="1600" baseline="0" dirty="0" smtClean="0">
                          <a:solidFill>
                            <a:srgbClr val="0070C0"/>
                          </a:solidFill>
                        </a:rPr>
                        <a:t>SIMULA 67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 err="1" smtClean="0">
                          <a:solidFill>
                            <a:srgbClr val="FFFFFF"/>
                          </a:solidFill>
                        </a:rPr>
                        <a:t>Simula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 language was used in labs to </a:t>
                      </a:r>
                      <a:r>
                        <a:rPr lang="en-US" sz="1600" baseline="0" dirty="0" smtClean="0">
                          <a:solidFill>
                            <a:srgbClr val="FFFF00"/>
                          </a:solidFill>
                        </a:rPr>
                        <a:t>experiment simulation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.</a:t>
                      </a:r>
                    </a:p>
                    <a:p>
                      <a:pPr marL="342900" indent="-342900">
                        <a:buAutoNum type="arabicPeriod"/>
                      </a:pPr>
                      <a:endParaRPr lang="en-US" sz="1600" dirty="0">
                        <a:solidFill>
                          <a:srgbClr val="FFFF00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600" dirty="0" smtClean="0">
                          <a:solidFill>
                            <a:srgbClr val="FFFFFF"/>
                          </a:solidFill>
                        </a:rPr>
                        <a:t>It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 is a language which is based on upon the principles of </a:t>
                      </a:r>
                      <a:r>
                        <a:rPr lang="en-US" sz="1600" baseline="0" dirty="0" smtClean="0">
                          <a:solidFill>
                            <a:srgbClr val="00B0F0"/>
                          </a:solidFill>
                        </a:rPr>
                        <a:t>OOP.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In other words C++ provides us </a:t>
                      </a:r>
                      <a:r>
                        <a:rPr lang="en-US" sz="1600" baseline="0" dirty="0" smtClean="0">
                          <a:solidFill>
                            <a:srgbClr val="00B050"/>
                          </a:solidFill>
                        </a:rPr>
                        <a:t>syntaxes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  to implement the concepts we study in OOP.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For example, OOP says we should have secure data i.e. we should </a:t>
                      </a:r>
                      <a:r>
                        <a:rPr lang="en-US" sz="1600" baseline="0" dirty="0" smtClean="0">
                          <a:solidFill>
                            <a:srgbClr val="92D050"/>
                          </a:solidFill>
                        </a:rPr>
                        <a:t>protect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 our data from </a:t>
                      </a:r>
                      <a:r>
                        <a:rPr lang="en-US" sz="1600" baseline="0" dirty="0" smtClean="0">
                          <a:solidFill>
                            <a:srgbClr val="FFFF00"/>
                          </a:solidFill>
                        </a:rPr>
                        <a:t>illegal and unauthorized 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access and to achieve this we use the keyword  </a:t>
                      </a:r>
                      <a:r>
                        <a:rPr lang="en-US" sz="1600" baseline="0" dirty="0" smtClean="0">
                          <a:solidFill>
                            <a:srgbClr val="92D050"/>
                          </a:solidFill>
                        </a:rPr>
                        <a:t>private </a:t>
                      </a:r>
                      <a:r>
                        <a:rPr lang="en-US" sz="1600" baseline="0" dirty="0" smtClean="0">
                          <a:solidFill>
                            <a:srgbClr val="FFFFFF"/>
                          </a:solidFill>
                        </a:rPr>
                        <a:t>given by C++.</a:t>
                      </a:r>
                    </a:p>
                    <a:p>
                      <a:endParaRPr lang="en-US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endParaRPr lang="en-US" baseline="0" dirty="0" smtClean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It means that we </a:t>
            </a:r>
            <a:r>
              <a:rPr lang="en-US" dirty="0" err="1" smtClean="0">
                <a:noFill/>
              </a:rPr>
              <a:t>sjndefi</a:t>
            </a:r>
            <a:r>
              <a:rPr lang="en-US" dirty="0" smtClean="0">
                <a:noFill/>
              </a:rPr>
              <a:t> e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Types Of Member Functions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0" y="1000114"/>
            <a:ext cx="9144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Accessors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                  </a:t>
            </a:r>
            <a:r>
              <a:rPr lang="en-US" sz="2000" b="1" dirty="0" smtClean="0">
                <a:solidFill>
                  <a:srgbClr val="FFFFFF"/>
                </a:solidFill>
              </a:rPr>
              <a:t>These are those member function which </a:t>
            </a:r>
            <a:r>
              <a:rPr lang="en-US" sz="2000" b="1" dirty="0" smtClean="0">
                <a:solidFill>
                  <a:srgbClr val="FFC000"/>
                </a:solidFill>
              </a:rPr>
              <a:t>NEVER</a:t>
            </a:r>
            <a:r>
              <a:rPr lang="en-US" sz="2000" b="1" dirty="0" smtClean="0">
                <a:solidFill>
                  <a:srgbClr val="FFFFFF"/>
                </a:solidFill>
              </a:rPr>
              <a:t> change the value of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the data members of the calling object. In other words they only </a:t>
            </a:r>
            <a:r>
              <a:rPr lang="en-US" sz="2000" b="1" dirty="0" smtClean="0">
                <a:solidFill>
                  <a:srgbClr val="92D050"/>
                </a:solidFill>
              </a:rPr>
              <a:t>ACCESS</a:t>
            </a:r>
            <a:r>
              <a:rPr lang="en-US" sz="2000" b="1" dirty="0" smtClean="0">
                <a:solidFill>
                  <a:srgbClr val="FFFFFF"/>
                </a:solidFill>
              </a:rPr>
              <a:t> the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values of </a:t>
            </a:r>
            <a:r>
              <a:rPr lang="en-US" sz="2000" b="1" dirty="0" smtClean="0">
                <a:solidFill>
                  <a:srgbClr val="92D050"/>
                </a:solidFill>
              </a:rPr>
              <a:t>data members</a:t>
            </a:r>
            <a:r>
              <a:rPr lang="en-US" sz="2000" b="1" dirty="0" smtClean="0">
                <a:solidFill>
                  <a:srgbClr val="FFFFFF"/>
                </a:solidFill>
              </a:rPr>
              <a:t> but they do not change them.</a:t>
            </a:r>
          </a:p>
          <a:p>
            <a:endParaRPr lang="en-US" sz="2000" b="1" dirty="0" smtClean="0">
              <a:solidFill>
                <a:srgbClr val="FFFFFF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 </a:t>
            </a:r>
          </a:p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err="1" smtClean="0">
                <a:solidFill>
                  <a:srgbClr val="FFFF00"/>
                </a:solidFill>
              </a:rPr>
              <a:t>Mutators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: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                  </a:t>
            </a:r>
            <a:r>
              <a:rPr lang="en-US" sz="2000" b="1" dirty="0" smtClean="0">
                <a:solidFill>
                  <a:srgbClr val="FFFFFF"/>
                </a:solidFill>
              </a:rPr>
              <a:t>These are those member functions which </a:t>
            </a:r>
            <a:r>
              <a:rPr lang="en-US" sz="2000" b="1" dirty="0" smtClean="0">
                <a:solidFill>
                  <a:srgbClr val="08E64D"/>
                </a:solidFill>
              </a:rPr>
              <a:t>change/manipulate</a:t>
            </a:r>
            <a:r>
              <a:rPr lang="en-US" sz="2000" b="1" dirty="0" smtClean="0">
                <a:solidFill>
                  <a:srgbClr val="FFFFFF"/>
                </a:solidFill>
              </a:rPr>
              <a:t> the 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values of the data members of the </a:t>
            </a:r>
            <a:r>
              <a:rPr lang="en-US" sz="2000" b="1" dirty="0" smtClean="0">
                <a:solidFill>
                  <a:srgbClr val="C00000"/>
                </a:solidFill>
              </a:rPr>
              <a:t>calling object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             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                </a:t>
            </a: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Terminologies Use in C++ &amp; OOP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000100" y="1285866"/>
          <a:ext cx="71438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1900"/>
                <a:gridCol w="3571900"/>
              </a:tblGrid>
              <a:tr h="285752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C++ 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OOP words</a:t>
                      </a:r>
                      <a:endParaRPr lang="en-US" dirty="0"/>
                    </a:p>
                  </a:txBody>
                  <a:tcPr/>
                </a:tc>
              </a:tr>
              <a:tr h="1678793"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Objects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2.    Data members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3.     Member Functions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4.     Member Function call</a:t>
                      </a:r>
                      <a:endParaRPr lang="en-US" dirty="0">
                        <a:solidFill>
                          <a:srgbClr val="FFFFFF"/>
                        </a:solidFill>
                      </a:endParaRPr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Instance, Entity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2.   Attributes, Properties, Features, Fields</a:t>
                      </a:r>
                    </a:p>
                    <a:p>
                      <a:pPr marL="342900" indent="-342900">
                        <a:buNone/>
                      </a:pPr>
                      <a:endParaRPr lang="en-US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3.    Method, Actions, </a:t>
                      </a:r>
                      <a:r>
                        <a:rPr lang="en-US" baseline="0" dirty="0" err="1" smtClean="0">
                          <a:solidFill>
                            <a:srgbClr val="FFFFFF"/>
                          </a:solidFill>
                        </a:rPr>
                        <a:t>Behaviour</a:t>
                      </a:r>
                      <a:endParaRPr lang="en-US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endParaRPr lang="en-US" baseline="0" dirty="0" smtClean="0">
                        <a:solidFill>
                          <a:srgbClr val="FFFFFF"/>
                        </a:solidFill>
                      </a:endParaRPr>
                    </a:p>
                    <a:p>
                      <a:pPr marL="342900" indent="-342900">
                        <a:buNone/>
                      </a:pPr>
                      <a:r>
                        <a:rPr lang="en-US" baseline="0" dirty="0" smtClean="0">
                          <a:solidFill>
                            <a:srgbClr val="FFFFFF"/>
                          </a:solidFill>
                        </a:rPr>
                        <a:t>4.     Message Passing</a:t>
                      </a:r>
                    </a:p>
                  </a:txBody>
                  <a:tcPr>
                    <a:solidFill>
                      <a:srgbClr val="002060"/>
                    </a:solidFill>
                  </a:tcPr>
                </a:tc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5400000">
            <a:off x="5857884" y="3929072"/>
            <a:ext cx="285752" cy="142876"/>
          </a:xfrm>
          <a:prstGeom prst="straightConnector1">
            <a:avLst/>
          </a:prstGeom>
          <a:ln>
            <a:solidFill>
              <a:srgbClr val="FFFFFF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643438" y="4143386"/>
            <a:ext cx="3071834" cy="78581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714876" y="4143386"/>
            <a:ext cx="27397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</a:rPr>
              <a:t>It is the communication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Between an INSTANCE and it’s </a:t>
            </a:r>
          </a:p>
          <a:p>
            <a:r>
              <a:rPr lang="en-US" sz="1600" dirty="0" smtClean="0">
                <a:solidFill>
                  <a:srgbClr val="002060"/>
                </a:solidFill>
              </a:rPr>
              <a:t>BEHAVIOUR.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Classification of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 Languages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000" b="1" dirty="0" smtClean="0">
                <a:solidFill>
                  <a:srgbClr val="FFFF00"/>
                </a:solidFill>
              </a:rPr>
              <a:t>Classification </a:t>
            </a:r>
            <a:r>
              <a:rPr lang="en-IN" sz="2000" b="1" dirty="0" smtClean="0">
                <a:solidFill>
                  <a:srgbClr val="FFFF00"/>
                </a:solidFill>
              </a:rPr>
              <a:t>of Programming language According to OOP</a:t>
            </a:r>
            <a:r>
              <a:rPr lang="en-IN" sz="2000" b="1" dirty="0" smtClean="0">
                <a:solidFill>
                  <a:srgbClr val="FFFF00"/>
                </a:solidFill>
              </a:rPr>
              <a:t>:</a:t>
            </a:r>
            <a:endParaRPr lang="en-IN" sz="2000" b="1" dirty="0" smtClean="0">
              <a:solidFill>
                <a:srgbClr val="FFFF00"/>
              </a:solidFill>
            </a:endParaRPr>
          </a:p>
          <a:p>
            <a:r>
              <a:rPr lang="en-IN" sz="2000" b="1" dirty="0" smtClean="0">
                <a:solidFill>
                  <a:srgbClr val="FFFF00"/>
                </a:solidFill>
              </a:rPr>
              <a:t>      </a:t>
            </a:r>
            <a:r>
              <a:rPr lang="en-IN" sz="2000" b="1" dirty="0" smtClean="0">
                <a:solidFill>
                  <a:srgbClr val="FFFFFF"/>
                </a:solidFill>
              </a:rPr>
              <a:t>According to OOP, all the programming Language of the world can be categorized </a:t>
            </a:r>
          </a:p>
          <a:p>
            <a:r>
              <a:rPr lang="en-IN" sz="2000" b="1" dirty="0" smtClean="0">
                <a:solidFill>
                  <a:srgbClr val="FFFFFF"/>
                </a:solidFill>
              </a:rPr>
              <a:t>      in to </a:t>
            </a:r>
            <a:r>
              <a:rPr lang="en-IN" sz="2000" b="1" dirty="0" smtClean="0">
                <a:solidFill>
                  <a:srgbClr val="FFC000"/>
                </a:solidFill>
              </a:rPr>
              <a:t>4 categories </a:t>
            </a:r>
            <a:r>
              <a:rPr lang="en-IN" sz="2000" b="1" dirty="0" smtClean="0">
                <a:solidFill>
                  <a:srgbClr val="FFFFFF"/>
                </a:solidFill>
              </a:rPr>
              <a:t>and this categorization is done on the basis of support a </a:t>
            </a:r>
          </a:p>
          <a:p>
            <a:r>
              <a:rPr lang="en-IN" sz="2000" b="1" dirty="0" smtClean="0">
                <a:solidFill>
                  <a:srgbClr val="FFFFFF"/>
                </a:solidFill>
              </a:rPr>
              <a:t>      language provides to, three </a:t>
            </a:r>
            <a:r>
              <a:rPr lang="en-IN" sz="2000" b="1" dirty="0" smtClean="0">
                <a:solidFill>
                  <a:srgbClr val="92D050"/>
                </a:solidFill>
              </a:rPr>
              <a:t>MOST IMPORTANT </a:t>
            </a:r>
            <a:r>
              <a:rPr lang="en-IN" sz="2000" b="1" dirty="0" smtClean="0">
                <a:solidFill>
                  <a:srgbClr val="FFFFFF"/>
                </a:solidFill>
              </a:rPr>
              <a:t>principles of OOP called as:</a:t>
            </a:r>
          </a:p>
          <a:p>
            <a:endParaRPr lang="en-IN" sz="2000" b="1" dirty="0" smtClean="0">
              <a:solidFill>
                <a:srgbClr val="FFFFFF"/>
              </a:solidFill>
            </a:endParaRPr>
          </a:p>
          <a:p>
            <a:pPr marL="457200" indent="-457200">
              <a:buAutoNum type="alphaLcPeriod"/>
            </a:pPr>
            <a:r>
              <a:rPr lang="en-IN" sz="2000" b="1" dirty="0" smtClean="0">
                <a:solidFill>
                  <a:srgbClr val="FFFF00"/>
                </a:solidFill>
              </a:rPr>
              <a:t>Encapsulation</a:t>
            </a:r>
          </a:p>
          <a:p>
            <a:pPr marL="457200" indent="-457200">
              <a:buAutoNum type="alphaLcPeriod"/>
            </a:pPr>
            <a:r>
              <a:rPr lang="en-IN" sz="2000" b="1" dirty="0" smtClean="0">
                <a:solidFill>
                  <a:srgbClr val="FFFF00"/>
                </a:solidFill>
              </a:rPr>
              <a:t>Polymorphism </a:t>
            </a:r>
          </a:p>
          <a:p>
            <a:pPr marL="457200" indent="-457200">
              <a:buAutoNum type="alphaLcPeriod"/>
            </a:pPr>
            <a:r>
              <a:rPr lang="en-IN" sz="2000" b="1" dirty="0" smtClean="0">
                <a:solidFill>
                  <a:srgbClr val="FFFF00"/>
                </a:solidFill>
              </a:rPr>
              <a:t>Inheritance</a:t>
            </a:r>
          </a:p>
          <a:p>
            <a:pPr marL="457200" indent="-457200"/>
            <a:endParaRPr lang="en-IN" sz="2000" b="1" dirty="0" smtClean="0">
              <a:solidFill>
                <a:srgbClr val="FFFF00"/>
              </a:solidFill>
            </a:endParaRPr>
          </a:p>
          <a:p>
            <a:endParaRPr lang="en-IN" sz="2400" b="1" dirty="0" smtClean="0">
              <a:solidFill>
                <a:srgbClr val="FFFF00"/>
              </a:solidFill>
            </a:endParaRPr>
          </a:p>
          <a:p>
            <a:endParaRPr lang="en-IN" sz="2000" b="1" dirty="0" smtClean="0">
              <a:solidFill>
                <a:srgbClr val="FFFF00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Classification of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 Languages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IN" sz="2000" b="1" dirty="0" smtClean="0">
                <a:solidFill>
                  <a:srgbClr val="FFFF00"/>
                </a:solidFill>
              </a:rPr>
              <a:t>Following are the details of this categorization:</a:t>
            </a:r>
          </a:p>
          <a:p>
            <a:pPr marL="457200" indent="-457200"/>
            <a:endParaRPr lang="en-IN" sz="2000" b="1" dirty="0" smtClean="0">
              <a:solidFill>
                <a:srgbClr val="FFFFFF"/>
              </a:solidFill>
            </a:endParaRPr>
          </a:p>
          <a:p>
            <a:pPr marL="457200" indent="-457200"/>
            <a:r>
              <a:rPr lang="en-IN" sz="2000" b="1" dirty="0" smtClean="0">
                <a:solidFill>
                  <a:srgbClr val="FFC000"/>
                </a:solidFill>
              </a:rPr>
              <a:t>1. Non Object Oriented Languages: </a:t>
            </a:r>
            <a:r>
              <a:rPr lang="en-IN" sz="2000" b="1" dirty="0" smtClean="0">
                <a:solidFill>
                  <a:srgbClr val="FFFFFF"/>
                </a:solidFill>
              </a:rPr>
              <a:t>These are those language which do not at all</a:t>
            </a:r>
            <a:endParaRPr lang="en-IN" sz="2400" b="1" dirty="0" smtClean="0">
              <a:solidFill>
                <a:srgbClr val="FFFFFF"/>
              </a:solidFill>
            </a:endParaRPr>
          </a:p>
          <a:p>
            <a:r>
              <a:rPr lang="en-US" sz="2000" b="1" dirty="0" smtClean="0">
                <a:solidFill>
                  <a:schemeClr val="bg1"/>
                </a:solidFill>
              </a:rPr>
              <a:t>     support  </a:t>
            </a:r>
            <a:r>
              <a:rPr lang="en-US" sz="2000" b="1" dirty="0" smtClean="0">
                <a:solidFill>
                  <a:schemeClr val="bg1"/>
                </a:solidFill>
              </a:rPr>
              <a:t>any kind of the three principles mentioned above</a:t>
            </a:r>
            <a:r>
              <a:rPr lang="en-US" sz="2000" b="1" dirty="0" smtClean="0">
                <a:solidFill>
                  <a:schemeClr val="bg1"/>
                </a:solidFill>
              </a:rPr>
              <a:t>.</a:t>
            </a:r>
          </a:p>
          <a:p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 smtClean="0">
                <a:solidFill>
                  <a:schemeClr val="bg1"/>
                </a:solidFill>
              </a:rPr>
              <a:t>  </a:t>
            </a:r>
            <a:r>
              <a:rPr lang="en-US" sz="2000" b="1" dirty="0" smtClean="0">
                <a:solidFill>
                  <a:schemeClr val="bg1"/>
                </a:solidFill>
              </a:rPr>
              <a:t>  </a:t>
            </a:r>
            <a:r>
              <a:rPr lang="en-US" sz="2000" b="1" dirty="0" smtClean="0">
                <a:solidFill>
                  <a:srgbClr val="7030A0"/>
                </a:solidFill>
              </a:rPr>
              <a:t>Examples are: C, Cobol, Pascal, Fortran etc.</a:t>
            </a:r>
          </a:p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rgbClr val="FFC000"/>
                </a:solidFill>
              </a:rPr>
              <a:t>2. </a:t>
            </a:r>
            <a:r>
              <a:rPr lang="en-US" sz="2000" b="1" dirty="0" smtClean="0">
                <a:solidFill>
                  <a:srgbClr val="FFC000"/>
                </a:solidFill>
              </a:rPr>
              <a:t> Object </a:t>
            </a:r>
            <a:r>
              <a:rPr lang="en-US" sz="2000" b="1" dirty="0" smtClean="0">
                <a:solidFill>
                  <a:srgbClr val="FFC000"/>
                </a:solidFill>
              </a:rPr>
              <a:t>Based Languages / Partially Object Oriented Language: </a:t>
            </a:r>
            <a:r>
              <a:rPr lang="en-US" sz="2000" b="1" dirty="0" smtClean="0">
                <a:solidFill>
                  <a:srgbClr val="FFFFFF"/>
                </a:solidFill>
              </a:rPr>
              <a:t>These are those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language which do not support all the principles mentioned above but they 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support some of them. The most popular examples in this category is the 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Language Called </a:t>
            </a:r>
            <a:r>
              <a:rPr lang="en-US" sz="2000" b="1" dirty="0" smtClean="0">
                <a:solidFill>
                  <a:srgbClr val="08E64D"/>
                </a:solidFill>
              </a:rPr>
              <a:t>JAVA SCRIPT</a:t>
            </a:r>
            <a:r>
              <a:rPr lang="en-US" sz="2000" b="1" dirty="0" smtClean="0">
                <a:solidFill>
                  <a:srgbClr val="FFFFFF"/>
                </a:solidFill>
              </a:rPr>
              <a:t>, It supports </a:t>
            </a:r>
            <a:r>
              <a:rPr lang="en-US" sz="2000" b="1" dirty="0" smtClean="0">
                <a:solidFill>
                  <a:srgbClr val="FFFF00"/>
                </a:solidFill>
              </a:rPr>
              <a:t>Encapsulation</a:t>
            </a:r>
            <a:r>
              <a:rPr lang="en-US" sz="2000" b="1" dirty="0" smtClean="0">
                <a:solidFill>
                  <a:srgbClr val="FFFFFF"/>
                </a:solidFill>
              </a:rPr>
              <a:t>,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Polymorphism</a:t>
            </a:r>
            <a:r>
              <a:rPr lang="en-US" sz="2000" b="1" dirty="0" smtClean="0">
                <a:solidFill>
                  <a:srgbClr val="FFFFFF"/>
                </a:solidFill>
              </a:rPr>
              <a:t>, but it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does not support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inheritance</a:t>
            </a:r>
            <a:r>
              <a:rPr lang="en-US" sz="2000" b="1" dirty="0" smtClean="0">
                <a:solidFill>
                  <a:srgbClr val="FFFFFF"/>
                </a:solidFill>
              </a:rPr>
              <a:t> other examples are: </a:t>
            </a:r>
            <a:r>
              <a:rPr lang="en-US" sz="2000" b="1" dirty="0" smtClean="0">
                <a:solidFill>
                  <a:srgbClr val="92D050"/>
                </a:solidFill>
              </a:rPr>
              <a:t>VB Script</a:t>
            </a:r>
            <a:r>
              <a:rPr lang="en-US" sz="2000" b="1" dirty="0" smtClean="0">
                <a:solidFill>
                  <a:srgbClr val="FFFFFF"/>
                </a:solidFill>
              </a:rPr>
              <a:t>, </a:t>
            </a:r>
            <a:r>
              <a:rPr lang="en-US" sz="2000" b="1" dirty="0" err="1" smtClean="0">
                <a:solidFill>
                  <a:srgbClr val="FFFF00"/>
                </a:solidFill>
              </a:rPr>
              <a:t>ActionScript</a:t>
            </a:r>
            <a:r>
              <a:rPr lang="en-US" sz="2000" b="1" dirty="0" smtClean="0">
                <a:solidFill>
                  <a:srgbClr val="FFFFFF"/>
                </a:solidFill>
              </a:rPr>
              <a:t>,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</a:t>
            </a:r>
            <a:r>
              <a:rPr lang="en-US" sz="2000" b="1" dirty="0" err="1" smtClean="0">
                <a:solidFill>
                  <a:srgbClr val="F2A40D"/>
                </a:solidFill>
              </a:rPr>
              <a:t>JScript</a:t>
            </a:r>
            <a:r>
              <a:rPr lang="en-US" sz="2000" b="1" dirty="0" smtClean="0">
                <a:solidFill>
                  <a:srgbClr val="FFFFFF"/>
                </a:solidFill>
              </a:rPr>
              <a:t> etc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  <a:endParaRPr lang="en-US" sz="2000" b="1" dirty="0" smtClean="0">
              <a:solidFill>
                <a:srgbClr val="FFFFFF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Classification Of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 Languages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FFFFFF"/>
              </a:solidFill>
            </a:endParaRPr>
          </a:p>
          <a:p>
            <a:r>
              <a:rPr lang="en-US" sz="2000" b="1" dirty="0" smtClean="0">
                <a:solidFill>
                  <a:srgbClr val="F2A40D"/>
                </a:solidFill>
              </a:rPr>
              <a:t>3. Object Oriented Languages: </a:t>
            </a:r>
            <a:r>
              <a:rPr lang="en-US" sz="2000" b="1" dirty="0" smtClean="0">
                <a:solidFill>
                  <a:srgbClr val="FFFFFF"/>
                </a:solidFill>
              </a:rPr>
              <a:t>These are those language, which are </a:t>
            </a:r>
            <a:r>
              <a:rPr lang="en-US" sz="2000" b="1" dirty="0" err="1" smtClean="0">
                <a:solidFill>
                  <a:srgbClr val="FFFFFF"/>
                </a:solidFill>
              </a:rPr>
              <a:t>atleast</a:t>
            </a:r>
            <a:r>
              <a:rPr lang="en-US" sz="2000" b="1" dirty="0" smtClean="0">
                <a:solidFill>
                  <a:srgbClr val="FFFFFF"/>
                </a:solidFill>
              </a:rPr>
              <a:t> support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all the three principles mentioned above but they never </a:t>
            </a:r>
            <a:r>
              <a:rPr lang="en-US" sz="2000" b="1" dirty="0" smtClean="0">
                <a:solidFill>
                  <a:srgbClr val="08E64D"/>
                </a:solidFill>
              </a:rPr>
              <a:t>force a programmer </a:t>
            </a:r>
          </a:p>
          <a:p>
            <a:r>
              <a:rPr lang="en-US" sz="2000" b="1" dirty="0" smtClean="0">
                <a:solidFill>
                  <a:srgbClr val="08E64D"/>
                </a:solidFill>
              </a:rPr>
              <a:t>        to always use these principles in his program. 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FFFFFF"/>
                </a:solidFill>
              </a:rPr>
              <a:t>       Examples </a:t>
            </a:r>
            <a:r>
              <a:rPr lang="en-US" sz="2000" b="1" dirty="0" smtClean="0">
                <a:solidFill>
                  <a:srgbClr val="FFFFFF"/>
                </a:solidFill>
              </a:rPr>
              <a:t>are: </a:t>
            </a:r>
            <a:r>
              <a:rPr lang="en-US" sz="2000" b="1" dirty="0" smtClean="0">
                <a:solidFill>
                  <a:srgbClr val="C00000"/>
                </a:solidFill>
              </a:rPr>
              <a:t>classic C++, </a:t>
            </a:r>
            <a:r>
              <a:rPr lang="en-US" sz="2000" b="1" dirty="0" smtClean="0">
                <a:solidFill>
                  <a:srgbClr val="92D050"/>
                </a:solidFill>
              </a:rPr>
              <a:t>modern C++, </a:t>
            </a:r>
            <a:r>
              <a:rPr lang="en-US" sz="2000" b="1" dirty="0" smtClean="0">
                <a:solidFill>
                  <a:srgbClr val="F2A40D"/>
                </a:solidFill>
              </a:rPr>
              <a:t>Python</a:t>
            </a:r>
            <a:r>
              <a:rPr lang="en-US" sz="2000" b="1" dirty="0" smtClean="0">
                <a:solidFill>
                  <a:srgbClr val="FFFFFF"/>
                </a:solidFill>
              </a:rPr>
              <a:t>,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PHP</a:t>
            </a:r>
            <a:r>
              <a:rPr lang="en-US" sz="2000" b="1" dirty="0" smtClean="0">
                <a:solidFill>
                  <a:srgbClr val="FFFFFF"/>
                </a:solidFill>
              </a:rPr>
              <a:t> etc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</a:pPr>
            <a:r>
              <a:rPr lang="en-US" sz="2000" b="1" dirty="0" smtClean="0">
                <a:solidFill>
                  <a:srgbClr val="FFC000"/>
                </a:solidFill>
              </a:rPr>
              <a:t>4</a:t>
            </a:r>
            <a:r>
              <a:rPr lang="en-US" sz="2000" b="1" dirty="0" smtClean="0">
                <a:solidFill>
                  <a:schemeClr val="accent6"/>
                </a:solidFill>
              </a:rPr>
              <a:t>. Pure Object Oriented / Strict Object Oriented / Full Object Oriented Languages: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FFC000"/>
                </a:solidFill>
              </a:rPr>
              <a:t>         </a:t>
            </a:r>
            <a:r>
              <a:rPr lang="en-US" sz="2000" b="1" dirty="0" smtClean="0">
                <a:solidFill>
                  <a:srgbClr val="FFFFFF"/>
                </a:solidFill>
              </a:rPr>
              <a:t>These are those languages which not only support the above three principles 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FFFFFF"/>
                </a:solidFill>
              </a:rPr>
              <a:t>         but they perform all of their activities in an </a:t>
            </a:r>
            <a:r>
              <a:rPr lang="en-US" sz="2000" b="1" dirty="0" smtClean="0">
                <a:solidFill>
                  <a:srgbClr val="92D050"/>
                </a:solidFill>
              </a:rPr>
              <a:t>object oriented way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Classification Of </a:t>
            </a:r>
            <a:r>
              <a:rPr lang="en-US" sz="3200" b="1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Prog</a:t>
            </a:r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. Languages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</a:pPr>
            <a:r>
              <a:rPr lang="en-US" sz="2000" b="1" dirty="0" smtClean="0">
                <a:solidFill>
                  <a:srgbClr val="F2A40D"/>
                </a:solidFill>
              </a:rPr>
              <a:t> </a:t>
            </a:r>
            <a:r>
              <a:rPr lang="en-US" sz="2000" b="1" dirty="0" smtClean="0">
                <a:solidFill>
                  <a:srgbClr val="F2A40D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Their </a:t>
            </a:r>
            <a:r>
              <a:rPr lang="en-US" sz="2000" b="1" dirty="0" smtClean="0">
                <a:solidFill>
                  <a:srgbClr val="FFFFFF"/>
                </a:solidFill>
              </a:rPr>
              <a:t>three important characteristics are</a:t>
            </a:r>
            <a:r>
              <a:rPr lang="en-US" sz="2000" b="1" dirty="0" smtClean="0">
                <a:solidFill>
                  <a:srgbClr val="FFFFFF"/>
                </a:solidFill>
              </a:rPr>
              <a:t>:</a:t>
            </a:r>
          </a:p>
          <a:p>
            <a:pPr>
              <a:buSzPct val="100000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</a:pPr>
            <a:r>
              <a:rPr lang="en-US" sz="2000" b="1" dirty="0" smtClean="0">
                <a:solidFill>
                  <a:srgbClr val="FFFFFF"/>
                </a:solidFill>
              </a:rPr>
              <a:t>          </a:t>
            </a:r>
            <a:r>
              <a:rPr lang="en-US" sz="2000" b="1" dirty="0" smtClean="0">
                <a:solidFill>
                  <a:srgbClr val="002060"/>
                </a:solidFill>
              </a:rPr>
              <a:t>a. No global declaration.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002060"/>
                </a:solidFill>
              </a:rPr>
              <a:t>          b. It is compulsory to use “class” in even the simplest program of these 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002060"/>
                </a:solidFill>
              </a:rPr>
              <a:t>               language.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002060"/>
                </a:solidFill>
              </a:rPr>
              <a:t>          c. They don’t support variables as everything in them is object</a:t>
            </a:r>
            <a:r>
              <a:rPr lang="en-US" sz="2000" b="1" dirty="0" smtClean="0">
                <a:solidFill>
                  <a:srgbClr val="002060"/>
                </a:solidFill>
              </a:rPr>
              <a:t>.</a:t>
            </a:r>
          </a:p>
          <a:p>
            <a:pPr>
              <a:buSzPct val="100000"/>
            </a:pPr>
            <a:endParaRPr lang="en-US" sz="2000" b="1" dirty="0" smtClean="0">
              <a:solidFill>
                <a:srgbClr val="002060"/>
              </a:solidFill>
            </a:endParaRPr>
          </a:p>
          <a:p>
            <a:pPr>
              <a:buSzPct val="100000"/>
            </a:pPr>
            <a:r>
              <a:rPr lang="en-US" sz="2000" b="1" dirty="0" smtClean="0">
                <a:solidFill>
                  <a:srgbClr val="002060"/>
                </a:solidFill>
              </a:rPr>
              <a:t> </a:t>
            </a:r>
            <a:r>
              <a:rPr lang="en-US" sz="2000" b="1" dirty="0" smtClean="0">
                <a:solidFill>
                  <a:srgbClr val="002060"/>
                </a:solidFill>
              </a:rPr>
              <a:t>  </a:t>
            </a:r>
            <a:r>
              <a:rPr lang="en-US" sz="2000" b="1" dirty="0" smtClean="0">
                <a:solidFill>
                  <a:srgbClr val="FFFFFF"/>
                </a:solidFill>
              </a:rPr>
              <a:t>Strictly speaking, them in today’s world a language which can be called </a:t>
            </a:r>
            <a:r>
              <a:rPr lang="en-US" sz="2000" b="1" dirty="0" smtClean="0">
                <a:solidFill>
                  <a:srgbClr val="C00000"/>
                </a:solidFill>
              </a:rPr>
              <a:t>100%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FFFFFF"/>
                </a:solidFill>
              </a:rPr>
              <a:t>   </a:t>
            </a:r>
            <a:r>
              <a:rPr lang="en-US" sz="2000" b="1" dirty="0" smtClean="0">
                <a:solidFill>
                  <a:srgbClr val="FFC000"/>
                </a:solidFill>
              </a:rPr>
              <a:t>pure </a:t>
            </a:r>
            <a:r>
              <a:rPr lang="en-US" sz="2000" b="1" dirty="0" smtClean="0">
                <a:solidFill>
                  <a:srgbClr val="FFC000"/>
                </a:solidFill>
              </a:rPr>
              <a:t>object oriented </a:t>
            </a:r>
            <a:r>
              <a:rPr lang="en-US" sz="2000" b="1" dirty="0" smtClean="0">
                <a:solidFill>
                  <a:srgbClr val="FFFFFF"/>
                </a:solidFill>
              </a:rPr>
              <a:t>(without any controversy) is </a:t>
            </a:r>
            <a:r>
              <a:rPr lang="en-US" sz="2000" b="1" dirty="0" smtClean="0">
                <a:solidFill>
                  <a:srgbClr val="FFFF00"/>
                </a:solidFill>
              </a:rPr>
              <a:t>Smalltalk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>
              <a:buSzPct val="100000"/>
            </a:pPr>
            <a:r>
              <a:rPr lang="en-US" sz="2000" b="1" dirty="0" smtClean="0">
                <a:solidFill>
                  <a:srgbClr val="002060"/>
                </a:solidFill>
              </a:rPr>
              <a:t>         </a:t>
            </a:r>
            <a:endParaRPr lang="en-US" sz="2000" b="1" dirty="0" smtClean="0">
              <a:solidFill>
                <a:srgbClr val="FFFFFF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4066</TotalTime>
  <Words>828</Words>
  <Application>Microsoft Office PowerPoint</Application>
  <PresentationFormat>On-screen Show (16:9)</PresentationFormat>
  <Paragraphs>130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Contents Slide Master</vt:lpstr>
      <vt:lpstr>Section Break Slide Master</vt:lpstr>
      <vt:lpstr>Office Theme</vt:lpstr>
      <vt:lpstr>Slide 1</vt:lpstr>
      <vt:lpstr>Today’s Agenda</vt:lpstr>
      <vt:lpstr>Relation Between OOP &amp; C++</vt:lpstr>
      <vt:lpstr>Types Of Member Functions</vt:lpstr>
      <vt:lpstr>Terminologies Use in C++ &amp; OOP</vt:lpstr>
      <vt:lpstr>Classification of Prog. Languages</vt:lpstr>
      <vt:lpstr>Classification of Prog. Languages</vt:lpstr>
      <vt:lpstr>Classification Of Prog. Languages</vt:lpstr>
      <vt:lpstr>Classification Of Prog. Languages</vt:lpstr>
      <vt:lpstr>Classification Of Prog. Languages</vt:lpstr>
      <vt:lpstr>End of Lecture 4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238</cp:revision>
  <dcterms:created xsi:type="dcterms:W3CDTF">2016-12-05T23:26:54Z</dcterms:created>
  <dcterms:modified xsi:type="dcterms:W3CDTF">2021-03-04T12:24:05Z</dcterms:modified>
</cp:coreProperties>
</file>