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461" r:id="rId6"/>
    <p:sldId id="463" r:id="rId7"/>
    <p:sldId id="462" r:id="rId8"/>
    <p:sldId id="464" r:id="rId9"/>
    <p:sldId id="465" r:id="rId10"/>
    <p:sldId id="466" r:id="rId11"/>
    <p:sldId id="467" r:id="rId12"/>
    <p:sldId id="468" r:id="rId13"/>
    <p:sldId id="469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2060"/>
    <a:srgbClr val="00FFFF"/>
    <a:srgbClr val="08E64D"/>
    <a:srgbClr val="385D8A"/>
    <a:srgbClr val="F2A40D"/>
    <a:srgbClr val="058D2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4" autoAdjust="0"/>
  </p:normalViewPr>
  <p:slideViewPr>
    <p:cSldViewPr>
      <p:cViewPr varScale="1">
        <p:scale>
          <a:sx n="94" d="100"/>
          <a:sy n="94" d="100"/>
        </p:scale>
        <p:origin x="594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40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g1();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f2();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 = &amp;obj1;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p-&gt;g1();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p-&gt;f2();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160348-4E82-4DC9-B722-B6687A65C154}"/>
              </a:ext>
            </a:extLst>
          </p:cNvPr>
          <p:cNvGraphicFramePr>
            <a:graphicFrameLocks noGrp="1"/>
          </p:cNvGraphicFramePr>
          <p:nvPr/>
        </p:nvGraphicFramePr>
        <p:xfrm>
          <a:off x="3419872" y="1821290"/>
          <a:ext cx="230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327826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/>
                        <a:t>&amp; base :: f1()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 base :: f2()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953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DF5287-1210-4CCC-9100-1E4E32EB8B68}"/>
              </a:ext>
            </a:extLst>
          </p:cNvPr>
          <p:cNvSpPr txBox="1"/>
          <p:nvPr/>
        </p:nvSpPr>
        <p:spPr>
          <a:xfrm>
            <a:off x="3632782" y="1410330"/>
            <a:ext cx="18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VTABLE of “base”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8FCD22-CB01-46F2-8764-7EB858FD12E9}"/>
              </a:ext>
            </a:extLst>
          </p:cNvPr>
          <p:cNvGraphicFramePr>
            <a:graphicFrameLocks noGrp="1"/>
          </p:cNvGraphicFramePr>
          <p:nvPr/>
        </p:nvGraphicFramePr>
        <p:xfrm>
          <a:off x="3275856" y="3644064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30920452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318278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29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6E51A3-64BF-477E-B473-4A6E042AD578}"/>
              </a:ext>
            </a:extLst>
          </p:cNvPr>
          <p:cNvSpPr txBox="1"/>
          <p:nvPr/>
        </p:nvSpPr>
        <p:spPr>
          <a:xfrm>
            <a:off x="3814831" y="4114282"/>
            <a:ext cx="7938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Obj1</a:t>
            </a:r>
          </a:p>
          <a:p>
            <a:pPr algn="ctr"/>
            <a:r>
              <a:rPr lang="en-US" dirty="0"/>
              <a:t>(1000)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B0DB6-2C9E-47A6-85CB-0CC6FE9D95E8}"/>
              </a:ext>
            </a:extLst>
          </p:cNvPr>
          <p:cNvSpPr txBox="1"/>
          <p:nvPr/>
        </p:nvSpPr>
        <p:spPr>
          <a:xfrm>
            <a:off x="3601022" y="3360062"/>
            <a:ext cx="2840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D2C3A-56D3-4D29-839B-C77497B17445}"/>
              </a:ext>
            </a:extLst>
          </p:cNvPr>
          <p:cNvSpPr txBox="1"/>
          <p:nvPr/>
        </p:nvSpPr>
        <p:spPr>
          <a:xfrm>
            <a:off x="4338867" y="3358321"/>
            <a:ext cx="8245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VVPTR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E3352-19D8-4CE7-92EB-BB521557673D}"/>
              </a:ext>
            </a:extLst>
          </p:cNvPr>
          <p:cNvSpPr/>
          <p:nvPr/>
        </p:nvSpPr>
        <p:spPr>
          <a:xfrm>
            <a:off x="5730861" y="3469774"/>
            <a:ext cx="1274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Void Pointer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66E85B6-CB1B-4325-B59D-03FAE7C8CC2C}"/>
              </a:ext>
            </a:extLst>
          </p:cNvPr>
          <p:cNvSpPr/>
          <p:nvPr/>
        </p:nvSpPr>
        <p:spPr>
          <a:xfrm flipH="1">
            <a:off x="4534439" y="2727013"/>
            <a:ext cx="1944214" cy="73152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740AC5-D4A4-48F8-A80B-9E077E74D86C}"/>
              </a:ext>
            </a:extLst>
          </p:cNvPr>
          <p:cNvCxnSpPr>
            <a:cxnSpLocks/>
          </p:cNvCxnSpPr>
          <p:nvPr/>
        </p:nvCxnSpPr>
        <p:spPr>
          <a:xfrm flipH="1" flipV="1">
            <a:off x="3601022" y="2067694"/>
            <a:ext cx="970978" cy="1659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1942E8D7-7748-4F58-A366-34E741F58B14}"/>
              </a:ext>
            </a:extLst>
          </p:cNvPr>
          <p:cNvSpPr/>
          <p:nvPr/>
        </p:nvSpPr>
        <p:spPr>
          <a:xfrm>
            <a:off x="7034702" y="3636166"/>
            <a:ext cx="1713761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Pointer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3A9D1-8522-4773-B2A4-FD8A755F5F52}"/>
              </a:ext>
            </a:extLst>
          </p:cNvPr>
          <p:cNvSpPr/>
          <p:nvPr/>
        </p:nvSpPr>
        <p:spPr>
          <a:xfrm>
            <a:off x="1713447" y="1297310"/>
            <a:ext cx="1274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    pointer to 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9A54B-01C5-42BC-887C-FCE0E089FA3F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>
            <a:off x="2987824" y="1754510"/>
            <a:ext cx="432048" cy="435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25575-B107-4F15-832E-C75888688B59}"/>
              </a:ext>
            </a:extLst>
          </p:cNvPr>
          <p:cNvSpPr/>
          <p:nvPr/>
        </p:nvSpPr>
        <p:spPr>
          <a:xfrm>
            <a:off x="5169831" y="4537669"/>
            <a:ext cx="762026" cy="43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F9F22-FA4F-4F93-ADE2-135425D80109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534441" y="4537671"/>
            <a:ext cx="635390" cy="21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AC6EB1-CE90-428A-A6D6-306EC48B86DF}"/>
              </a:ext>
            </a:extLst>
          </p:cNvPr>
          <p:cNvSpPr txBox="1"/>
          <p:nvPr/>
        </p:nvSpPr>
        <p:spPr>
          <a:xfrm>
            <a:off x="4916784" y="4788634"/>
            <a:ext cx="3032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4A4BF873-A0D9-49D6-B089-5863EE1B9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50863"/>
              </p:ext>
            </p:extLst>
          </p:nvPr>
        </p:nvGraphicFramePr>
        <p:xfrm>
          <a:off x="-1" y="3281012"/>
          <a:ext cx="32054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743">
                  <a:extLst>
                    <a:ext uri="{9D8B030D-6E8A-4147-A177-3AD203B41FA5}">
                      <a16:colId xmlns:a16="http://schemas.microsoft.com/office/drawing/2014/main" val="537084487"/>
                    </a:ext>
                  </a:extLst>
                </a:gridCol>
                <a:gridCol w="1602743">
                  <a:extLst>
                    <a:ext uri="{9D8B030D-6E8A-4147-A177-3AD203B41FA5}">
                      <a16:colId xmlns:a16="http://schemas.microsoft.com/office/drawing/2014/main" val="205684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74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object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Base:: g1();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82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*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4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reference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63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Derive object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09224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0E18B41-D8AC-440D-98B6-8C1FB7F05A8A}"/>
              </a:ext>
            </a:extLst>
          </p:cNvPr>
          <p:cNvSpPr txBox="1"/>
          <p:nvPr/>
        </p:nvSpPr>
        <p:spPr>
          <a:xfrm>
            <a:off x="373254" y="3008749"/>
            <a:ext cx="21380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Early Binding of Base</a:t>
            </a:r>
          </a:p>
        </p:txBody>
      </p:sp>
    </p:spTree>
    <p:extLst>
      <p:ext uri="{BB962C8B-B14F-4D97-AF65-F5344CB8AC3E}">
        <p14:creationId xmlns:p14="http://schemas.microsoft.com/office/powerpoint/2010/main" val="310533146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g1();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f2();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class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: public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y;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g2();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base obj1;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 = &amp;obj1;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p-&gt;g1();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p-&gt;f1();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p-&gt;f2();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drv</a:t>
            </a:r>
            <a:r>
              <a:rPr lang="en-US" sz="1600" dirty="0">
                <a:solidFill>
                  <a:schemeClr val="bg1"/>
                </a:solidFill>
              </a:rPr>
              <a:t> obj2;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 = &amp;obj2;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p-&gt;g1();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p-&gt;g2();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p-&gt;f1();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p-&gt;f2();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pPr lvl="7"/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B1197A43-2F15-4F26-A6CA-36BFADE21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40319"/>
              </p:ext>
            </p:extLst>
          </p:nvPr>
        </p:nvGraphicFramePr>
        <p:xfrm>
          <a:off x="3347864" y="1491630"/>
          <a:ext cx="230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327826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/>
                        <a:t>&amp; </a:t>
                      </a:r>
                      <a:r>
                        <a:rPr lang="en-US" dirty="0" err="1"/>
                        <a:t>drv</a:t>
                      </a:r>
                      <a:r>
                        <a:rPr lang="en-US" dirty="0"/>
                        <a:t> :: f1()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 base :: f2()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9535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5898A39-5F69-4617-9A06-8272EA0045E3}"/>
              </a:ext>
            </a:extLst>
          </p:cNvPr>
          <p:cNvSpPr txBox="1"/>
          <p:nvPr/>
        </p:nvSpPr>
        <p:spPr>
          <a:xfrm>
            <a:off x="3751118" y="3784622"/>
            <a:ext cx="7938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Obj2</a:t>
            </a:r>
          </a:p>
          <a:p>
            <a:pPr algn="ctr"/>
            <a:r>
              <a:rPr lang="en-US" dirty="0"/>
              <a:t>(2000)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4309A-910E-4D86-9C2A-318740A6C3A8}"/>
              </a:ext>
            </a:extLst>
          </p:cNvPr>
          <p:cNvSpPr txBox="1"/>
          <p:nvPr/>
        </p:nvSpPr>
        <p:spPr>
          <a:xfrm>
            <a:off x="3537309" y="3030402"/>
            <a:ext cx="2840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F87EAD-49AB-4B46-9728-BC807E9E78FB}"/>
              </a:ext>
            </a:extLst>
          </p:cNvPr>
          <p:cNvSpPr txBox="1"/>
          <p:nvPr/>
        </p:nvSpPr>
        <p:spPr>
          <a:xfrm>
            <a:off x="4656316" y="3066514"/>
            <a:ext cx="8245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VVPTR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5A4E4-B805-4B05-8F0E-BB62B85DD1BA}"/>
              </a:ext>
            </a:extLst>
          </p:cNvPr>
          <p:cNvCxnSpPr>
            <a:cxnSpLocks/>
          </p:cNvCxnSpPr>
          <p:nvPr/>
        </p:nvCxnSpPr>
        <p:spPr>
          <a:xfrm flipH="1" flipV="1">
            <a:off x="3529014" y="1738035"/>
            <a:ext cx="506645" cy="1666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5068EA-9697-43BF-9656-FC8BEA7037B0}"/>
              </a:ext>
            </a:extLst>
          </p:cNvPr>
          <p:cNvSpPr/>
          <p:nvPr/>
        </p:nvSpPr>
        <p:spPr>
          <a:xfrm>
            <a:off x="5106118" y="4208009"/>
            <a:ext cx="762026" cy="435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81D7D-8026-4B46-8003-573F35898B3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470728" y="4208011"/>
            <a:ext cx="635390" cy="21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0326D5-E909-41CF-85FC-75714C53937B}"/>
              </a:ext>
            </a:extLst>
          </p:cNvPr>
          <p:cNvSpPr txBox="1"/>
          <p:nvPr/>
        </p:nvSpPr>
        <p:spPr>
          <a:xfrm>
            <a:off x="4853071" y="4458974"/>
            <a:ext cx="3032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B2AE0-34A0-4484-9C02-87FFF428326A}"/>
              </a:ext>
            </a:extLst>
          </p:cNvPr>
          <p:cNvSpPr txBox="1"/>
          <p:nvPr/>
        </p:nvSpPr>
        <p:spPr>
          <a:xfrm>
            <a:off x="3533572" y="1131590"/>
            <a:ext cx="18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VTABLE of “base”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0705857-A99F-49AC-827D-F4DAC3071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85177"/>
              </p:ext>
            </p:extLst>
          </p:nvPr>
        </p:nvGraphicFramePr>
        <p:xfrm>
          <a:off x="3356159" y="3405017"/>
          <a:ext cx="21118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>
                  <a:extLst>
                    <a:ext uri="{9D8B030D-6E8A-4147-A177-3AD203B41FA5}">
                      <a16:colId xmlns:a16="http://schemas.microsoft.com/office/drawing/2014/main" val="1494291696"/>
                    </a:ext>
                  </a:extLst>
                </a:gridCol>
                <a:gridCol w="703965">
                  <a:extLst>
                    <a:ext uri="{9D8B030D-6E8A-4147-A177-3AD203B41FA5}">
                      <a16:colId xmlns:a16="http://schemas.microsoft.com/office/drawing/2014/main" val="3541092320"/>
                    </a:ext>
                  </a:extLst>
                </a:gridCol>
                <a:gridCol w="703965">
                  <a:extLst>
                    <a:ext uri="{9D8B030D-6E8A-4147-A177-3AD203B41FA5}">
                      <a16:colId xmlns:a16="http://schemas.microsoft.com/office/drawing/2014/main" val="86087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8723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96C6606-3510-4924-83F3-970DEBA037AB}"/>
              </a:ext>
            </a:extLst>
          </p:cNvPr>
          <p:cNvSpPr txBox="1"/>
          <p:nvPr/>
        </p:nvSpPr>
        <p:spPr>
          <a:xfrm>
            <a:off x="4258341" y="3066514"/>
            <a:ext cx="28886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E54A41-FB3A-4A2C-B166-6178A7EA7B65}"/>
              </a:ext>
            </a:extLst>
          </p:cNvPr>
          <p:cNvSpPr/>
          <p:nvPr/>
        </p:nvSpPr>
        <p:spPr>
          <a:xfrm>
            <a:off x="7845183" y="2499742"/>
            <a:ext cx="831273" cy="2237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E28C8-F4B1-4267-93D3-2BC2D196AB9B}"/>
              </a:ext>
            </a:extLst>
          </p:cNvPr>
          <p:cNvSpPr/>
          <p:nvPr/>
        </p:nvSpPr>
        <p:spPr>
          <a:xfrm>
            <a:off x="7884368" y="4004213"/>
            <a:ext cx="831273" cy="22372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EFAAA423-6325-4828-9692-7E9AD426D294}"/>
              </a:ext>
            </a:extLst>
          </p:cNvPr>
          <p:cNvSpPr/>
          <p:nvPr/>
        </p:nvSpPr>
        <p:spPr>
          <a:xfrm>
            <a:off x="7323175" y="2571750"/>
            <a:ext cx="506645" cy="1585472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BCD3DA-8047-4FD5-890B-954B1411BB2A}"/>
              </a:ext>
            </a:extLst>
          </p:cNvPr>
          <p:cNvSpPr/>
          <p:nvPr/>
        </p:nvSpPr>
        <p:spPr>
          <a:xfrm>
            <a:off x="5905034" y="3000215"/>
            <a:ext cx="1619294" cy="5796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Time</a:t>
            </a:r>
          </a:p>
          <a:p>
            <a:pPr algn="ctr"/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710755474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40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087255" y="1141965"/>
            <a:ext cx="450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How Compiler internally handles virtual functions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1" y="1795203"/>
            <a:ext cx="5214974" cy="428675"/>
            <a:chOff x="3131839" y="1504090"/>
            <a:chExt cx="5256584" cy="576127"/>
          </a:xfrm>
        </p:grpSpPr>
        <p:sp>
          <p:nvSpPr>
            <p:cNvPr id="24" name="Rectangle 23"/>
            <p:cNvSpPr/>
            <p:nvPr/>
          </p:nvSpPr>
          <p:spPr>
            <a:xfrm>
              <a:off x="3131839" y="150415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39" y="1432090"/>
              <a:ext cx="575999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C000"/>
                </a:solidFill>
                <a:latin typeface="+mj-lt"/>
              </a:rPr>
              <a:t>Practical Example of VTABLE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29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428992" y="2427164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77733" y="2407410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The Size of an object in C++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23557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F1E0FE-26D4-4DE6-A8A2-3A06C078F698}"/>
              </a:ext>
            </a:extLst>
          </p:cNvPr>
          <p:cNvGrpSpPr/>
          <p:nvPr/>
        </p:nvGrpSpPr>
        <p:grpSpPr>
          <a:xfrm>
            <a:off x="3428992" y="3084356"/>
            <a:ext cx="5214974" cy="428628"/>
            <a:chOff x="3131840" y="1491630"/>
            <a:chExt cx="5256584" cy="576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EAC90-C810-4680-97E9-3599FAF1FAF8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D082E28-5B7D-4947-8081-22BC43F45A5B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FE5030-A218-4082-BAD4-B9AFA774499E}"/>
              </a:ext>
            </a:extLst>
          </p:cNvPr>
          <p:cNvSpPr txBox="1"/>
          <p:nvPr/>
        </p:nvSpPr>
        <p:spPr>
          <a:xfrm>
            <a:off x="3428992" y="30129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7D75AC-0BEE-4BEA-AC64-4387406DA14C}"/>
              </a:ext>
            </a:extLst>
          </p:cNvPr>
          <p:cNvSpPr txBox="1"/>
          <p:nvPr/>
        </p:nvSpPr>
        <p:spPr>
          <a:xfrm>
            <a:off x="4065245" y="3084309"/>
            <a:ext cx="483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C00000"/>
                </a:solidFill>
              </a:rPr>
              <a:t>Why can’t constructors can be declared as virtual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5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After knowing the above topic, you can understand: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Why compiler provides a default constructor?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How late binding actually works?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Why constructors cannot be declared as virtual?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Why Early binding is fast and late binding is slow?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Why pointer of a base class pointing to child class object can only access member functions of the base class and not new functions added by the child class?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en-US" sz="1600" dirty="0">
                <a:solidFill>
                  <a:schemeClr val="bg1"/>
                </a:solidFill>
              </a:rPr>
              <a:t>What is the size of an object in C++?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Compiler Internally Handles Virtual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6131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g1();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f2();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 = &amp;obj1;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p-&gt;g1();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p-&gt;f2();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160348-4E82-4DC9-B722-B6687A65C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60113"/>
              </p:ext>
            </p:extLst>
          </p:nvPr>
        </p:nvGraphicFramePr>
        <p:xfrm>
          <a:off x="3419872" y="1821290"/>
          <a:ext cx="230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327826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/>
                        <a:t>&amp; base :: f1()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 base :: f2()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953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DF5287-1210-4CCC-9100-1E4E32EB8B68}"/>
              </a:ext>
            </a:extLst>
          </p:cNvPr>
          <p:cNvSpPr txBox="1"/>
          <p:nvPr/>
        </p:nvSpPr>
        <p:spPr>
          <a:xfrm>
            <a:off x="3632782" y="1410330"/>
            <a:ext cx="18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VTABLE of “base”</a:t>
            </a: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4E8D0A14-CCA6-4E2E-8C52-0269F6BDA520}"/>
              </a:ext>
            </a:extLst>
          </p:cNvPr>
          <p:cNvSpPr/>
          <p:nvPr/>
        </p:nvSpPr>
        <p:spPr>
          <a:xfrm>
            <a:off x="1942151" y="2614674"/>
            <a:ext cx="5184576" cy="1905816"/>
          </a:xfrm>
          <a:prstGeom prst="up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have virtual functions in our class then compiler generates a special table known as vtable</a:t>
            </a:r>
          </a:p>
          <a:p>
            <a:pPr algn="ctr"/>
            <a:r>
              <a:rPr lang="en-US" dirty="0"/>
              <a:t>And it contains memory addresses of the                    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67209501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size of an object in C++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71839B-2A2A-4FFE-82CF-AA0DB4B58269}"/>
              </a:ext>
            </a:extLst>
          </p:cNvPr>
          <p:cNvSpPr/>
          <p:nvPr/>
        </p:nvSpPr>
        <p:spPr>
          <a:xfrm>
            <a:off x="2663788" y="1203598"/>
            <a:ext cx="38164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size of an object in C++?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7A907-4552-4C6E-A547-2EDEA9522048}"/>
              </a:ext>
            </a:extLst>
          </p:cNvPr>
          <p:cNvSpPr txBox="1"/>
          <p:nvPr/>
        </p:nvSpPr>
        <p:spPr>
          <a:xfrm>
            <a:off x="249948" y="2187692"/>
            <a:ext cx="814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 </a:t>
            </a:r>
          </a:p>
          <a:p>
            <a:r>
              <a:rPr lang="en-US" dirty="0"/>
              <a:t>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i;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8AF20-46C6-46AB-AEB1-8DC28AEF9F33}"/>
              </a:ext>
            </a:extLst>
          </p:cNvPr>
          <p:cNvSpPr txBox="1"/>
          <p:nvPr/>
        </p:nvSpPr>
        <p:spPr>
          <a:xfrm>
            <a:off x="2251409" y="2126567"/>
            <a:ext cx="24130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dirty="0"/>
              <a:t> </a:t>
            </a:r>
          </a:p>
          <a:p>
            <a:r>
              <a:rPr lang="en-US" dirty="0"/>
              <a:t>class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i;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virtual void show();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E32D0-E6C8-40F9-BD46-375225D1FB9F}"/>
              </a:ext>
            </a:extLst>
          </p:cNvPr>
          <p:cNvSpPr txBox="1"/>
          <p:nvPr/>
        </p:nvSpPr>
        <p:spPr>
          <a:xfrm>
            <a:off x="4900899" y="2153350"/>
            <a:ext cx="801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dirty="0"/>
              <a:t> </a:t>
            </a:r>
          </a:p>
          <a:p>
            <a:r>
              <a:rPr lang="en-US" dirty="0"/>
              <a:t>class C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B4A3A-087F-4523-B191-0F96852F90DB}"/>
              </a:ext>
            </a:extLst>
          </p:cNvPr>
          <p:cNvSpPr txBox="1"/>
          <p:nvPr/>
        </p:nvSpPr>
        <p:spPr>
          <a:xfrm>
            <a:off x="6660232" y="2073210"/>
            <a:ext cx="24130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 startAt="4"/>
            </a:pPr>
            <a:r>
              <a:rPr lang="en-US" dirty="0"/>
              <a:t> </a:t>
            </a:r>
          </a:p>
          <a:p>
            <a:r>
              <a:rPr lang="en-US" dirty="0"/>
              <a:t>class D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virtual void show();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30E84F-90AA-4847-BE56-73363793D234}"/>
              </a:ext>
            </a:extLst>
          </p:cNvPr>
          <p:cNvSpPr/>
          <p:nvPr/>
        </p:nvSpPr>
        <p:spPr>
          <a:xfrm>
            <a:off x="78127" y="4496016"/>
            <a:ext cx="2105149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Size of the object of this class will be 4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A66BE-DA72-45A6-889D-3C980B43BC1C}"/>
              </a:ext>
            </a:extLst>
          </p:cNvPr>
          <p:cNvSpPr/>
          <p:nvPr/>
        </p:nvSpPr>
        <p:spPr>
          <a:xfrm>
            <a:off x="2861014" y="4417605"/>
            <a:ext cx="38164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Size of the object of this class will be 12 bytes. 4 bytes for 'i' and 8 bytes for a pointer added extra by the compiler inside the      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4B29B-55E8-47BF-B498-EE7EA0992214}"/>
              </a:ext>
            </a:extLst>
          </p:cNvPr>
          <p:cNvSpPr/>
          <p:nvPr/>
        </p:nvSpPr>
        <p:spPr>
          <a:xfrm>
            <a:off x="4716016" y="3630678"/>
            <a:ext cx="2066186" cy="535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Size of the object of this class will be just 1 byte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2EFA72-5DEA-4DF4-8A7C-66B116708F7E}"/>
              </a:ext>
            </a:extLst>
          </p:cNvPr>
          <p:cNvSpPr/>
          <p:nvPr/>
        </p:nvSpPr>
        <p:spPr>
          <a:xfrm>
            <a:off x="6948264" y="4371950"/>
            <a:ext cx="2160240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Size of the object of this class will be 8 bytes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F08811-EF66-4A72-91B5-FAB743A6D97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657015" y="1779662"/>
            <a:ext cx="3914985" cy="408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6B2594-FEBC-410A-ADA3-833CD08359C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540852" y="1779662"/>
            <a:ext cx="2031148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423AE5-8C34-4AB3-AE99-E6AB336BC64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72000" y="1779662"/>
            <a:ext cx="407067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3A09F-7C6D-4F36-A7B4-B7058ED405C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72000" y="1779662"/>
            <a:ext cx="2123590" cy="408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Arrow: Up 28">
            <a:extLst>
              <a:ext uri="{FF2B5EF4-FFF2-40B4-BE49-F238E27FC236}">
                <a16:creationId xmlns:a16="http://schemas.microsoft.com/office/drawing/2014/main" id="{6106FA4D-E5F4-4133-A456-B0DA06853946}"/>
              </a:ext>
            </a:extLst>
          </p:cNvPr>
          <p:cNvSpPr/>
          <p:nvPr/>
        </p:nvSpPr>
        <p:spPr>
          <a:xfrm rot="19299221">
            <a:off x="2987440" y="3831349"/>
            <a:ext cx="48463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8CE8011E-D1AE-48DC-A1BC-7CB9264C63BB}"/>
              </a:ext>
            </a:extLst>
          </p:cNvPr>
          <p:cNvSpPr/>
          <p:nvPr/>
        </p:nvSpPr>
        <p:spPr>
          <a:xfrm rot="20001565">
            <a:off x="5132283" y="3121751"/>
            <a:ext cx="48463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6B66CECF-89E4-41C0-A672-78EB8AE9F6BF}"/>
              </a:ext>
            </a:extLst>
          </p:cNvPr>
          <p:cNvSpPr/>
          <p:nvPr/>
        </p:nvSpPr>
        <p:spPr>
          <a:xfrm rot="20307791">
            <a:off x="7267715" y="3573795"/>
            <a:ext cx="48463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2993F17A-A737-4975-8EF4-4E71E2FDD0B3}"/>
              </a:ext>
            </a:extLst>
          </p:cNvPr>
          <p:cNvSpPr/>
          <p:nvPr/>
        </p:nvSpPr>
        <p:spPr>
          <a:xfrm rot="20001565">
            <a:off x="743581" y="3933835"/>
            <a:ext cx="484632" cy="5760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4078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g1();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f2();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 = &amp;obj1;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p-&gt;g1();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p-&gt;f2();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160348-4E82-4DC9-B722-B6687A65C154}"/>
              </a:ext>
            </a:extLst>
          </p:cNvPr>
          <p:cNvGraphicFramePr>
            <a:graphicFrameLocks noGrp="1"/>
          </p:cNvGraphicFramePr>
          <p:nvPr/>
        </p:nvGraphicFramePr>
        <p:xfrm>
          <a:off x="3419872" y="1821290"/>
          <a:ext cx="230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327826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/>
                        <a:t>&amp; base :: f1()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 base :: f2()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953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DF5287-1210-4CCC-9100-1E4E32EB8B68}"/>
              </a:ext>
            </a:extLst>
          </p:cNvPr>
          <p:cNvSpPr txBox="1"/>
          <p:nvPr/>
        </p:nvSpPr>
        <p:spPr>
          <a:xfrm>
            <a:off x="3632782" y="1410330"/>
            <a:ext cx="18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VTABLE of “base”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8FCD22-CB01-46F2-8764-7EB858FD1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49078"/>
              </p:ext>
            </p:extLst>
          </p:nvPr>
        </p:nvGraphicFramePr>
        <p:xfrm>
          <a:off x="3275856" y="3644064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30920452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318278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29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6E51A3-64BF-477E-B473-4A6E042AD578}"/>
              </a:ext>
            </a:extLst>
          </p:cNvPr>
          <p:cNvSpPr txBox="1"/>
          <p:nvPr/>
        </p:nvSpPr>
        <p:spPr>
          <a:xfrm>
            <a:off x="3814831" y="4114282"/>
            <a:ext cx="7938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Obj1</a:t>
            </a:r>
          </a:p>
          <a:p>
            <a:pPr algn="ctr"/>
            <a:r>
              <a:rPr lang="en-US" dirty="0"/>
              <a:t>(1000)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B0DB6-2C9E-47A6-85CB-0CC6FE9D95E8}"/>
              </a:ext>
            </a:extLst>
          </p:cNvPr>
          <p:cNvSpPr txBox="1"/>
          <p:nvPr/>
        </p:nvSpPr>
        <p:spPr>
          <a:xfrm>
            <a:off x="3601022" y="3360062"/>
            <a:ext cx="2840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D2C3A-56D3-4D29-839B-C77497B17445}"/>
              </a:ext>
            </a:extLst>
          </p:cNvPr>
          <p:cNvSpPr txBox="1"/>
          <p:nvPr/>
        </p:nvSpPr>
        <p:spPr>
          <a:xfrm>
            <a:off x="4338867" y="3358321"/>
            <a:ext cx="8245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VVPTR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E3352-19D8-4CE7-92EB-BB521557673D}"/>
              </a:ext>
            </a:extLst>
          </p:cNvPr>
          <p:cNvSpPr/>
          <p:nvPr/>
        </p:nvSpPr>
        <p:spPr>
          <a:xfrm>
            <a:off x="5730861" y="3469774"/>
            <a:ext cx="1274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Void Pointer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66E85B6-CB1B-4325-B59D-03FAE7C8CC2C}"/>
              </a:ext>
            </a:extLst>
          </p:cNvPr>
          <p:cNvSpPr/>
          <p:nvPr/>
        </p:nvSpPr>
        <p:spPr>
          <a:xfrm flipH="1">
            <a:off x="4534439" y="2727013"/>
            <a:ext cx="1944214" cy="73152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740AC5-D4A4-48F8-A80B-9E077E74D86C}"/>
              </a:ext>
            </a:extLst>
          </p:cNvPr>
          <p:cNvCxnSpPr>
            <a:cxnSpLocks/>
          </p:cNvCxnSpPr>
          <p:nvPr/>
        </p:nvCxnSpPr>
        <p:spPr>
          <a:xfrm flipH="1" flipV="1">
            <a:off x="3601022" y="2067694"/>
            <a:ext cx="970978" cy="1659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51143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A(int i)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x = i;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....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....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Reality behind number of lines constructor contains</a:t>
            </a:r>
            <a:b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containing virtual functions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597FA4D0-374A-44AE-BAD6-9215044DE62D}"/>
              </a:ext>
            </a:extLst>
          </p:cNvPr>
          <p:cNvSpPr/>
          <p:nvPr/>
        </p:nvSpPr>
        <p:spPr>
          <a:xfrm>
            <a:off x="1547664" y="2247714"/>
            <a:ext cx="5544616" cy="120243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add around 6 to 7 lines in this constructor for initializing      VVPTR  with the address of VTABLE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F64F98-619B-44E4-9293-F0A73DA4D56B}"/>
              </a:ext>
            </a:extLst>
          </p:cNvPr>
          <p:cNvSpPr/>
          <p:nvPr/>
        </p:nvSpPr>
        <p:spPr>
          <a:xfrm>
            <a:off x="1115616" y="2499742"/>
            <a:ext cx="432048" cy="698376"/>
          </a:xfrm>
          <a:prstGeom prst="rightBrace">
            <a:avLst>
              <a:gd name="adj1" fmla="val 29497"/>
              <a:gd name="adj2" fmla="val 50000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6263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void g1();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f1();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f2();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base * p;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 = &amp;obj1;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p-&gt;g1();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p-&gt;f1();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p-&gt;f2();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pPr lvl="6"/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160348-4E82-4DC9-B722-B6687A65C154}"/>
              </a:ext>
            </a:extLst>
          </p:cNvPr>
          <p:cNvGraphicFramePr>
            <a:graphicFrameLocks noGrp="1"/>
          </p:cNvGraphicFramePr>
          <p:nvPr/>
        </p:nvGraphicFramePr>
        <p:xfrm>
          <a:off x="3419872" y="1821290"/>
          <a:ext cx="230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327826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en-US" dirty="0"/>
                        <a:t>&amp; base :: f1()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6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 base :: f2()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953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DF5287-1210-4CCC-9100-1E4E32EB8B68}"/>
              </a:ext>
            </a:extLst>
          </p:cNvPr>
          <p:cNvSpPr txBox="1"/>
          <p:nvPr/>
        </p:nvSpPr>
        <p:spPr>
          <a:xfrm>
            <a:off x="3632782" y="1410330"/>
            <a:ext cx="180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VTABLE of “base”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8FCD22-CB01-46F2-8764-7EB858FD12E9}"/>
              </a:ext>
            </a:extLst>
          </p:cNvPr>
          <p:cNvGraphicFramePr>
            <a:graphicFrameLocks noGrp="1"/>
          </p:cNvGraphicFramePr>
          <p:nvPr/>
        </p:nvGraphicFramePr>
        <p:xfrm>
          <a:off x="3275856" y="3644064"/>
          <a:ext cx="19442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309204523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318278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29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6E51A3-64BF-477E-B473-4A6E042AD578}"/>
              </a:ext>
            </a:extLst>
          </p:cNvPr>
          <p:cNvSpPr txBox="1"/>
          <p:nvPr/>
        </p:nvSpPr>
        <p:spPr>
          <a:xfrm>
            <a:off x="3814831" y="4114282"/>
            <a:ext cx="7938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Obj1</a:t>
            </a:r>
          </a:p>
          <a:p>
            <a:pPr algn="ctr"/>
            <a:r>
              <a:rPr lang="en-US" dirty="0"/>
              <a:t>(1000)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B0DB6-2C9E-47A6-85CB-0CC6FE9D95E8}"/>
              </a:ext>
            </a:extLst>
          </p:cNvPr>
          <p:cNvSpPr txBox="1"/>
          <p:nvPr/>
        </p:nvSpPr>
        <p:spPr>
          <a:xfrm>
            <a:off x="3601022" y="3360062"/>
            <a:ext cx="28405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D2C3A-56D3-4D29-839B-C77497B17445}"/>
              </a:ext>
            </a:extLst>
          </p:cNvPr>
          <p:cNvSpPr txBox="1"/>
          <p:nvPr/>
        </p:nvSpPr>
        <p:spPr>
          <a:xfrm>
            <a:off x="4338867" y="3358321"/>
            <a:ext cx="8245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VVPTR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E3352-19D8-4CE7-92EB-BB521557673D}"/>
              </a:ext>
            </a:extLst>
          </p:cNvPr>
          <p:cNvSpPr/>
          <p:nvPr/>
        </p:nvSpPr>
        <p:spPr>
          <a:xfrm>
            <a:off x="5730861" y="3469774"/>
            <a:ext cx="1274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Void Pointer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66E85B6-CB1B-4325-B59D-03FAE7C8CC2C}"/>
              </a:ext>
            </a:extLst>
          </p:cNvPr>
          <p:cNvSpPr/>
          <p:nvPr/>
        </p:nvSpPr>
        <p:spPr>
          <a:xfrm flipH="1">
            <a:off x="4534439" y="2727013"/>
            <a:ext cx="1944214" cy="73152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740AC5-D4A4-48F8-A80B-9E077E74D86C}"/>
              </a:ext>
            </a:extLst>
          </p:cNvPr>
          <p:cNvCxnSpPr>
            <a:cxnSpLocks/>
          </p:cNvCxnSpPr>
          <p:nvPr/>
        </p:nvCxnSpPr>
        <p:spPr>
          <a:xfrm flipH="1" flipV="1">
            <a:off x="3601022" y="2067694"/>
            <a:ext cx="970978" cy="1659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1942E8D7-7748-4F58-A366-34E741F58B14}"/>
              </a:ext>
            </a:extLst>
          </p:cNvPr>
          <p:cNvSpPr/>
          <p:nvPr/>
        </p:nvSpPr>
        <p:spPr>
          <a:xfrm>
            <a:off x="7034702" y="3636166"/>
            <a:ext cx="1713761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Pointer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3A9D1-8522-4773-B2A4-FD8A755F5F52}"/>
              </a:ext>
            </a:extLst>
          </p:cNvPr>
          <p:cNvSpPr/>
          <p:nvPr/>
        </p:nvSpPr>
        <p:spPr>
          <a:xfrm>
            <a:off x="1713447" y="1297310"/>
            <a:ext cx="12743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of     pointer to 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9A54B-01C5-42BC-887C-FCE0E089FA3F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>
            <a:off x="2987824" y="1754510"/>
            <a:ext cx="432048" cy="435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40489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class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int x;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A(int i)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x = i;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virtual void show()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....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....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Why can’t Constructors can be declared as virtual?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156A1913-A7D0-48FE-807C-D22806544A55}"/>
              </a:ext>
            </a:extLst>
          </p:cNvPr>
          <p:cNvSpPr/>
          <p:nvPr/>
        </p:nvSpPr>
        <p:spPr>
          <a:xfrm>
            <a:off x="1619672" y="1995686"/>
            <a:ext cx="2520280" cy="914400"/>
          </a:xfrm>
          <a:prstGeom prst="left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Allowed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C092D-3283-45D6-A4C8-83F6D3BFBE87}"/>
              </a:ext>
            </a:extLst>
          </p:cNvPr>
          <p:cNvSpPr/>
          <p:nvPr/>
        </p:nvSpPr>
        <p:spPr>
          <a:xfrm>
            <a:off x="2771800" y="1327286"/>
            <a:ext cx="914400" cy="5393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6539428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12038</TotalTime>
  <Words>998</Words>
  <Application>Microsoft Office PowerPoint</Application>
  <PresentationFormat>On-screen Show (16:9)</PresentationFormat>
  <Paragraphs>305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How Compiler Internally Handles Virtual Functions</vt:lpstr>
      <vt:lpstr>Example</vt:lpstr>
      <vt:lpstr>The size of an object in C++</vt:lpstr>
      <vt:lpstr>Example</vt:lpstr>
      <vt:lpstr>Reality behind number of lines constructor contains containing virtual functions</vt:lpstr>
      <vt:lpstr>Example</vt:lpstr>
      <vt:lpstr>Why can’t Constructors can be declared as virtual?</vt:lpstr>
      <vt:lpstr>Example</vt:lpstr>
      <vt:lpstr>Example</vt:lpstr>
      <vt:lpstr>End of Lecture 40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432</cp:revision>
  <dcterms:created xsi:type="dcterms:W3CDTF">2016-12-05T23:26:54Z</dcterms:created>
  <dcterms:modified xsi:type="dcterms:W3CDTF">2021-12-21T13:13:27Z</dcterms:modified>
</cp:coreProperties>
</file>