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74" r:id="rId3"/>
  </p:sldMasterIdLst>
  <p:notesMasterIdLst>
    <p:notesMasterId r:id="rId21"/>
  </p:notesMasterIdLst>
  <p:sldIdLst>
    <p:sldId id="354" r:id="rId4"/>
    <p:sldId id="324" r:id="rId5"/>
    <p:sldId id="461" r:id="rId6"/>
    <p:sldId id="462" r:id="rId7"/>
    <p:sldId id="463" r:id="rId8"/>
    <p:sldId id="464" r:id="rId9"/>
    <p:sldId id="465" r:id="rId10"/>
    <p:sldId id="466" r:id="rId11"/>
    <p:sldId id="467" r:id="rId12"/>
    <p:sldId id="474" r:id="rId13"/>
    <p:sldId id="468" r:id="rId14"/>
    <p:sldId id="469" r:id="rId15"/>
    <p:sldId id="470" r:id="rId16"/>
    <p:sldId id="471" r:id="rId17"/>
    <p:sldId id="472" r:id="rId18"/>
    <p:sldId id="473" r:id="rId19"/>
    <p:sldId id="353"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2060"/>
    <a:srgbClr val="00FFFF"/>
    <a:srgbClr val="08E64D"/>
    <a:srgbClr val="385D8A"/>
    <a:srgbClr val="F2A40D"/>
    <a:srgbClr val="058D2F"/>
    <a:srgbClr val="996633"/>
    <a:srgbClr val="FFFFFF"/>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24" autoAdjust="0"/>
  </p:normalViewPr>
  <p:slideViewPr>
    <p:cSldViewPr>
      <p:cViewPr varScale="1">
        <p:scale>
          <a:sx n="89" d="100"/>
          <a:sy n="89" d="100"/>
        </p:scale>
        <p:origin x="744" y="84"/>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34EEA-2E45-4BD9-9994-3669A6233E6D}" type="datetimeFigureOut">
              <a:rPr lang="en-US" smtClean="0"/>
              <a:pPr/>
              <a:t>12/24/2021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B07413-7DA1-48F0-BF82-ADA06B9AF2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B07413-7DA1-48F0-BF82-ADA06B9AF2ED}"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1"/>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1"/>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5"/>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10"/>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90"/>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1"/>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4" y="1238202"/>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6"/>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270C03-0217-422B-9804-1030A8DBF8C0}" type="datetimeFigureOut">
              <a:rPr lang="en-US" smtClean="0"/>
              <a:pPr/>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1"/>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transition>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70C03-0217-422B-9804-1030A8DBF8C0}" type="datetimeFigureOut">
              <a:rPr lang="en-US" smtClean="0"/>
              <a:pPr/>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270C03-0217-422B-9804-1030A8DBF8C0}" type="datetimeFigureOut">
              <a:rPr lang="en-US" smtClean="0"/>
              <a:pPr/>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270C03-0217-422B-9804-1030A8DBF8C0}" type="datetimeFigureOut">
              <a:rPr lang="en-US" smtClean="0"/>
              <a:pPr/>
              <a:t>12/24/2021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270C03-0217-422B-9804-1030A8DBF8C0}" type="datetimeFigureOut">
              <a:rPr lang="en-US" smtClean="0"/>
              <a:pPr/>
              <a:t>12/24/2021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70C03-0217-422B-9804-1030A8DBF8C0}" type="datetimeFigureOut">
              <a:rPr lang="en-US" smtClean="0"/>
              <a:pPr/>
              <a:t>12/24/2021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3"/>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3"/>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1"/>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2" y="1626258"/>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9"/>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1"/>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5"/>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C270C03-0217-422B-9804-1030A8DBF8C0}" type="datetimeFigureOut">
              <a:rPr lang="en-US" smtClean="0"/>
              <a:pPr/>
              <a:t>12/24/2021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AF16C81-40D3-45BB-8D29-CB10E9D5CD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hyperlink" Target="mailto:scalive4u@gmail.com" TargetMode="Externa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extBox 20"/>
          <p:cNvSpPr txBox="1"/>
          <p:nvPr/>
        </p:nvSpPr>
        <p:spPr>
          <a:xfrm>
            <a:off x="3428992"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p:cNvSpPr txBox="1"/>
          <p:nvPr/>
        </p:nvSpPr>
        <p:spPr>
          <a:xfrm>
            <a:off x="3417482" y="210582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9" name="TextBox 28"/>
          <p:cNvSpPr txBox="1"/>
          <p:nvPr/>
        </p:nvSpPr>
        <p:spPr>
          <a:xfrm>
            <a:off x="3387272" y="378619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32"/>
          <p:cNvSpPr/>
          <p:nvPr/>
        </p:nvSpPr>
        <p:spPr>
          <a:xfrm>
            <a:off x="2143108" y="2428874"/>
            <a:ext cx="5072098" cy="1754326"/>
          </a:xfrm>
          <a:prstGeom prst="rect">
            <a:avLst/>
          </a:prstGeom>
          <a:noFill/>
        </p:spPr>
        <p:txBody>
          <a:bodyPr wrap="square" lIns="91440" tIns="45720" rIns="91440" bIns="45720">
            <a:spAutoFit/>
          </a:bodyPr>
          <a:lstStyle/>
          <a:p>
            <a:pPr algn="ct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5400" b="1" cap="all"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Lecture 41</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7" name="Picture 6" descr="cpp-mini-logo.png"/>
          <p:cNvPicPr>
            <a:picLocks noChangeAspect="1"/>
          </p:cNvPicPr>
          <p:nvPr/>
        </p:nvPicPr>
        <p:blipFill>
          <a:blip r:embed="rId2"/>
          <a:stretch>
            <a:fillRect/>
          </a:stretch>
        </p:blipFill>
        <p:spPr>
          <a:xfrm>
            <a:off x="3204741" y="142858"/>
            <a:ext cx="2792090" cy="3000414"/>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28658"/>
            <a:ext cx="9144000" cy="42148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US" sz="1600" dirty="0">
                <a:solidFill>
                  <a:schemeClr val="bg1"/>
                </a:solidFill>
              </a:rPr>
              <a:t>class Figure</a:t>
            </a:r>
          </a:p>
          <a:p>
            <a:r>
              <a:rPr lang="en-US" sz="1600" dirty="0">
                <a:solidFill>
                  <a:schemeClr val="bg1"/>
                </a:solidFill>
              </a:rPr>
              <a:t>{</a:t>
            </a:r>
          </a:p>
          <a:p>
            <a:r>
              <a:rPr lang="en-US" sz="1600" dirty="0">
                <a:solidFill>
                  <a:schemeClr val="bg1"/>
                </a:solidFill>
              </a:rPr>
              <a:t>    protected:</a:t>
            </a:r>
          </a:p>
          <a:p>
            <a:r>
              <a:rPr lang="en-US" sz="1600" dirty="0">
                <a:solidFill>
                  <a:schemeClr val="bg1"/>
                </a:solidFill>
              </a:rPr>
              <a:t>        int dim1;</a:t>
            </a:r>
          </a:p>
          <a:p>
            <a:r>
              <a:rPr lang="en-US" sz="1600" dirty="0">
                <a:solidFill>
                  <a:schemeClr val="bg1"/>
                </a:solidFill>
              </a:rPr>
              <a:t>        int dim2;</a:t>
            </a:r>
          </a:p>
          <a:p>
            <a:r>
              <a:rPr lang="en-US" sz="1600" dirty="0">
                <a:solidFill>
                  <a:schemeClr val="bg1"/>
                </a:solidFill>
              </a:rPr>
              <a:t>    public:</a:t>
            </a:r>
          </a:p>
          <a:p>
            <a:r>
              <a:rPr lang="en-US" sz="1600" dirty="0">
                <a:solidFill>
                  <a:schemeClr val="bg1"/>
                </a:solidFill>
              </a:rPr>
              <a:t>        void get()</a:t>
            </a:r>
          </a:p>
          <a:p>
            <a:r>
              <a:rPr lang="en-US" sz="1600" dirty="0">
                <a:solidFill>
                  <a:schemeClr val="bg1"/>
                </a:solidFill>
              </a:rPr>
              <a:t>        {</a:t>
            </a:r>
          </a:p>
          <a:p>
            <a:r>
              <a:rPr lang="en-US" sz="1600" dirty="0">
                <a:solidFill>
                  <a:schemeClr val="bg1"/>
                </a:solidFill>
              </a:rPr>
              <a:t>            cout&lt;&lt;"Enter the dimensions: ";</a:t>
            </a:r>
          </a:p>
          <a:p>
            <a:r>
              <a:rPr lang="en-US" sz="1600" dirty="0">
                <a:solidFill>
                  <a:schemeClr val="bg1"/>
                </a:solidFill>
              </a:rPr>
              <a:t>            cin&gt;&gt;dim1&gt;&gt;dim2;</a:t>
            </a:r>
          </a:p>
          <a:p>
            <a:r>
              <a:rPr lang="en-US" sz="1600" dirty="0">
                <a:solidFill>
                  <a:schemeClr val="bg1"/>
                </a:solidFill>
              </a:rPr>
              <a:t>        }</a:t>
            </a:r>
          </a:p>
          <a:p>
            <a:r>
              <a:rPr lang="en-US" sz="1600" dirty="0">
                <a:solidFill>
                  <a:schemeClr val="bg1"/>
                </a:solidFill>
              </a:rPr>
              <a:t>        virtual void area() = 0;</a:t>
            </a:r>
          </a:p>
          <a:p>
            <a:r>
              <a:rPr lang="en-US" sz="16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Example of 6</a:t>
            </a:r>
            <a:r>
              <a:rPr lang="en-US" sz="2000" b="1" baseline="30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t>
            </a:r>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Point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B8596563-0194-434B-B5AB-39086789409E}"/>
              </a:ext>
            </a:extLst>
          </p:cNvPr>
          <p:cNvSpPr/>
          <p:nvPr/>
        </p:nvSpPr>
        <p:spPr>
          <a:xfrm>
            <a:off x="3068612" y="3219822"/>
            <a:ext cx="576064" cy="3600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1D50A1D9-C671-4B4D-8C56-FBF945D06238}"/>
              </a:ext>
            </a:extLst>
          </p:cNvPr>
          <p:cNvGraphicFramePr>
            <a:graphicFrameLocks noGrp="1"/>
          </p:cNvGraphicFramePr>
          <p:nvPr>
            <p:extLst>
              <p:ext uri="{D42A27DB-BD31-4B8C-83A1-F6EECF244321}">
                <p14:modId xmlns:p14="http://schemas.microsoft.com/office/powerpoint/2010/main" val="1912592000"/>
              </p:ext>
            </p:extLst>
          </p:nvPr>
        </p:nvGraphicFramePr>
        <p:xfrm>
          <a:off x="4184226" y="2920990"/>
          <a:ext cx="2039889" cy="370840"/>
        </p:xfrm>
        <a:graphic>
          <a:graphicData uri="http://schemas.openxmlformats.org/drawingml/2006/table">
            <a:tbl>
              <a:tblPr firstRow="1" bandRow="1">
                <a:tableStyleId>{7DF18680-E054-41AD-8BC1-D1AEF772440D}</a:tableStyleId>
              </a:tblPr>
              <a:tblGrid>
                <a:gridCol w="679963">
                  <a:extLst>
                    <a:ext uri="{9D8B030D-6E8A-4147-A177-3AD203B41FA5}">
                      <a16:colId xmlns:a16="http://schemas.microsoft.com/office/drawing/2014/main" val="4258781960"/>
                    </a:ext>
                  </a:extLst>
                </a:gridCol>
                <a:gridCol w="679963">
                  <a:extLst>
                    <a:ext uri="{9D8B030D-6E8A-4147-A177-3AD203B41FA5}">
                      <a16:colId xmlns:a16="http://schemas.microsoft.com/office/drawing/2014/main" val="3944965929"/>
                    </a:ext>
                  </a:extLst>
                </a:gridCol>
                <a:gridCol w="679963">
                  <a:extLst>
                    <a:ext uri="{9D8B030D-6E8A-4147-A177-3AD203B41FA5}">
                      <a16:colId xmlns:a16="http://schemas.microsoft.com/office/drawing/2014/main" val="253167584"/>
                    </a:ext>
                  </a:extLst>
                </a:gridCol>
              </a:tblGrid>
              <a:tr h="370840">
                <a:tc>
                  <a:txBody>
                    <a:bodyPr/>
                    <a:lstStyle/>
                    <a:p>
                      <a:pPr algn="ctr"/>
                      <a:r>
                        <a:rPr lang="en-US" dirty="0"/>
                        <a:t>10</a:t>
                      </a:r>
                    </a:p>
                  </a:txBody>
                  <a:tcPr anchor="ctr"/>
                </a:tc>
                <a:tc>
                  <a:txBody>
                    <a:bodyPr/>
                    <a:lstStyle/>
                    <a:p>
                      <a:pPr algn="ctr"/>
                      <a:r>
                        <a:rPr lang="en-US" dirty="0"/>
                        <a:t>20</a:t>
                      </a:r>
                    </a:p>
                  </a:txBody>
                  <a:tcPr anchor="ctr"/>
                </a:tc>
                <a:tc>
                  <a:txBody>
                    <a:bodyPr/>
                    <a:lstStyle/>
                    <a:p>
                      <a:endParaRPr lang="en-US" dirty="0"/>
                    </a:p>
                  </a:txBody>
                  <a:tcPr/>
                </a:tc>
                <a:extLst>
                  <a:ext uri="{0D108BD9-81ED-4DB2-BD59-A6C34878D82A}">
                    <a16:rowId xmlns:a16="http://schemas.microsoft.com/office/drawing/2014/main" val="1911070405"/>
                  </a:ext>
                </a:extLst>
              </a:tr>
            </a:tbl>
          </a:graphicData>
        </a:graphic>
      </p:graphicFrame>
      <p:sp>
        <p:nvSpPr>
          <p:cNvPr id="11" name="Rectangle 10">
            <a:extLst>
              <a:ext uri="{FF2B5EF4-FFF2-40B4-BE49-F238E27FC236}">
                <a16:creationId xmlns:a16="http://schemas.microsoft.com/office/drawing/2014/main" id="{BA85BDA6-E466-4E6B-95AC-2C9CBCBD8A5B}"/>
              </a:ext>
            </a:extLst>
          </p:cNvPr>
          <p:cNvSpPr/>
          <p:nvPr/>
        </p:nvSpPr>
        <p:spPr>
          <a:xfrm>
            <a:off x="6741018" y="2931790"/>
            <a:ext cx="2039889" cy="7200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NULL</a:t>
            </a:r>
          </a:p>
        </p:txBody>
      </p:sp>
      <p:sp>
        <p:nvSpPr>
          <p:cNvPr id="4" name="TextBox 3">
            <a:extLst>
              <a:ext uri="{FF2B5EF4-FFF2-40B4-BE49-F238E27FC236}">
                <a16:creationId xmlns:a16="http://schemas.microsoft.com/office/drawing/2014/main" id="{08D83D47-FCA0-448A-9AF0-2444B816B0E2}"/>
              </a:ext>
            </a:extLst>
          </p:cNvPr>
          <p:cNvSpPr txBox="1"/>
          <p:nvPr/>
        </p:nvSpPr>
        <p:spPr>
          <a:xfrm>
            <a:off x="6752729" y="2562458"/>
            <a:ext cx="1950983" cy="369332"/>
          </a:xfrm>
          <a:prstGeom prst="rect">
            <a:avLst/>
          </a:prstGeom>
          <a:noFill/>
        </p:spPr>
        <p:txBody>
          <a:bodyPr wrap="none" rtlCol="0">
            <a:spAutoFit/>
          </a:bodyPr>
          <a:lstStyle/>
          <a:p>
            <a:r>
              <a:rPr lang="en-US" dirty="0"/>
              <a:t>VTABLE of “Figure”</a:t>
            </a:r>
          </a:p>
        </p:txBody>
      </p:sp>
      <p:sp>
        <p:nvSpPr>
          <p:cNvPr id="12" name="TextBox 11">
            <a:extLst>
              <a:ext uri="{FF2B5EF4-FFF2-40B4-BE49-F238E27FC236}">
                <a16:creationId xmlns:a16="http://schemas.microsoft.com/office/drawing/2014/main" id="{D785B8F0-FF35-4722-824E-056C1CCEFA81}"/>
              </a:ext>
            </a:extLst>
          </p:cNvPr>
          <p:cNvSpPr txBox="1"/>
          <p:nvPr/>
        </p:nvSpPr>
        <p:spPr>
          <a:xfrm>
            <a:off x="4231717" y="2571750"/>
            <a:ext cx="660758" cy="369332"/>
          </a:xfrm>
          <a:prstGeom prst="rect">
            <a:avLst/>
          </a:prstGeom>
          <a:noFill/>
        </p:spPr>
        <p:txBody>
          <a:bodyPr wrap="none" rtlCol="0">
            <a:spAutoFit/>
          </a:bodyPr>
          <a:lstStyle/>
          <a:p>
            <a:r>
              <a:rPr lang="en-US" dirty="0"/>
              <a:t>dim1</a:t>
            </a:r>
          </a:p>
        </p:txBody>
      </p:sp>
      <p:sp>
        <p:nvSpPr>
          <p:cNvPr id="13" name="TextBox 12">
            <a:extLst>
              <a:ext uri="{FF2B5EF4-FFF2-40B4-BE49-F238E27FC236}">
                <a16:creationId xmlns:a16="http://schemas.microsoft.com/office/drawing/2014/main" id="{D2CAE639-D430-4EC1-8CA9-802C19BFCF5C}"/>
              </a:ext>
            </a:extLst>
          </p:cNvPr>
          <p:cNvSpPr txBox="1"/>
          <p:nvPr/>
        </p:nvSpPr>
        <p:spPr>
          <a:xfrm>
            <a:off x="4879789" y="2571750"/>
            <a:ext cx="660758" cy="369332"/>
          </a:xfrm>
          <a:prstGeom prst="rect">
            <a:avLst/>
          </a:prstGeom>
          <a:noFill/>
        </p:spPr>
        <p:txBody>
          <a:bodyPr wrap="none" rtlCol="0">
            <a:spAutoFit/>
          </a:bodyPr>
          <a:lstStyle/>
          <a:p>
            <a:r>
              <a:rPr lang="en-US" dirty="0"/>
              <a:t>dim2</a:t>
            </a:r>
          </a:p>
        </p:txBody>
      </p:sp>
      <p:sp>
        <p:nvSpPr>
          <p:cNvPr id="14" name="TextBox 13">
            <a:extLst>
              <a:ext uri="{FF2B5EF4-FFF2-40B4-BE49-F238E27FC236}">
                <a16:creationId xmlns:a16="http://schemas.microsoft.com/office/drawing/2014/main" id="{4C6213E1-F26A-4FF0-85A4-9660A6991A60}"/>
              </a:ext>
            </a:extLst>
          </p:cNvPr>
          <p:cNvSpPr txBox="1"/>
          <p:nvPr/>
        </p:nvSpPr>
        <p:spPr>
          <a:xfrm>
            <a:off x="5527861" y="2571750"/>
            <a:ext cx="803425" cy="369332"/>
          </a:xfrm>
          <a:prstGeom prst="rect">
            <a:avLst/>
          </a:prstGeom>
          <a:noFill/>
        </p:spPr>
        <p:txBody>
          <a:bodyPr wrap="none" rtlCol="0">
            <a:spAutoFit/>
          </a:bodyPr>
          <a:lstStyle/>
          <a:p>
            <a:r>
              <a:rPr lang="en-US" dirty="0"/>
              <a:t>VVPTR</a:t>
            </a:r>
          </a:p>
        </p:txBody>
      </p:sp>
      <p:sp>
        <p:nvSpPr>
          <p:cNvPr id="15" name="TextBox 14">
            <a:extLst>
              <a:ext uri="{FF2B5EF4-FFF2-40B4-BE49-F238E27FC236}">
                <a16:creationId xmlns:a16="http://schemas.microsoft.com/office/drawing/2014/main" id="{CA46934B-103F-4167-A9F4-9BE18F86AEA3}"/>
              </a:ext>
            </a:extLst>
          </p:cNvPr>
          <p:cNvSpPr txBox="1"/>
          <p:nvPr/>
        </p:nvSpPr>
        <p:spPr>
          <a:xfrm>
            <a:off x="3212628" y="3570570"/>
            <a:ext cx="306494" cy="369332"/>
          </a:xfrm>
          <a:prstGeom prst="rect">
            <a:avLst/>
          </a:prstGeom>
          <a:noFill/>
        </p:spPr>
        <p:txBody>
          <a:bodyPr wrap="none" rtlCol="0">
            <a:spAutoFit/>
          </a:bodyPr>
          <a:lstStyle/>
          <a:p>
            <a:r>
              <a:rPr lang="en-US" dirty="0"/>
              <a:t>p</a:t>
            </a:r>
          </a:p>
        </p:txBody>
      </p:sp>
      <p:cxnSp>
        <p:nvCxnSpPr>
          <p:cNvPr id="6" name="Straight Arrow Connector 5">
            <a:extLst>
              <a:ext uri="{FF2B5EF4-FFF2-40B4-BE49-F238E27FC236}">
                <a16:creationId xmlns:a16="http://schemas.microsoft.com/office/drawing/2014/main" id="{46D20975-4B63-4E42-BC0E-ACA5E07CDB0E}"/>
              </a:ext>
            </a:extLst>
          </p:cNvPr>
          <p:cNvCxnSpPr>
            <a:cxnSpLocks/>
            <a:stCxn id="2" idx="3"/>
            <a:endCxn id="3" idx="2"/>
          </p:cNvCxnSpPr>
          <p:nvPr/>
        </p:nvCxnSpPr>
        <p:spPr>
          <a:xfrm flipV="1">
            <a:off x="3644676" y="3291830"/>
            <a:ext cx="1559494" cy="10801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22E9F2F9-6C44-4F49-A343-12D6E6FCC9EE}"/>
              </a:ext>
            </a:extLst>
          </p:cNvPr>
          <p:cNvCxnSpPr>
            <a:cxnSpLocks/>
            <a:stCxn id="3" idx="3"/>
            <a:endCxn id="11" idx="1"/>
          </p:cNvCxnSpPr>
          <p:nvPr/>
        </p:nvCxnSpPr>
        <p:spPr>
          <a:xfrm>
            <a:off x="6224115" y="3106410"/>
            <a:ext cx="516903" cy="18542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60455709"/>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86278"/>
            <a:ext cx="9144000" cy="41572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342900" indent="-342900">
              <a:buFont typeface="+mj-lt"/>
              <a:buAutoNum type="arabicPeriod" startAt="6"/>
            </a:pPr>
            <a:r>
              <a:rPr lang="en-US" sz="1600" dirty="0">
                <a:solidFill>
                  <a:schemeClr val="bg1"/>
                </a:solidFill>
              </a:rPr>
              <a:t>This is because, in a ABSTRACT CLASS we have a PURE VIRTUAL FUNCTION which is a VIRTUAL                  FUNCTION without any definition. So when the VTABLE for an ABSTRACT CLASS is created, the compiler simply inserts NULL to indicate MISSING ADDRESS of the PURE VIRTUAL FUNCITON. Now if we were        allowed to create object of an ABSTRACT CLASS then by mistake we might call the PURE VIRTUAL             FUNCTION. This will be a sever RUN TIME ERROR as it will be a call to a NON EXISTING FUNCTION.</a:t>
            </a:r>
          </a:p>
          <a:p>
            <a:pPr marL="342900" indent="-342900">
              <a:buFont typeface="+mj-lt"/>
              <a:buAutoNum type="arabicPeriod" startAt="6"/>
            </a:pPr>
            <a:endParaRPr lang="en-US" sz="1600" dirty="0">
              <a:solidFill>
                <a:schemeClr val="bg1"/>
              </a:solidFill>
            </a:endParaRPr>
          </a:p>
          <a:p>
            <a:r>
              <a:rPr lang="en-US" sz="1600" dirty="0">
                <a:solidFill>
                  <a:schemeClr val="bg1"/>
                </a:solidFill>
              </a:rPr>
              <a:t>So to avoid such types of RUN TIME ERRORS, every C++ compiler strictly prohibits the programmer from        INSTANTIATING an ABSTRACT CLASS</a:t>
            </a:r>
          </a:p>
          <a:p>
            <a:pPr marL="342900" indent="-342900">
              <a:buFont typeface="+mj-lt"/>
              <a:buAutoNum type="arabicPeriod" startAt="6"/>
            </a:pPr>
            <a:endParaRPr lang="en-US" sz="1600" dirty="0">
              <a:solidFill>
                <a:schemeClr val="bg1"/>
              </a:solidFill>
            </a:endParaRPr>
          </a:p>
          <a:p>
            <a:pPr marL="342900" indent="-342900">
              <a:buFont typeface="+mj-lt"/>
              <a:buAutoNum type="arabicPeriod" startAt="7"/>
            </a:pPr>
            <a:r>
              <a:rPr lang="en-US" sz="1600" dirty="0">
                <a:solidFill>
                  <a:schemeClr val="bg1"/>
                </a:solidFill>
              </a:rPr>
              <a:t>If a class inherits an ABSTRACT CLASS, then it must compulsorily override all the PURE VIRTUAL                  FUNCTIONS present in the base class.</a:t>
            </a:r>
          </a:p>
          <a:p>
            <a:pPr marL="342900" indent="-342900">
              <a:buFont typeface="+mj-lt"/>
              <a:buAutoNum type="arabicPeriod" startAt="7"/>
            </a:pPr>
            <a:endParaRPr lang="en-US" sz="1600" dirty="0">
              <a:solidFill>
                <a:schemeClr val="bg1"/>
              </a:solidFill>
            </a:endParaRPr>
          </a:p>
          <a:p>
            <a:r>
              <a:rPr lang="en-US" sz="1600" dirty="0">
                <a:solidFill>
                  <a:schemeClr val="bg1"/>
                </a:solidFill>
              </a:rPr>
              <a:t>Otherwise the derived class itself will be considered as ABSTRACT we will not be allowed to create its object also.</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Pure Virtual Functions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2024457360"/>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86278"/>
            <a:ext cx="9144000" cy="41572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342900" indent="-342900">
              <a:buFont typeface="+mj-lt"/>
              <a:buAutoNum type="arabicPeriod" startAt="8"/>
            </a:pPr>
            <a:r>
              <a:rPr lang="en-US" sz="1600" dirty="0">
                <a:solidFill>
                  <a:schemeClr val="bg1"/>
                </a:solidFill>
              </a:rPr>
              <a:t>Thus we can say that the only purpose of providing the concept of an ABSTRACT is to support LATE         BINDING and RUN TIME POLYMORPHISM. Also we can say that without INHERITANCE there is no             possibility of using an ABSTRACT CLASS</a:t>
            </a:r>
          </a:p>
          <a:p>
            <a:pPr marL="342900" indent="-342900">
              <a:buFont typeface="+mj-lt"/>
              <a:buAutoNum type="arabicPeriod" startAt="8"/>
            </a:pPr>
            <a:endParaRPr lang="en-US" sz="1600" dirty="0">
              <a:solidFill>
                <a:schemeClr val="bg1"/>
              </a:solidFill>
            </a:endParaRPr>
          </a:p>
          <a:p>
            <a:pPr marL="342900" indent="-342900">
              <a:buFont typeface="+mj-lt"/>
              <a:buAutoNum type="arabicPeriod" startAt="8"/>
            </a:pPr>
            <a:r>
              <a:rPr lang="en-US" sz="1600" dirty="0">
                <a:solidFill>
                  <a:schemeClr val="bg1"/>
                </a:solidFill>
              </a:rPr>
              <a:t>It is a very common misconception that abstract classes cannot have a constructor, which NOT TRUE.</a:t>
            </a:r>
          </a:p>
          <a:p>
            <a:pPr marL="342900" indent="-342900">
              <a:buFont typeface="+mj-lt"/>
              <a:buAutoNum type="arabicPeriod" startAt="8"/>
            </a:pPr>
            <a:endParaRPr lang="en-US" sz="1600" dirty="0">
              <a:solidFill>
                <a:schemeClr val="bg1"/>
              </a:solidFill>
            </a:endParaRPr>
          </a:p>
          <a:p>
            <a:r>
              <a:rPr lang="en-US" sz="1600" dirty="0">
                <a:solidFill>
                  <a:schemeClr val="bg1"/>
                </a:solidFill>
              </a:rPr>
              <a:t>Because whenever the object of derive class gets created, the constructor of base class will also run.</a:t>
            </a:r>
          </a:p>
          <a:p>
            <a:endParaRPr lang="en-US" sz="1600" dirty="0">
              <a:solidFill>
                <a:schemeClr val="bg1"/>
              </a:solidFill>
            </a:endParaRPr>
          </a:p>
          <a:p>
            <a:r>
              <a:rPr lang="en-US" sz="1600" dirty="0">
                <a:solidFill>
                  <a:schemeClr val="bg1"/>
                </a:solidFill>
              </a:rPr>
              <a:t>So we always can have a constructor in abstract class to initialize its members</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Pure Virtual Functions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754684951"/>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86278"/>
            <a:ext cx="9144000" cy="41572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342900" indent="-342900">
              <a:buFont typeface="+mj-lt"/>
              <a:buAutoNum type="arabicPeriod"/>
            </a:pPr>
            <a:r>
              <a:rPr lang="en-US" sz="1600" dirty="0">
                <a:solidFill>
                  <a:schemeClr val="bg1"/>
                </a:solidFill>
              </a:rPr>
              <a:t>Why compiler creates a default constructor?</a:t>
            </a:r>
          </a:p>
          <a:p>
            <a:endParaRPr lang="en-US" sz="1600" dirty="0">
              <a:solidFill>
                <a:schemeClr val="bg1"/>
              </a:solidFill>
            </a:endParaRPr>
          </a:p>
          <a:p>
            <a:pPr marL="285750" indent="-285750">
              <a:buFont typeface="Wingdings" panose="05000000000000000000" pitchFamily="2" charset="2"/>
              <a:buChar char="Ø"/>
            </a:pPr>
            <a:r>
              <a:rPr lang="en-US" sz="1600" dirty="0">
                <a:solidFill>
                  <a:schemeClr val="bg1"/>
                </a:solidFill>
              </a:rPr>
              <a:t>A default constructor is used by compiler for setting virtual function calling process. In other words           compiler uses DEFAULT CONSTRUCTOR to execute a piece of code which initializes the VVPTR with the    ADDRESS of VTABLE. Thus default constructor is very important for classes which have a virtual function.</a:t>
            </a:r>
          </a:p>
          <a:p>
            <a:endParaRPr lang="en-US" sz="1600" dirty="0">
              <a:solidFill>
                <a:schemeClr val="bg1"/>
              </a:solidFill>
            </a:endParaRPr>
          </a:p>
          <a:p>
            <a:pPr marL="400050" indent="-400050">
              <a:buFont typeface="+mj-lt"/>
              <a:buAutoNum type="arabicPeriod" startAt="2"/>
            </a:pPr>
            <a:r>
              <a:rPr lang="en-US" sz="1600" dirty="0">
                <a:solidFill>
                  <a:schemeClr val="bg1"/>
                </a:solidFill>
              </a:rPr>
              <a:t>Why can't we declare constructors as virtual?</a:t>
            </a:r>
          </a:p>
          <a:p>
            <a:endParaRPr lang="en-US" sz="1600" dirty="0">
              <a:solidFill>
                <a:schemeClr val="bg1"/>
              </a:solidFill>
            </a:endParaRPr>
          </a:p>
          <a:p>
            <a:pPr marL="285750" indent="-285750">
              <a:buFont typeface="Wingdings" panose="05000000000000000000" pitchFamily="2" charset="2"/>
              <a:buChar char="Ø"/>
            </a:pPr>
            <a:r>
              <a:rPr lang="en-US" sz="1600" dirty="0">
                <a:solidFill>
                  <a:schemeClr val="bg1"/>
                </a:solidFill>
              </a:rPr>
              <a:t>This is because virtual functions can execute only after VVPTR has been connected with the VTABLE and  this connectivity is always established by the CONSTRUCTOR. So compiler prohibits constructors to be     declared as VIRTUAL</a:t>
            </a:r>
          </a:p>
          <a:p>
            <a:endParaRPr lang="en-US" sz="1600" dirty="0">
              <a:solidFill>
                <a:schemeClr val="bg1"/>
              </a:solidFill>
            </a:endParaRPr>
          </a:p>
          <a:p>
            <a:pPr marL="342900" indent="-342900">
              <a:buFont typeface="+mj-lt"/>
              <a:buAutoNum type="arabicPeriod" startAt="3"/>
            </a:pPr>
            <a:r>
              <a:rPr lang="en-US" sz="1600" dirty="0">
                <a:solidFill>
                  <a:schemeClr val="bg1"/>
                </a:solidFill>
              </a:rPr>
              <a:t>What will happen if we declare our own constructor in a class with VIRTUAL FUNCTION?</a:t>
            </a:r>
          </a:p>
          <a:p>
            <a:endParaRPr lang="en-US" sz="1600" dirty="0">
              <a:solidFill>
                <a:schemeClr val="bg1"/>
              </a:solidFill>
            </a:endParaRPr>
          </a:p>
          <a:p>
            <a:pPr marL="285750" indent="-285750">
              <a:buFont typeface="Wingdings" panose="05000000000000000000" pitchFamily="2" charset="2"/>
              <a:buChar char="Ø"/>
            </a:pPr>
            <a:r>
              <a:rPr lang="en-US" sz="1600" dirty="0">
                <a:solidFill>
                  <a:schemeClr val="bg1"/>
                </a:solidFill>
              </a:rPr>
              <a:t>In this case the compiler will copy the CODE required for establishing the connectivity between VVPTR    and VTABLE in our constructor.</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Interview Questions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402246271"/>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86278"/>
            <a:ext cx="9144000" cy="41572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342900" indent="-342900">
              <a:buFont typeface="+mj-lt"/>
              <a:buAutoNum type="arabicPeriod" startAt="4"/>
            </a:pPr>
            <a:r>
              <a:rPr lang="en-US" sz="1600" dirty="0">
                <a:solidFill>
                  <a:schemeClr val="bg1"/>
                </a:solidFill>
              </a:rPr>
              <a:t>What is the size of an objects?</a:t>
            </a:r>
          </a:p>
          <a:p>
            <a:endParaRPr lang="en-US" sz="1600" dirty="0">
              <a:solidFill>
                <a:schemeClr val="bg1"/>
              </a:solidFill>
            </a:endParaRPr>
          </a:p>
          <a:p>
            <a:pPr marL="285750" indent="-285750">
              <a:buFont typeface="Wingdings" panose="05000000000000000000" pitchFamily="2" charset="2"/>
              <a:buChar char="Ø"/>
            </a:pPr>
            <a:r>
              <a:rPr lang="en-US" sz="1600" dirty="0">
                <a:solidFill>
                  <a:schemeClr val="bg1"/>
                </a:solidFill>
              </a:rPr>
              <a:t>The size of an object depends on various factors:</a:t>
            </a:r>
          </a:p>
          <a:p>
            <a:endParaRPr lang="en-US" sz="1600" dirty="0">
              <a:solidFill>
                <a:schemeClr val="bg1"/>
              </a:solidFill>
            </a:endParaRPr>
          </a:p>
          <a:p>
            <a:pPr marL="800100" lvl="1" indent="-342900">
              <a:buFont typeface="+mj-lt"/>
              <a:buAutoNum type="alphaLcPeriod"/>
            </a:pPr>
            <a:r>
              <a:rPr lang="en-US" sz="1600" dirty="0">
                <a:solidFill>
                  <a:schemeClr val="bg1"/>
                </a:solidFill>
              </a:rPr>
              <a:t>If the class is a normal class then the size of the object is the total size of its non static data             members.</a:t>
            </a:r>
          </a:p>
          <a:p>
            <a:pPr lvl="1"/>
            <a:endParaRPr lang="en-US" sz="1600" dirty="0">
              <a:solidFill>
                <a:schemeClr val="bg1"/>
              </a:solidFill>
            </a:endParaRPr>
          </a:p>
          <a:p>
            <a:pPr marL="800100" lvl="1" indent="-342900">
              <a:buFont typeface="+mj-lt"/>
              <a:buAutoNum type="alphaLcPeriod" startAt="2"/>
            </a:pPr>
            <a:r>
              <a:rPr lang="en-US" sz="1600" dirty="0">
                <a:solidFill>
                  <a:schemeClr val="bg1"/>
                </a:solidFill>
              </a:rPr>
              <a:t>If the class contains a VIRTUAL function along with other members, then the size of the object will be normal size + 'x' bytes where 'x' is the size of the pointer in that particular compiler.</a:t>
            </a:r>
          </a:p>
          <a:p>
            <a:pPr lvl="1"/>
            <a:endParaRPr lang="en-US" sz="1600" dirty="0">
              <a:solidFill>
                <a:schemeClr val="bg1"/>
              </a:solidFill>
            </a:endParaRPr>
          </a:p>
          <a:p>
            <a:pPr marL="800100" lvl="1" indent="-342900">
              <a:buFont typeface="+mj-lt"/>
              <a:buAutoNum type="alphaLcPeriod" startAt="3"/>
            </a:pPr>
            <a:r>
              <a:rPr lang="en-US" sz="1600" dirty="0">
                <a:solidFill>
                  <a:schemeClr val="bg1"/>
                </a:solidFill>
              </a:rPr>
              <a:t>If the class is an EMPTY CLASS, i.e., the class does not contain any data. Then the size will be the                  minimum size offered by the compiler which is 1 byte.</a:t>
            </a:r>
          </a:p>
          <a:p>
            <a:pPr lvl="1"/>
            <a:endParaRPr lang="en-US" sz="1600" dirty="0">
              <a:solidFill>
                <a:schemeClr val="bg1"/>
              </a:solidFill>
            </a:endParaRPr>
          </a:p>
          <a:p>
            <a:pPr marL="800100" lvl="1" indent="-342900">
              <a:buFont typeface="+mj-lt"/>
              <a:buAutoNum type="alphaLcPeriod" startAt="4"/>
            </a:pPr>
            <a:r>
              <a:rPr lang="en-US" sz="1600" dirty="0">
                <a:solidFill>
                  <a:schemeClr val="bg1"/>
                </a:solidFill>
              </a:rPr>
              <a:t>If the class contains no data but virtual functions are present in it, then size of the object will be 'x’          bytes, where 'x' is the size of a pointer in that particular compiler.</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Interview Questions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996511740"/>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86278"/>
            <a:ext cx="9144000" cy="41572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342900" indent="-342900">
              <a:buFont typeface="+mj-lt"/>
              <a:buAutoNum type="arabicPeriod" startAt="5"/>
            </a:pPr>
            <a:r>
              <a:rPr lang="en-US" sz="1600" dirty="0">
                <a:solidFill>
                  <a:schemeClr val="bg1"/>
                </a:solidFill>
              </a:rPr>
              <a:t>Why early binding is fast while late binding is slow?</a:t>
            </a:r>
          </a:p>
          <a:p>
            <a:endParaRPr lang="en-US" sz="1600" dirty="0">
              <a:solidFill>
                <a:schemeClr val="bg1"/>
              </a:solidFill>
            </a:endParaRPr>
          </a:p>
          <a:p>
            <a:pPr marL="285750" indent="-285750">
              <a:buFont typeface="Wingdings" panose="05000000000000000000" pitchFamily="2" charset="2"/>
              <a:buChar char="Ø"/>
            </a:pPr>
            <a:r>
              <a:rPr lang="en-US" sz="1600" dirty="0">
                <a:solidFill>
                  <a:schemeClr val="bg1"/>
                </a:solidFill>
              </a:rPr>
              <a:t>This is because FUNCTION CALLS which are a part of EARLY BINDING are executed by just one single jump taken by the compiler. This jump is taken by looking at the data type of the caller based upon which the   compiler selects the EARLY BINDING TABLE.</a:t>
            </a:r>
          </a:p>
          <a:p>
            <a:endParaRPr lang="en-US" sz="1600" dirty="0">
              <a:solidFill>
                <a:schemeClr val="bg1"/>
              </a:solidFill>
            </a:endParaRPr>
          </a:p>
          <a:p>
            <a:r>
              <a:rPr lang="en-US" sz="1600" dirty="0">
                <a:solidFill>
                  <a:schemeClr val="bg1"/>
                </a:solidFill>
              </a:rPr>
              <a:t>On the other hand to solve the call for a VIRTUAL FUNCTION, compiler has to take 3 jumps in the memory:</a:t>
            </a:r>
          </a:p>
          <a:p>
            <a:endParaRPr lang="en-US" sz="1600" dirty="0">
              <a:solidFill>
                <a:schemeClr val="bg1"/>
              </a:solidFill>
            </a:endParaRPr>
          </a:p>
          <a:p>
            <a:pPr marL="800100" lvl="1" indent="-342900">
              <a:buFont typeface="+mj-lt"/>
              <a:buAutoNum type="alphaLcPeriod"/>
            </a:pPr>
            <a:r>
              <a:rPr lang="en-US" sz="1600" dirty="0">
                <a:solidFill>
                  <a:schemeClr val="bg1"/>
                </a:solidFill>
              </a:rPr>
              <a:t>From pointer to object </a:t>
            </a:r>
          </a:p>
          <a:p>
            <a:pPr marL="800100" lvl="1" indent="-342900">
              <a:buFont typeface="+mj-lt"/>
              <a:buAutoNum type="alphaLcPeriod"/>
            </a:pPr>
            <a:r>
              <a:rPr lang="en-US" sz="1600" dirty="0">
                <a:solidFill>
                  <a:schemeClr val="bg1"/>
                </a:solidFill>
              </a:rPr>
              <a:t>From object's VVPTR to the VTABLE</a:t>
            </a:r>
          </a:p>
          <a:p>
            <a:pPr marL="800100" lvl="1" indent="-342900">
              <a:buFont typeface="+mj-lt"/>
              <a:buAutoNum type="alphaLcPeriod"/>
            </a:pPr>
            <a:r>
              <a:rPr lang="en-US" sz="1600" dirty="0">
                <a:solidFill>
                  <a:schemeClr val="bg1"/>
                </a:solidFill>
              </a:rPr>
              <a:t>Within VTABLE it has to search the virtual function we have called and then execute it.</a:t>
            </a:r>
          </a:p>
          <a:p>
            <a:endParaRPr lang="en-US" sz="1600" dirty="0">
              <a:solidFill>
                <a:schemeClr val="bg1"/>
              </a:solidFill>
            </a:endParaRPr>
          </a:p>
          <a:p>
            <a:r>
              <a:rPr lang="en-US" sz="1600" dirty="0">
                <a:solidFill>
                  <a:schemeClr val="bg1"/>
                </a:solidFill>
              </a:rPr>
              <a:t>So LATE BINDING calls work at a slower pace as compared to EARLY BINDING CALLS.</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Interview Questions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157757722"/>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86278"/>
            <a:ext cx="9144000" cy="41572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342900" indent="-342900">
              <a:buFont typeface="+mj-lt"/>
              <a:buAutoNum type="arabicPeriod" startAt="6"/>
            </a:pPr>
            <a:r>
              <a:rPr lang="en-US" sz="1600" dirty="0">
                <a:solidFill>
                  <a:schemeClr val="bg1"/>
                </a:solidFill>
              </a:rPr>
              <a:t>Why a pointer of base class cannot access new functions added by the derived class, even though it is pointing to the derived class object?</a:t>
            </a:r>
          </a:p>
          <a:p>
            <a:endParaRPr lang="en-US" sz="1600" dirty="0">
              <a:solidFill>
                <a:schemeClr val="bg1"/>
              </a:solidFill>
            </a:endParaRPr>
          </a:p>
          <a:p>
            <a:pPr marL="285750" indent="-285750">
              <a:buFont typeface="Wingdings" panose="05000000000000000000" pitchFamily="2" charset="2"/>
              <a:buChar char="Ø"/>
            </a:pPr>
            <a:r>
              <a:rPr lang="en-US" sz="1600" dirty="0">
                <a:solidFill>
                  <a:schemeClr val="bg1"/>
                </a:solidFill>
              </a:rPr>
              <a:t>This is because whenever a function call is solved by the compiler, the compiler always considers the        TYPE of CALLER for NON-VIRTUAL FUNCTIONS. And since the caller is base class pointer, the compiler will try to search the function in the EARLY BINDING TABLE of the base class. Obviously, it will not find the       new function added by the derived class there. So it will simply generate SYNTAX ERROR.</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Interview Questions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116948577"/>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End of Lecture 41</a:t>
            </a:r>
          </a:p>
        </p:txBody>
      </p:sp>
      <p:pic>
        <p:nvPicPr>
          <p:cNvPr id="41" name="Picture 40" descr="sca.png"/>
          <p:cNvPicPr>
            <a:picLocks noChangeAspect="1"/>
          </p:cNvPicPr>
          <p:nvPr/>
        </p:nvPicPr>
        <p:blipFill>
          <a:blip r:embed="rId3"/>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Text Placeholder 1"/>
          <p:cNvSpPr txBox="1">
            <a:spLocks/>
          </p:cNvSpPr>
          <p:nvPr/>
        </p:nvSpPr>
        <p:spPr>
          <a:xfrm>
            <a:off x="0" y="3561194"/>
            <a:ext cx="9144000" cy="576063"/>
          </a:xfrm>
          <a:prstGeom prst="rect">
            <a:avLst/>
          </a:prstGeom>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rPr>
              <a:t>Thank you</a:t>
            </a:r>
            <a:endParaRPr kumimoji="0" lang="ko-KR" altLang="en-US"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endParaRPr>
          </a:p>
        </p:txBody>
      </p:sp>
      <p:grpSp>
        <p:nvGrpSpPr>
          <p:cNvPr id="8" name="Group 13318">
            <a:extLst>
              <a:ext uri="{FF2B5EF4-FFF2-40B4-BE49-F238E27FC236}">
                <a16:creationId xmlns:a16="http://schemas.microsoft.com/office/drawing/2014/main" id="{3176A925-9561-4C3F-8238-DB986AC67B50}"/>
              </a:ext>
            </a:extLst>
          </p:cNvPr>
          <p:cNvGrpSpPr/>
          <p:nvPr/>
        </p:nvGrpSpPr>
        <p:grpSpPr>
          <a:xfrm rot="1682053" flipH="1">
            <a:off x="6024982" y="611301"/>
            <a:ext cx="1665869" cy="3558872"/>
            <a:chOff x="1359132" y="345882"/>
            <a:chExt cx="1966239" cy="4200564"/>
          </a:xfrm>
        </p:grpSpPr>
        <p:grpSp>
          <p:nvGrpSpPr>
            <p:cNvPr id="11" name="Group 23">
              <a:extLst>
                <a:ext uri="{FF2B5EF4-FFF2-40B4-BE49-F238E27FC236}">
                  <a16:creationId xmlns:a16="http://schemas.microsoft.com/office/drawing/2014/main" id="{F1830171-F3BF-4D8C-BBE7-DC399D6D1691}"/>
                </a:ext>
              </a:extLst>
            </p:cNvPr>
            <p:cNvGrpSpPr/>
            <p:nvPr/>
          </p:nvGrpSpPr>
          <p:grpSpPr>
            <a:xfrm>
              <a:off x="2073901" y="2186669"/>
              <a:ext cx="501313" cy="2359777"/>
              <a:chOff x="2810055" y="1677194"/>
              <a:chExt cx="535258" cy="2519562"/>
            </a:xfrm>
          </p:grpSpPr>
          <p:sp>
            <p:nvSpPr>
              <p:cNvPr id="25" name="Rectangle 8">
                <a:extLst>
                  <a:ext uri="{FF2B5EF4-FFF2-40B4-BE49-F238E27FC236}">
                    <a16:creationId xmlns:a16="http://schemas.microsoft.com/office/drawing/2014/main" id="{EA6408B1-590A-4B35-99D9-FD571251018D}"/>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8">
                <a:extLst>
                  <a:ext uri="{FF2B5EF4-FFF2-40B4-BE49-F238E27FC236}">
                    <a16:creationId xmlns:a16="http://schemas.microsoft.com/office/drawing/2014/main" id="{9AD44607-A66D-48A0-9FE2-E296E272740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8">
                <a:extLst>
                  <a:ext uri="{FF2B5EF4-FFF2-40B4-BE49-F238E27FC236}">
                    <a16:creationId xmlns:a16="http://schemas.microsoft.com/office/drawing/2014/main" id="{8281CE4E-D56C-4E49-B3E2-5D78C9EA1732}"/>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
                <a:extLst>
                  <a:ext uri="{FF2B5EF4-FFF2-40B4-BE49-F238E27FC236}">
                    <a16:creationId xmlns:a16="http://schemas.microsoft.com/office/drawing/2014/main" id="{3E95295E-B3E7-4F6E-8448-4A4089D20A1A}"/>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
                <a:extLst>
                  <a:ext uri="{FF2B5EF4-FFF2-40B4-BE49-F238E27FC236}">
                    <a16:creationId xmlns:a16="http://schemas.microsoft.com/office/drawing/2014/main" id="{BCDA3D7C-208F-4796-9CD0-D2F312817A9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2">
                <a:extLst>
                  <a:ext uri="{FF2B5EF4-FFF2-40B4-BE49-F238E27FC236}">
                    <a16:creationId xmlns:a16="http://schemas.microsoft.com/office/drawing/2014/main" id="{5990E51F-BEB5-4B24-98F7-94F4F212A2D3}"/>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Isosceles Triangle 4">
                <a:extLst>
                  <a:ext uri="{FF2B5EF4-FFF2-40B4-BE49-F238E27FC236}">
                    <a16:creationId xmlns:a16="http://schemas.microsoft.com/office/drawing/2014/main" id="{0764F1D1-C010-460B-9C7C-2FF50681B51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26">
              <a:extLst>
                <a:ext uri="{FF2B5EF4-FFF2-40B4-BE49-F238E27FC236}">
                  <a16:creationId xmlns:a16="http://schemas.microsoft.com/office/drawing/2014/main" id="{187C0761-B81E-4279-BA43-015F4789B66D}"/>
                </a:ext>
              </a:extLst>
            </p:cNvPr>
            <p:cNvGrpSpPr/>
            <p:nvPr/>
          </p:nvGrpSpPr>
          <p:grpSpPr>
            <a:xfrm>
              <a:off x="1359132" y="345883"/>
              <a:ext cx="1966239" cy="1811156"/>
              <a:chOff x="1888981" y="1110787"/>
              <a:chExt cx="2254374" cy="2076562"/>
            </a:xfrm>
          </p:grpSpPr>
          <p:sp>
            <p:nvSpPr>
              <p:cNvPr id="13" name="Teardrop 30">
                <a:extLst>
                  <a:ext uri="{FF2B5EF4-FFF2-40B4-BE49-F238E27FC236}">
                    <a16:creationId xmlns:a16="http://schemas.microsoft.com/office/drawing/2014/main" id="{64AC187B-0A2A-489A-A907-3D496D0F402B}"/>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rapezoid 24">
                <a:extLst>
                  <a:ext uri="{FF2B5EF4-FFF2-40B4-BE49-F238E27FC236}">
                    <a16:creationId xmlns:a16="http://schemas.microsoft.com/office/drawing/2014/main" id="{7651C308-51DD-43ED-AD7A-2E53A4CDDA81}"/>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ounded Rectangle 18">
                <a:extLst>
                  <a:ext uri="{FF2B5EF4-FFF2-40B4-BE49-F238E27FC236}">
                    <a16:creationId xmlns:a16="http://schemas.microsoft.com/office/drawing/2014/main" id="{62930416-EBA5-4143-8370-943F45E8700C}"/>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19">
                <a:extLst>
                  <a:ext uri="{FF2B5EF4-FFF2-40B4-BE49-F238E27FC236}">
                    <a16:creationId xmlns:a16="http://schemas.microsoft.com/office/drawing/2014/main" id="{0353A222-C645-4858-A96B-D4B4B9C69293}"/>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20">
                <a:extLst>
                  <a:ext uri="{FF2B5EF4-FFF2-40B4-BE49-F238E27FC236}">
                    <a16:creationId xmlns:a16="http://schemas.microsoft.com/office/drawing/2014/main" id="{AE7A8672-48A3-4738-9AFC-10E91DD06D6B}"/>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ounded Rectangle 21">
                <a:extLst>
                  <a:ext uri="{FF2B5EF4-FFF2-40B4-BE49-F238E27FC236}">
                    <a16:creationId xmlns:a16="http://schemas.microsoft.com/office/drawing/2014/main" id="{971073D8-F5DB-49E0-90B8-CB5EE821BBDF}"/>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22">
                <a:extLst>
                  <a:ext uri="{FF2B5EF4-FFF2-40B4-BE49-F238E27FC236}">
                    <a16:creationId xmlns:a16="http://schemas.microsoft.com/office/drawing/2014/main" id="{84868AB7-B7FC-41AD-8F70-C0362E013604}"/>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5">
                <a:extLst>
                  <a:ext uri="{FF2B5EF4-FFF2-40B4-BE49-F238E27FC236}">
                    <a16:creationId xmlns:a16="http://schemas.microsoft.com/office/drawing/2014/main" id="{D3DAEEE6-E3DD-4070-AFC9-DF5EF5A20C44}"/>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Rounded Rectangle 27">
                <a:extLst>
                  <a:ext uri="{FF2B5EF4-FFF2-40B4-BE49-F238E27FC236}">
                    <a16:creationId xmlns:a16="http://schemas.microsoft.com/office/drawing/2014/main" id="{577B8435-1E8C-4F57-B74D-B56C83326D65}"/>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8">
                <a:extLst>
                  <a:ext uri="{FF2B5EF4-FFF2-40B4-BE49-F238E27FC236}">
                    <a16:creationId xmlns:a16="http://schemas.microsoft.com/office/drawing/2014/main" id="{B0241759-7E69-42F7-8D33-266DE9417147}"/>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ed Rectangle 29">
                <a:extLst>
                  <a:ext uri="{FF2B5EF4-FFF2-40B4-BE49-F238E27FC236}">
                    <a16:creationId xmlns:a16="http://schemas.microsoft.com/office/drawing/2014/main" id="{DD2DBE1F-0326-42C7-B5F3-A1B7E8B47779}"/>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33" name="Freeform 13312">
            <a:extLst>
              <a:ext uri="{FF2B5EF4-FFF2-40B4-BE49-F238E27FC236}">
                <a16:creationId xmlns:a16="http://schemas.microsoft.com/office/drawing/2014/main" id="{36A901D8-68F0-4EDC-8133-6AF6E902A151}"/>
              </a:ext>
            </a:extLst>
          </p:cNvPr>
          <p:cNvSpPr/>
          <p:nvPr/>
        </p:nvSpPr>
        <p:spPr>
          <a:xfrm flipH="1">
            <a:off x="6052352" y="1859326"/>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p:cNvSpPr txBox="1"/>
          <p:nvPr/>
        </p:nvSpPr>
        <p:spPr>
          <a:xfrm>
            <a:off x="0" y="1000114"/>
            <a:ext cx="6000760" cy="707886"/>
          </a:xfrm>
          <a:prstGeom prst="rect">
            <a:avLst/>
          </a:prstGeom>
          <a:noFill/>
          <a:ln>
            <a:noFill/>
          </a:ln>
        </p:spPr>
        <p:txBody>
          <a:bodyPr wrap="square" rtlCol="0">
            <a:spAutoFit/>
          </a:bodyPr>
          <a:lstStyle/>
          <a:p>
            <a:r>
              <a:rPr lang="en-US" sz="2000" b="1" dirty="0">
                <a:solidFill>
                  <a:srgbClr val="FF0000"/>
                </a:solidFill>
              </a:rPr>
              <a:t>For any queries mail us @: </a:t>
            </a:r>
            <a:r>
              <a:rPr lang="en-US" sz="2000" b="1" dirty="0">
                <a:solidFill>
                  <a:srgbClr val="FF0000"/>
                </a:solidFill>
                <a:hlinkClick r:id="rId5"/>
              </a:rPr>
              <a:t>scalive4u@gmail.com</a:t>
            </a:r>
            <a:endParaRPr lang="en-US" sz="2000" b="1" dirty="0">
              <a:solidFill>
                <a:srgbClr val="FF0000"/>
              </a:solidFill>
            </a:endParaRPr>
          </a:p>
          <a:p>
            <a:r>
              <a:rPr lang="en-US" sz="2000" b="1" dirty="0">
                <a:solidFill>
                  <a:srgbClr val="FF0000"/>
                </a:solidFill>
              </a:rPr>
              <a:t>Call us @ : </a:t>
            </a:r>
            <a:r>
              <a:rPr lang="en-US" sz="2000" b="1" dirty="0">
                <a:solidFill>
                  <a:srgbClr val="0070C0"/>
                </a:solidFill>
              </a:rPr>
              <a:t>0755-4271659, 7879165533</a:t>
            </a:r>
          </a:p>
        </p:txBody>
      </p:sp>
      <p:pic>
        <p:nvPicPr>
          <p:cNvPr id="36" name="Picture 35" descr="cpp-mini-logo.png"/>
          <p:cNvPicPr>
            <a:picLocks noChangeAspect="1"/>
          </p:cNvPicPr>
          <p:nvPr/>
        </p:nvPicPr>
        <p:blipFill>
          <a:blip r:embed="rId6"/>
          <a:stretch>
            <a:fillRect/>
          </a:stretch>
        </p:blipFill>
        <p:spPr>
          <a:xfrm>
            <a:off x="3643306" y="1714495"/>
            <a:ext cx="1861398" cy="1928826"/>
          </a:xfrm>
          <a:prstGeom prst="rect">
            <a:avLst/>
          </a:prstGeom>
        </p:spPr>
      </p:pic>
      <p:pic>
        <p:nvPicPr>
          <p:cNvPr id="37" name="Picture 36" descr="webcodeft-c.png"/>
          <p:cNvPicPr>
            <a:picLocks noChangeAspect="1"/>
          </p:cNvPicPr>
          <p:nvPr/>
        </p:nvPicPr>
        <p:blipFill>
          <a:blip r:embed="rId7"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Today’s Agenda</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grpSp>
        <p:nvGrpSpPr>
          <p:cNvPr id="12" name="Group 11"/>
          <p:cNvGrpSpPr/>
          <p:nvPr/>
        </p:nvGrpSpPr>
        <p:grpSpPr>
          <a:xfrm>
            <a:off x="3428992" y="1214428"/>
            <a:ext cx="5214974" cy="428628"/>
            <a:chOff x="3131840" y="1491630"/>
            <a:chExt cx="5256584" cy="576064"/>
          </a:xfrm>
        </p:grpSpPr>
        <p:sp>
          <p:nvSpPr>
            <p:cNvPr id="13" name="Rectangle 12"/>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ight Triangle 13"/>
            <p:cNvSpPr/>
            <p:nvPr/>
          </p:nvSpPr>
          <p:spPr>
            <a:xfrm rot="5400000">
              <a:off x="3203840" y="1419630"/>
              <a:ext cx="576000" cy="720000"/>
            </a:xfrm>
            <a:prstGeom prst="rtTriangle">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33" name="Picture 32" descr="webcodeft-c.png"/>
          <p:cNvPicPr>
            <a:picLocks noChangeAspect="1"/>
          </p:cNvPicPr>
          <p:nvPr/>
        </p:nvPicPr>
        <p:blipFill>
          <a:blip r:embed="rId3" cstate="print"/>
          <a:stretch>
            <a:fillRect/>
          </a:stretch>
        </p:blipFill>
        <p:spPr>
          <a:xfrm>
            <a:off x="7786710" y="0"/>
            <a:ext cx="1357290" cy="857238"/>
          </a:xfrm>
          <a:prstGeom prst="rect">
            <a:avLst/>
          </a:prstGeom>
        </p:spPr>
      </p:pic>
      <p:pic>
        <p:nvPicPr>
          <p:cNvPr id="37" name="Picture 36" descr="cpp-mini-logo.png"/>
          <p:cNvPicPr>
            <a:picLocks noChangeAspect="1"/>
          </p:cNvPicPr>
          <p:nvPr/>
        </p:nvPicPr>
        <p:blipFill>
          <a:blip r:embed="rId4"/>
          <a:stretch>
            <a:fillRect/>
          </a:stretch>
        </p:blipFill>
        <p:spPr>
          <a:xfrm>
            <a:off x="357158" y="1285866"/>
            <a:ext cx="2925029" cy="3143272"/>
          </a:xfrm>
          <a:prstGeom prst="rect">
            <a:avLst/>
          </a:prstGeom>
        </p:spPr>
      </p:pic>
      <p:sp>
        <p:nvSpPr>
          <p:cNvPr id="39" name="TextBox 38"/>
          <p:cNvSpPr txBox="1"/>
          <p:nvPr/>
        </p:nvSpPr>
        <p:spPr>
          <a:xfrm>
            <a:off x="4069600" y="1195006"/>
            <a:ext cx="4500672" cy="338554"/>
          </a:xfrm>
          <a:prstGeom prst="rect">
            <a:avLst/>
          </a:prstGeom>
          <a:noFill/>
        </p:spPr>
        <p:txBody>
          <a:bodyPr wrap="square" rtlCol="0">
            <a:spAutoFit/>
          </a:bodyPr>
          <a:lstStyle/>
          <a:p>
            <a:pPr marL="331470" indent="-514350">
              <a:buClr>
                <a:schemeClr val="accent1"/>
              </a:buClr>
              <a:buSzPct val="120000"/>
            </a:pPr>
            <a:r>
              <a:rPr lang="en-US" sz="1600" b="1" dirty="0">
                <a:solidFill>
                  <a:srgbClr val="0070C0"/>
                </a:solidFill>
                <a:latin typeface="+mj-lt"/>
              </a:rPr>
              <a:t>A practical use of virtual functions</a:t>
            </a:r>
            <a:endParaRPr lang="en-US" sz="1600" b="1" dirty="0">
              <a:solidFill>
                <a:schemeClr val="accent6">
                  <a:lumMod val="75000"/>
                </a:schemeClr>
              </a:solidFill>
            </a:endParaRPr>
          </a:p>
        </p:txBody>
      </p:sp>
      <p:sp>
        <p:nvSpPr>
          <p:cNvPr id="51" name="TextBox 50"/>
          <p:cNvSpPr txBox="1"/>
          <p:nvPr/>
        </p:nvSpPr>
        <p:spPr>
          <a:xfrm>
            <a:off x="3428992" y="3643320"/>
            <a:ext cx="418704" cy="369332"/>
          </a:xfrm>
          <a:prstGeom prst="rect">
            <a:avLst/>
          </a:prstGeom>
          <a:noFill/>
        </p:spPr>
        <p:txBody>
          <a:bodyPr wrap="none" rtlCol="0">
            <a:spAutoFit/>
          </a:bodyPr>
          <a:lstStyle/>
          <a:p>
            <a:r>
              <a:rPr lang="en-US" b="1" dirty="0">
                <a:solidFill>
                  <a:srgbClr val="FFFFFF"/>
                </a:solidFill>
              </a:rPr>
              <a:t>05</a:t>
            </a:r>
          </a:p>
        </p:txBody>
      </p:sp>
      <p:grpSp>
        <p:nvGrpSpPr>
          <p:cNvPr id="22" name="Group 21"/>
          <p:cNvGrpSpPr/>
          <p:nvPr/>
        </p:nvGrpSpPr>
        <p:grpSpPr>
          <a:xfrm>
            <a:off x="3428991" y="1795203"/>
            <a:ext cx="5214974" cy="428675"/>
            <a:chOff x="3131839" y="1504090"/>
            <a:chExt cx="5256584" cy="576127"/>
          </a:xfrm>
        </p:grpSpPr>
        <p:sp>
          <p:nvSpPr>
            <p:cNvPr id="24" name="Rectangle 23"/>
            <p:cNvSpPr/>
            <p:nvPr/>
          </p:nvSpPr>
          <p:spPr>
            <a:xfrm>
              <a:off x="3131839" y="1504153"/>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Right Triangle 24"/>
            <p:cNvSpPr/>
            <p:nvPr/>
          </p:nvSpPr>
          <p:spPr>
            <a:xfrm rot="5400000">
              <a:off x="3203839" y="1432090"/>
              <a:ext cx="575999" cy="720000"/>
            </a:xfrm>
            <a:prstGeom prst="rtTriangle">
              <a:avLst/>
            </a:prstGeom>
            <a:solidFill>
              <a:srgbClr val="F2A40D"/>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4065245" y="1805028"/>
            <a:ext cx="4500673" cy="338554"/>
          </a:xfrm>
          <a:prstGeom prst="rect">
            <a:avLst/>
          </a:prstGeom>
          <a:noFill/>
        </p:spPr>
        <p:txBody>
          <a:bodyPr wrap="square" rtlCol="0">
            <a:spAutoFit/>
          </a:bodyPr>
          <a:lstStyle/>
          <a:p>
            <a:pPr marL="331470" indent="-514350">
              <a:buClr>
                <a:schemeClr val="accent1"/>
              </a:buClr>
              <a:buSzPct val="120000"/>
            </a:pPr>
            <a:r>
              <a:rPr lang="en-US" sz="1600" b="1" dirty="0">
                <a:solidFill>
                  <a:srgbClr val="FFC000"/>
                </a:solidFill>
                <a:latin typeface="+mj-lt"/>
              </a:rPr>
              <a:t>Output of the example</a:t>
            </a:r>
            <a:endParaRPr lang="en-US" sz="1600" b="1" dirty="0">
              <a:solidFill>
                <a:srgbClr val="FFC000"/>
              </a:solidFill>
            </a:endParaRPr>
          </a:p>
        </p:txBody>
      </p:sp>
      <p:sp>
        <p:nvSpPr>
          <p:cNvPr id="35" name="TextBox 34"/>
          <p:cNvSpPr txBox="1"/>
          <p:nvPr/>
        </p:nvSpPr>
        <p:spPr>
          <a:xfrm>
            <a:off x="3357554" y="172982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6" name="TextBox 35"/>
          <p:cNvSpPr txBox="1"/>
          <p:nvPr/>
        </p:nvSpPr>
        <p:spPr>
          <a:xfrm>
            <a:off x="3357554"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44" name="TextBox 43"/>
          <p:cNvSpPr txBox="1"/>
          <p:nvPr/>
        </p:nvSpPr>
        <p:spPr>
          <a:xfrm>
            <a:off x="3428992" y="414338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grpSp>
        <p:nvGrpSpPr>
          <p:cNvPr id="43" name="Group 42"/>
          <p:cNvGrpSpPr/>
          <p:nvPr/>
        </p:nvGrpSpPr>
        <p:grpSpPr>
          <a:xfrm>
            <a:off x="3428992" y="2427164"/>
            <a:ext cx="5214974" cy="428628"/>
            <a:chOff x="3131840" y="1491630"/>
            <a:chExt cx="5256584" cy="576064"/>
          </a:xfrm>
        </p:grpSpPr>
        <p:sp>
          <p:nvSpPr>
            <p:cNvPr id="45" name="Rectangle 44"/>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ight Triangle 45"/>
            <p:cNvSpPr/>
            <p:nvPr/>
          </p:nvSpPr>
          <p:spPr>
            <a:xfrm rot="5400000">
              <a:off x="3203840" y="1419630"/>
              <a:ext cx="575999" cy="720000"/>
            </a:xfrm>
            <a:prstGeom prst="rtTriangle">
              <a:avLst/>
            </a:prstGeom>
            <a:solidFill>
              <a:srgbClr val="FF0066"/>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52" name="TextBox 51"/>
          <p:cNvSpPr txBox="1"/>
          <p:nvPr/>
        </p:nvSpPr>
        <p:spPr>
          <a:xfrm>
            <a:off x="3877733" y="2407410"/>
            <a:ext cx="4801341" cy="328680"/>
          </a:xfrm>
          <a:prstGeom prst="rect">
            <a:avLst/>
          </a:prstGeom>
          <a:noFill/>
        </p:spPr>
        <p:txBody>
          <a:bodyPr wrap="square" rtlCol="0">
            <a:spAutoFit/>
          </a:bodyPr>
          <a:lstStyle/>
          <a:p>
            <a:pPr marL="190500">
              <a:lnSpc>
                <a:spcPct val="95825"/>
              </a:lnSpc>
              <a:spcBef>
                <a:spcPts val="11048"/>
              </a:spcBef>
            </a:pPr>
            <a:r>
              <a:rPr lang="en-US" sz="1600" b="1" dirty="0">
                <a:solidFill>
                  <a:srgbClr val="FF0066"/>
                </a:solidFill>
                <a:latin typeface="+mj-lt"/>
                <a:cs typeface="Georgia"/>
              </a:rPr>
              <a:t>Important Points of Pure Virtual Functions</a:t>
            </a:r>
            <a:endParaRPr lang="en-IN" sz="1600" b="1" dirty="0">
              <a:solidFill>
                <a:srgbClr val="FF0066"/>
              </a:solidFill>
              <a:latin typeface="+mj-lt"/>
              <a:cs typeface="Georgia"/>
            </a:endParaRPr>
          </a:p>
        </p:txBody>
      </p:sp>
      <p:sp>
        <p:nvSpPr>
          <p:cNvPr id="55" name="TextBox 54"/>
          <p:cNvSpPr txBox="1"/>
          <p:nvPr/>
        </p:nvSpPr>
        <p:spPr>
          <a:xfrm>
            <a:off x="3357554" y="235572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grpSp>
        <p:nvGrpSpPr>
          <p:cNvPr id="31" name="Group 30">
            <a:extLst>
              <a:ext uri="{FF2B5EF4-FFF2-40B4-BE49-F238E27FC236}">
                <a16:creationId xmlns:a16="http://schemas.microsoft.com/office/drawing/2014/main" id="{22F1E0FE-26D4-4DE6-A8A2-3A06C078F698}"/>
              </a:ext>
            </a:extLst>
          </p:cNvPr>
          <p:cNvGrpSpPr/>
          <p:nvPr/>
        </p:nvGrpSpPr>
        <p:grpSpPr>
          <a:xfrm>
            <a:off x="3428992" y="3084356"/>
            <a:ext cx="5214974" cy="428628"/>
            <a:chOff x="3131840" y="1491630"/>
            <a:chExt cx="5256584" cy="576064"/>
          </a:xfrm>
        </p:grpSpPr>
        <p:sp>
          <p:nvSpPr>
            <p:cNvPr id="32" name="Rectangle 31">
              <a:extLst>
                <a:ext uri="{FF2B5EF4-FFF2-40B4-BE49-F238E27FC236}">
                  <a16:creationId xmlns:a16="http://schemas.microsoft.com/office/drawing/2014/main" id="{FBFEAC90-C810-4680-97E9-3599FAF1FAF8}"/>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4" name="Right Triangle 33">
              <a:extLst>
                <a:ext uri="{FF2B5EF4-FFF2-40B4-BE49-F238E27FC236}">
                  <a16:creationId xmlns:a16="http://schemas.microsoft.com/office/drawing/2014/main" id="{9D082E28-5B7D-4947-8081-22BC43F45A5B}"/>
                </a:ext>
              </a:extLst>
            </p:cNvPr>
            <p:cNvSpPr/>
            <p:nvPr/>
          </p:nvSpPr>
          <p:spPr>
            <a:xfrm rot="5400000">
              <a:off x="3203840" y="1419630"/>
              <a:ext cx="576000" cy="720000"/>
            </a:xfrm>
            <a:prstGeom prst="rtTriangle">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8" name="TextBox 37">
            <a:extLst>
              <a:ext uri="{FF2B5EF4-FFF2-40B4-BE49-F238E27FC236}">
                <a16:creationId xmlns:a16="http://schemas.microsoft.com/office/drawing/2014/main" id="{2AFE5030-A218-4082-BAD4-B9AFA774499E}"/>
              </a:ext>
            </a:extLst>
          </p:cNvPr>
          <p:cNvSpPr txBox="1"/>
          <p:nvPr/>
        </p:nvSpPr>
        <p:spPr>
          <a:xfrm>
            <a:off x="3428992" y="301291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40" name="TextBox 39">
            <a:extLst>
              <a:ext uri="{FF2B5EF4-FFF2-40B4-BE49-F238E27FC236}">
                <a16:creationId xmlns:a16="http://schemas.microsoft.com/office/drawing/2014/main" id="{E47D75AC-0BEE-4BEA-AC64-4387406DA14C}"/>
              </a:ext>
            </a:extLst>
          </p:cNvPr>
          <p:cNvSpPr txBox="1"/>
          <p:nvPr/>
        </p:nvSpPr>
        <p:spPr>
          <a:xfrm>
            <a:off x="4065245" y="3084309"/>
            <a:ext cx="4837906" cy="338554"/>
          </a:xfrm>
          <a:prstGeom prst="rect">
            <a:avLst/>
          </a:prstGeom>
          <a:noFill/>
        </p:spPr>
        <p:txBody>
          <a:bodyPr wrap="square" rtlCol="0">
            <a:spAutoFit/>
          </a:bodyPr>
          <a:lstStyle/>
          <a:p>
            <a:pPr marL="331470" indent="-514350">
              <a:buClr>
                <a:schemeClr val="accent1"/>
              </a:buClr>
              <a:buSzPct val="120000"/>
            </a:pPr>
            <a:r>
              <a:rPr lang="en-US" sz="1600" b="1" dirty="0">
                <a:solidFill>
                  <a:srgbClr val="C00000"/>
                </a:solidFill>
              </a:rPr>
              <a:t>Interview Questions</a:t>
            </a:r>
          </a:p>
        </p:txBody>
      </p:sp>
    </p:spTree>
    <p:extLst>
      <p:ext uri="{BB962C8B-B14F-4D97-AF65-F5344CB8AC3E}">
        <p14:creationId xmlns:p14="http://schemas.microsoft.com/office/powerpoint/2010/main" val="32394066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blinds(horizontal)">
                                      <p:cBhvr>
                                        <p:cTn id="23" dur="500"/>
                                        <p:tgtEl>
                                          <p:spTgt spid="4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blinds(horizontal)">
                                      <p:cBhvr>
                                        <p:cTn id="26" dur="5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linds(horizontal)">
                                      <p:cBhvr>
                                        <p:cTn id="31" dur="500"/>
                                        <p:tgtEl>
                                          <p:spTgt spid="3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blinds(horizontal)">
                                      <p:cBhvr>
                                        <p:cTn id="3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6" grpId="0"/>
      <p:bldP spid="52"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86278"/>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US" sz="1400" dirty="0">
                <a:solidFill>
                  <a:schemeClr val="bg1"/>
                </a:solidFill>
              </a:rPr>
              <a:t>class Figure</a:t>
            </a:r>
          </a:p>
          <a:p>
            <a:r>
              <a:rPr lang="en-US" sz="1400" dirty="0">
                <a:solidFill>
                  <a:schemeClr val="bg1"/>
                </a:solidFill>
              </a:rPr>
              <a:t>{</a:t>
            </a:r>
          </a:p>
          <a:p>
            <a:r>
              <a:rPr lang="en-US" sz="1400" dirty="0">
                <a:solidFill>
                  <a:schemeClr val="bg1"/>
                </a:solidFill>
              </a:rPr>
              <a:t>    protected:</a:t>
            </a:r>
          </a:p>
          <a:p>
            <a:r>
              <a:rPr lang="en-US" sz="1400" dirty="0">
                <a:solidFill>
                  <a:schemeClr val="bg1"/>
                </a:solidFill>
              </a:rPr>
              <a:t>        int dim1, dim2;</a:t>
            </a:r>
          </a:p>
          <a:p>
            <a:r>
              <a:rPr lang="en-US" sz="1400" dirty="0">
                <a:solidFill>
                  <a:schemeClr val="bg1"/>
                </a:solidFill>
              </a:rPr>
              <a:t>    public:</a:t>
            </a:r>
          </a:p>
          <a:p>
            <a:r>
              <a:rPr lang="en-US" sz="1400" dirty="0">
                <a:solidFill>
                  <a:schemeClr val="bg1"/>
                </a:solidFill>
              </a:rPr>
              <a:t>        void get()</a:t>
            </a:r>
          </a:p>
          <a:p>
            <a:r>
              <a:rPr lang="en-US" sz="1400" dirty="0">
                <a:solidFill>
                  <a:schemeClr val="bg1"/>
                </a:solidFill>
              </a:rPr>
              <a:t>        {</a:t>
            </a:r>
          </a:p>
          <a:p>
            <a:r>
              <a:rPr lang="en-US" sz="1400" dirty="0">
                <a:solidFill>
                  <a:schemeClr val="bg1"/>
                </a:solidFill>
              </a:rPr>
              <a:t>            cout&lt;&lt;"Enter the dimension: ";</a:t>
            </a:r>
          </a:p>
          <a:p>
            <a:r>
              <a:rPr lang="en-US" sz="1400" dirty="0">
                <a:solidFill>
                  <a:schemeClr val="bg1"/>
                </a:solidFill>
              </a:rPr>
              <a:t>            cin&gt;&gt;dim1&gt;&gt;dim2;</a:t>
            </a:r>
          </a:p>
          <a:p>
            <a:r>
              <a:rPr lang="en-US" sz="1400" dirty="0">
                <a:solidFill>
                  <a:schemeClr val="bg1"/>
                </a:solidFill>
              </a:rPr>
              <a:t>        }</a:t>
            </a:r>
          </a:p>
          <a:p>
            <a:r>
              <a:rPr lang="en-US" sz="1400" dirty="0">
                <a:solidFill>
                  <a:schemeClr val="bg1"/>
                </a:solidFill>
              </a:rPr>
              <a:t>        virtual void area()</a:t>
            </a:r>
          </a:p>
          <a:p>
            <a:r>
              <a:rPr lang="en-US" sz="1400" dirty="0">
                <a:solidFill>
                  <a:schemeClr val="bg1"/>
                </a:solidFill>
              </a:rPr>
              <a:t>        {</a:t>
            </a:r>
          </a:p>
          <a:p>
            <a:r>
              <a:rPr lang="en-US" sz="1400" dirty="0">
                <a:solidFill>
                  <a:schemeClr val="bg1"/>
                </a:solidFill>
              </a:rPr>
              <a:t>            cout&lt;&lt;"Cannot calculate area"&lt;&lt;endl;</a:t>
            </a:r>
          </a:p>
          <a:p>
            <a:r>
              <a:rPr lang="en-US" sz="1400" dirty="0">
                <a:solidFill>
                  <a:schemeClr val="bg1"/>
                </a:solidFill>
              </a:rPr>
              <a:t>        }</a:t>
            </a:r>
          </a:p>
          <a:p>
            <a:r>
              <a:rPr lang="en-US" sz="1400" dirty="0">
                <a:solidFill>
                  <a:schemeClr val="bg1"/>
                </a:solidFill>
              </a:rPr>
              <a:t>};</a:t>
            </a: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r>
              <a:rPr lang="en-US" sz="1400" dirty="0">
                <a:solidFill>
                  <a:schemeClr val="bg1"/>
                </a:solidFill>
              </a:rPr>
              <a:t>class </a:t>
            </a:r>
            <a:r>
              <a:rPr lang="en-US" sz="1400" dirty="0" err="1">
                <a:solidFill>
                  <a:schemeClr val="bg1"/>
                </a:solidFill>
              </a:rPr>
              <a:t>Rectangle:public</a:t>
            </a:r>
            <a:r>
              <a:rPr lang="en-US" sz="1400" dirty="0">
                <a:solidFill>
                  <a:schemeClr val="bg1"/>
                </a:solidFill>
              </a:rPr>
              <a:t> Figure</a:t>
            </a:r>
          </a:p>
          <a:p>
            <a:r>
              <a:rPr lang="en-US" sz="1400" dirty="0">
                <a:solidFill>
                  <a:schemeClr val="bg1"/>
                </a:solidFill>
              </a:rPr>
              <a:t>{</a:t>
            </a:r>
          </a:p>
          <a:p>
            <a:r>
              <a:rPr lang="en-US" sz="1400" dirty="0">
                <a:solidFill>
                  <a:schemeClr val="bg1"/>
                </a:solidFill>
              </a:rPr>
              <a:t>    public:</a:t>
            </a:r>
          </a:p>
          <a:p>
            <a:r>
              <a:rPr lang="en-US" sz="1400" dirty="0">
                <a:solidFill>
                  <a:schemeClr val="bg1"/>
                </a:solidFill>
              </a:rPr>
              <a:t>        virtual void area()</a:t>
            </a:r>
          </a:p>
          <a:p>
            <a:r>
              <a:rPr lang="en-US" sz="1400" dirty="0">
                <a:solidFill>
                  <a:schemeClr val="bg1"/>
                </a:solidFill>
              </a:rPr>
              <a:t>        {</a:t>
            </a:r>
          </a:p>
          <a:p>
            <a:r>
              <a:rPr lang="en-US" sz="1400" dirty="0">
                <a:solidFill>
                  <a:schemeClr val="bg1"/>
                </a:solidFill>
              </a:rPr>
              <a:t>            cout&lt;&lt;"Area of rectangle: "&lt;&lt;dim1 * dim2&lt;&lt;endl;</a:t>
            </a:r>
          </a:p>
          <a:p>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Triangle:public</a:t>
            </a:r>
            <a:r>
              <a:rPr lang="en-US" sz="1400" dirty="0">
                <a:solidFill>
                  <a:schemeClr val="bg1"/>
                </a:solidFill>
              </a:rPr>
              <a:t> Figure</a:t>
            </a:r>
          </a:p>
          <a:p>
            <a:r>
              <a:rPr lang="en-US" sz="1400" dirty="0">
                <a:solidFill>
                  <a:schemeClr val="bg1"/>
                </a:solidFill>
              </a:rPr>
              <a:t>{</a:t>
            </a:r>
          </a:p>
          <a:p>
            <a:r>
              <a:rPr lang="en-US" sz="1400" dirty="0">
                <a:solidFill>
                  <a:schemeClr val="bg1"/>
                </a:solidFill>
              </a:rPr>
              <a:t>    public:</a:t>
            </a:r>
          </a:p>
          <a:p>
            <a:r>
              <a:rPr lang="en-US" sz="1400" dirty="0">
                <a:solidFill>
                  <a:schemeClr val="bg1"/>
                </a:solidFill>
              </a:rPr>
              <a:t>        virtual void area()</a:t>
            </a:r>
          </a:p>
          <a:p>
            <a:r>
              <a:rPr lang="en-US" sz="1400" dirty="0">
                <a:solidFill>
                  <a:schemeClr val="bg1"/>
                </a:solidFill>
              </a:rPr>
              <a:t>        {</a:t>
            </a:r>
          </a:p>
          <a:p>
            <a:r>
              <a:rPr lang="en-US" sz="1400" dirty="0">
                <a:solidFill>
                  <a:schemeClr val="bg1"/>
                </a:solidFill>
              </a:rPr>
              <a:t>            cout&lt;&lt;"Area of triangle: "&lt;&lt;0.5 * dim1 * dim2&lt;&lt;endl;</a:t>
            </a:r>
          </a:p>
          <a:p>
            <a:r>
              <a:rPr lang="en-US" sz="1400" dirty="0">
                <a:solidFill>
                  <a:schemeClr val="bg1"/>
                </a:solidFill>
              </a:rPr>
              <a:t>        }</a:t>
            </a:r>
          </a:p>
          <a:p>
            <a:r>
              <a:rPr lang="en-US" sz="14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 Practical Use of Virtual Functions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946761310"/>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28658"/>
            <a:ext cx="9144000" cy="42148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US" sz="1000" dirty="0">
                <a:solidFill>
                  <a:schemeClr val="bg1"/>
                </a:solidFill>
              </a:rPr>
              <a:t>int main()</a:t>
            </a:r>
          </a:p>
          <a:p>
            <a:r>
              <a:rPr lang="en-US" sz="1000" dirty="0">
                <a:solidFill>
                  <a:schemeClr val="bg1"/>
                </a:solidFill>
              </a:rPr>
              <a:t>{</a:t>
            </a:r>
          </a:p>
          <a:p>
            <a:r>
              <a:rPr lang="en-US" sz="1000" dirty="0">
                <a:solidFill>
                  <a:schemeClr val="bg1"/>
                </a:solidFill>
              </a:rPr>
              <a:t>    Figure * p;</a:t>
            </a:r>
          </a:p>
          <a:p>
            <a:r>
              <a:rPr lang="en-US" sz="1000" dirty="0">
                <a:solidFill>
                  <a:schemeClr val="bg1"/>
                </a:solidFill>
              </a:rPr>
              <a:t>    cout&lt;&lt;"Select a figure:";</a:t>
            </a:r>
          </a:p>
          <a:p>
            <a:r>
              <a:rPr lang="en-US" sz="1000" dirty="0">
                <a:solidFill>
                  <a:schemeClr val="bg1"/>
                </a:solidFill>
              </a:rPr>
              <a:t>    cout&lt;&lt;"\n1. Rectangle\n2. Triangle\n";</a:t>
            </a:r>
          </a:p>
          <a:p>
            <a:r>
              <a:rPr lang="en-US" sz="1000" dirty="0">
                <a:solidFill>
                  <a:schemeClr val="bg1"/>
                </a:solidFill>
              </a:rPr>
              <a:t>    cout&lt;&lt;"Enter your choice: ";</a:t>
            </a:r>
          </a:p>
          <a:p>
            <a:r>
              <a:rPr lang="en-US" sz="1000" dirty="0">
                <a:solidFill>
                  <a:schemeClr val="bg1"/>
                </a:solidFill>
              </a:rPr>
              <a:t>    int choice;</a:t>
            </a:r>
          </a:p>
          <a:p>
            <a:r>
              <a:rPr lang="en-US" sz="1000" dirty="0">
                <a:solidFill>
                  <a:schemeClr val="bg1"/>
                </a:solidFill>
              </a:rPr>
              <a:t>    cin&gt;&gt;choice;</a:t>
            </a:r>
          </a:p>
          <a:p>
            <a:r>
              <a:rPr lang="en-US" sz="1000" dirty="0">
                <a:solidFill>
                  <a:schemeClr val="bg1"/>
                </a:solidFill>
              </a:rPr>
              <a:t>    switch(choice)</a:t>
            </a:r>
          </a:p>
          <a:p>
            <a:r>
              <a:rPr lang="en-US" sz="1000" dirty="0">
                <a:solidFill>
                  <a:schemeClr val="bg1"/>
                </a:solidFill>
              </a:rPr>
              <a:t>    {</a:t>
            </a:r>
          </a:p>
          <a:p>
            <a:r>
              <a:rPr lang="en-US" sz="1000" dirty="0">
                <a:solidFill>
                  <a:schemeClr val="bg1"/>
                </a:solidFill>
              </a:rPr>
              <a:t>        case 1:</a:t>
            </a:r>
          </a:p>
          <a:p>
            <a:r>
              <a:rPr lang="en-US" sz="1000" dirty="0">
                <a:solidFill>
                  <a:schemeClr val="bg1"/>
                </a:solidFill>
              </a:rPr>
              <a:t>            p = new Rectangle;</a:t>
            </a:r>
          </a:p>
          <a:p>
            <a:r>
              <a:rPr lang="en-US" sz="1000" dirty="0">
                <a:solidFill>
                  <a:schemeClr val="bg1"/>
                </a:solidFill>
              </a:rPr>
              <a:t>            p-&gt;get();</a:t>
            </a:r>
          </a:p>
          <a:p>
            <a:r>
              <a:rPr lang="en-US" sz="1000" dirty="0">
                <a:solidFill>
                  <a:schemeClr val="bg1"/>
                </a:solidFill>
              </a:rPr>
              <a:t>            p-&gt;area();</a:t>
            </a:r>
          </a:p>
          <a:p>
            <a:r>
              <a:rPr lang="en-US" sz="1000" dirty="0">
                <a:solidFill>
                  <a:schemeClr val="bg1"/>
                </a:solidFill>
              </a:rPr>
              <a:t>            delete p;</a:t>
            </a:r>
          </a:p>
          <a:p>
            <a:r>
              <a:rPr lang="en-US" sz="1000" dirty="0">
                <a:solidFill>
                  <a:schemeClr val="bg1"/>
                </a:solidFill>
              </a:rPr>
              <a:t>            break;</a:t>
            </a:r>
          </a:p>
          <a:p>
            <a:r>
              <a:rPr lang="en-US" sz="1000" dirty="0">
                <a:solidFill>
                  <a:schemeClr val="bg1"/>
                </a:solidFill>
              </a:rPr>
              <a:t>        case 2:</a:t>
            </a:r>
          </a:p>
          <a:p>
            <a:r>
              <a:rPr lang="en-US" sz="1000" dirty="0">
                <a:solidFill>
                  <a:schemeClr val="bg1"/>
                </a:solidFill>
              </a:rPr>
              <a:t>            p = new Triangle;</a:t>
            </a:r>
          </a:p>
          <a:p>
            <a:r>
              <a:rPr lang="en-US" sz="1000" dirty="0">
                <a:solidFill>
                  <a:schemeClr val="bg1"/>
                </a:solidFill>
              </a:rPr>
              <a:t>            p-&gt;get();</a:t>
            </a:r>
          </a:p>
          <a:p>
            <a:r>
              <a:rPr lang="en-US" sz="1000" dirty="0">
                <a:solidFill>
                  <a:schemeClr val="bg1"/>
                </a:solidFill>
              </a:rPr>
              <a:t>            p-&gt;area();</a:t>
            </a:r>
          </a:p>
          <a:p>
            <a:r>
              <a:rPr lang="en-US" sz="1000" dirty="0">
                <a:solidFill>
                  <a:schemeClr val="bg1"/>
                </a:solidFill>
              </a:rPr>
              <a:t>            delete p;</a:t>
            </a:r>
          </a:p>
          <a:p>
            <a:r>
              <a:rPr lang="en-US" sz="1000" dirty="0">
                <a:solidFill>
                  <a:schemeClr val="bg1"/>
                </a:solidFill>
              </a:rPr>
              <a:t>            break;</a:t>
            </a:r>
          </a:p>
          <a:p>
            <a:r>
              <a:rPr lang="en-US" sz="1000" dirty="0">
                <a:solidFill>
                  <a:schemeClr val="bg1"/>
                </a:solidFill>
              </a:rPr>
              <a:t>        default:</a:t>
            </a:r>
          </a:p>
          <a:p>
            <a:r>
              <a:rPr lang="en-US" sz="1000" dirty="0">
                <a:solidFill>
                  <a:schemeClr val="bg1"/>
                </a:solidFill>
              </a:rPr>
              <a:t>            cout&lt;&lt;"Wrong choice";</a:t>
            </a:r>
          </a:p>
          <a:p>
            <a:r>
              <a:rPr lang="en-US" sz="1000" dirty="0">
                <a:solidFill>
                  <a:schemeClr val="bg1"/>
                </a:solidFill>
              </a:rPr>
              <a:t>    }</a:t>
            </a:r>
          </a:p>
          <a:p>
            <a:r>
              <a:rPr lang="en-US" sz="1000" dirty="0">
                <a:solidFill>
                  <a:schemeClr val="bg1"/>
                </a:solidFill>
              </a:rPr>
              <a:t>    return 0;</a:t>
            </a:r>
          </a:p>
          <a:p>
            <a:r>
              <a:rPr lang="en-US" sz="10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main() of the previous example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B8596563-0194-434B-B5AB-39086789409E}"/>
              </a:ext>
            </a:extLst>
          </p:cNvPr>
          <p:cNvSpPr/>
          <p:nvPr/>
        </p:nvSpPr>
        <p:spPr>
          <a:xfrm>
            <a:off x="3108177" y="1707654"/>
            <a:ext cx="576064" cy="3600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1D50A1D9-C671-4B4D-8C56-FBF945D06238}"/>
              </a:ext>
            </a:extLst>
          </p:cNvPr>
          <p:cNvGraphicFramePr>
            <a:graphicFrameLocks noGrp="1"/>
          </p:cNvGraphicFramePr>
          <p:nvPr>
            <p:extLst>
              <p:ext uri="{D42A27DB-BD31-4B8C-83A1-F6EECF244321}">
                <p14:modId xmlns:p14="http://schemas.microsoft.com/office/powerpoint/2010/main" val="1728165374"/>
              </p:ext>
            </p:extLst>
          </p:nvPr>
        </p:nvGraphicFramePr>
        <p:xfrm>
          <a:off x="4223791" y="1408822"/>
          <a:ext cx="2039889" cy="370840"/>
        </p:xfrm>
        <a:graphic>
          <a:graphicData uri="http://schemas.openxmlformats.org/drawingml/2006/table">
            <a:tbl>
              <a:tblPr firstRow="1" bandRow="1">
                <a:tableStyleId>{7DF18680-E054-41AD-8BC1-D1AEF772440D}</a:tableStyleId>
              </a:tblPr>
              <a:tblGrid>
                <a:gridCol w="679963">
                  <a:extLst>
                    <a:ext uri="{9D8B030D-6E8A-4147-A177-3AD203B41FA5}">
                      <a16:colId xmlns:a16="http://schemas.microsoft.com/office/drawing/2014/main" val="4258781960"/>
                    </a:ext>
                  </a:extLst>
                </a:gridCol>
                <a:gridCol w="679963">
                  <a:extLst>
                    <a:ext uri="{9D8B030D-6E8A-4147-A177-3AD203B41FA5}">
                      <a16:colId xmlns:a16="http://schemas.microsoft.com/office/drawing/2014/main" val="3944965929"/>
                    </a:ext>
                  </a:extLst>
                </a:gridCol>
                <a:gridCol w="679963">
                  <a:extLst>
                    <a:ext uri="{9D8B030D-6E8A-4147-A177-3AD203B41FA5}">
                      <a16:colId xmlns:a16="http://schemas.microsoft.com/office/drawing/2014/main" val="253167584"/>
                    </a:ext>
                  </a:extLst>
                </a:gridCol>
              </a:tblGrid>
              <a:tr h="370840">
                <a:tc>
                  <a:txBody>
                    <a:bodyPr/>
                    <a:lstStyle/>
                    <a:p>
                      <a:pPr algn="ctr"/>
                      <a:r>
                        <a:rPr lang="en-US" dirty="0"/>
                        <a:t>10</a:t>
                      </a:r>
                    </a:p>
                  </a:txBody>
                  <a:tcPr anchor="ctr"/>
                </a:tc>
                <a:tc>
                  <a:txBody>
                    <a:bodyPr/>
                    <a:lstStyle/>
                    <a:p>
                      <a:pPr algn="ctr"/>
                      <a:r>
                        <a:rPr lang="en-US" dirty="0"/>
                        <a:t>20</a:t>
                      </a:r>
                    </a:p>
                  </a:txBody>
                  <a:tcPr anchor="ctr"/>
                </a:tc>
                <a:tc>
                  <a:txBody>
                    <a:bodyPr/>
                    <a:lstStyle/>
                    <a:p>
                      <a:endParaRPr lang="en-US" dirty="0"/>
                    </a:p>
                  </a:txBody>
                  <a:tcPr/>
                </a:tc>
                <a:extLst>
                  <a:ext uri="{0D108BD9-81ED-4DB2-BD59-A6C34878D82A}">
                    <a16:rowId xmlns:a16="http://schemas.microsoft.com/office/drawing/2014/main" val="1911070405"/>
                  </a:ext>
                </a:extLst>
              </a:tr>
            </a:tbl>
          </a:graphicData>
        </a:graphic>
      </p:graphicFrame>
      <p:sp>
        <p:nvSpPr>
          <p:cNvPr id="11" name="Rectangle 10">
            <a:extLst>
              <a:ext uri="{FF2B5EF4-FFF2-40B4-BE49-F238E27FC236}">
                <a16:creationId xmlns:a16="http://schemas.microsoft.com/office/drawing/2014/main" id="{BA85BDA6-E466-4E6B-95AC-2C9CBCBD8A5B}"/>
              </a:ext>
            </a:extLst>
          </p:cNvPr>
          <p:cNvSpPr/>
          <p:nvPr/>
        </p:nvSpPr>
        <p:spPr>
          <a:xfrm>
            <a:off x="6780583" y="1419622"/>
            <a:ext cx="2039889" cy="7200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&amp;Rectangle::area();</a:t>
            </a:r>
          </a:p>
        </p:txBody>
      </p:sp>
      <p:sp>
        <p:nvSpPr>
          <p:cNvPr id="4" name="TextBox 3">
            <a:extLst>
              <a:ext uri="{FF2B5EF4-FFF2-40B4-BE49-F238E27FC236}">
                <a16:creationId xmlns:a16="http://schemas.microsoft.com/office/drawing/2014/main" id="{08D83D47-FCA0-448A-9AF0-2444B816B0E2}"/>
              </a:ext>
            </a:extLst>
          </p:cNvPr>
          <p:cNvSpPr txBox="1"/>
          <p:nvPr/>
        </p:nvSpPr>
        <p:spPr>
          <a:xfrm>
            <a:off x="6792294" y="1050290"/>
            <a:ext cx="2283767" cy="369332"/>
          </a:xfrm>
          <a:prstGeom prst="rect">
            <a:avLst/>
          </a:prstGeom>
          <a:noFill/>
        </p:spPr>
        <p:txBody>
          <a:bodyPr wrap="none" rtlCol="0">
            <a:spAutoFit/>
          </a:bodyPr>
          <a:lstStyle/>
          <a:p>
            <a:r>
              <a:rPr lang="en-US" dirty="0"/>
              <a:t>VTABLE of “Rectangle”</a:t>
            </a:r>
          </a:p>
        </p:txBody>
      </p:sp>
      <p:sp>
        <p:nvSpPr>
          <p:cNvPr id="12" name="TextBox 11">
            <a:extLst>
              <a:ext uri="{FF2B5EF4-FFF2-40B4-BE49-F238E27FC236}">
                <a16:creationId xmlns:a16="http://schemas.microsoft.com/office/drawing/2014/main" id="{D785B8F0-FF35-4722-824E-056C1CCEFA81}"/>
              </a:ext>
            </a:extLst>
          </p:cNvPr>
          <p:cNvSpPr txBox="1"/>
          <p:nvPr/>
        </p:nvSpPr>
        <p:spPr>
          <a:xfrm>
            <a:off x="4271282" y="1059582"/>
            <a:ext cx="660758" cy="369332"/>
          </a:xfrm>
          <a:prstGeom prst="rect">
            <a:avLst/>
          </a:prstGeom>
          <a:noFill/>
        </p:spPr>
        <p:txBody>
          <a:bodyPr wrap="none" rtlCol="0">
            <a:spAutoFit/>
          </a:bodyPr>
          <a:lstStyle/>
          <a:p>
            <a:r>
              <a:rPr lang="en-US" dirty="0"/>
              <a:t>dim1</a:t>
            </a:r>
          </a:p>
        </p:txBody>
      </p:sp>
      <p:sp>
        <p:nvSpPr>
          <p:cNvPr id="13" name="TextBox 12">
            <a:extLst>
              <a:ext uri="{FF2B5EF4-FFF2-40B4-BE49-F238E27FC236}">
                <a16:creationId xmlns:a16="http://schemas.microsoft.com/office/drawing/2014/main" id="{D2CAE639-D430-4EC1-8CA9-802C19BFCF5C}"/>
              </a:ext>
            </a:extLst>
          </p:cNvPr>
          <p:cNvSpPr txBox="1"/>
          <p:nvPr/>
        </p:nvSpPr>
        <p:spPr>
          <a:xfrm>
            <a:off x="4919354" y="1059582"/>
            <a:ext cx="660758" cy="369332"/>
          </a:xfrm>
          <a:prstGeom prst="rect">
            <a:avLst/>
          </a:prstGeom>
          <a:noFill/>
        </p:spPr>
        <p:txBody>
          <a:bodyPr wrap="none" rtlCol="0">
            <a:spAutoFit/>
          </a:bodyPr>
          <a:lstStyle/>
          <a:p>
            <a:r>
              <a:rPr lang="en-US" dirty="0"/>
              <a:t>dim2</a:t>
            </a:r>
          </a:p>
        </p:txBody>
      </p:sp>
      <p:sp>
        <p:nvSpPr>
          <p:cNvPr id="14" name="TextBox 13">
            <a:extLst>
              <a:ext uri="{FF2B5EF4-FFF2-40B4-BE49-F238E27FC236}">
                <a16:creationId xmlns:a16="http://schemas.microsoft.com/office/drawing/2014/main" id="{4C6213E1-F26A-4FF0-85A4-9660A6991A60}"/>
              </a:ext>
            </a:extLst>
          </p:cNvPr>
          <p:cNvSpPr txBox="1"/>
          <p:nvPr/>
        </p:nvSpPr>
        <p:spPr>
          <a:xfrm>
            <a:off x="5567426" y="1059582"/>
            <a:ext cx="803425" cy="369332"/>
          </a:xfrm>
          <a:prstGeom prst="rect">
            <a:avLst/>
          </a:prstGeom>
          <a:noFill/>
        </p:spPr>
        <p:txBody>
          <a:bodyPr wrap="none" rtlCol="0">
            <a:spAutoFit/>
          </a:bodyPr>
          <a:lstStyle/>
          <a:p>
            <a:r>
              <a:rPr lang="en-US" dirty="0"/>
              <a:t>VVPTR</a:t>
            </a:r>
          </a:p>
        </p:txBody>
      </p:sp>
      <p:sp>
        <p:nvSpPr>
          <p:cNvPr id="15" name="TextBox 14">
            <a:extLst>
              <a:ext uri="{FF2B5EF4-FFF2-40B4-BE49-F238E27FC236}">
                <a16:creationId xmlns:a16="http://schemas.microsoft.com/office/drawing/2014/main" id="{CA46934B-103F-4167-A9F4-9BE18F86AEA3}"/>
              </a:ext>
            </a:extLst>
          </p:cNvPr>
          <p:cNvSpPr txBox="1"/>
          <p:nvPr/>
        </p:nvSpPr>
        <p:spPr>
          <a:xfrm>
            <a:off x="3252193" y="2058402"/>
            <a:ext cx="306494" cy="369332"/>
          </a:xfrm>
          <a:prstGeom prst="rect">
            <a:avLst/>
          </a:prstGeom>
          <a:noFill/>
        </p:spPr>
        <p:txBody>
          <a:bodyPr wrap="none" rtlCol="0">
            <a:spAutoFit/>
          </a:bodyPr>
          <a:lstStyle/>
          <a:p>
            <a:r>
              <a:rPr lang="en-US" dirty="0"/>
              <a:t>p</a:t>
            </a:r>
          </a:p>
        </p:txBody>
      </p:sp>
      <p:cxnSp>
        <p:nvCxnSpPr>
          <p:cNvPr id="6" name="Straight Arrow Connector 5">
            <a:extLst>
              <a:ext uri="{FF2B5EF4-FFF2-40B4-BE49-F238E27FC236}">
                <a16:creationId xmlns:a16="http://schemas.microsoft.com/office/drawing/2014/main" id="{46D20975-4B63-4E42-BC0E-ACA5E07CDB0E}"/>
              </a:ext>
            </a:extLst>
          </p:cNvPr>
          <p:cNvCxnSpPr>
            <a:cxnSpLocks/>
            <a:stCxn id="2" idx="3"/>
            <a:endCxn id="3" idx="2"/>
          </p:cNvCxnSpPr>
          <p:nvPr/>
        </p:nvCxnSpPr>
        <p:spPr>
          <a:xfrm flipV="1">
            <a:off x="3684241" y="1779662"/>
            <a:ext cx="1559494" cy="10801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22E9F2F9-6C44-4F49-A343-12D6E6FCC9EE}"/>
              </a:ext>
            </a:extLst>
          </p:cNvPr>
          <p:cNvCxnSpPr>
            <a:cxnSpLocks/>
            <a:stCxn id="3" idx="3"/>
            <a:endCxn id="11" idx="1"/>
          </p:cNvCxnSpPr>
          <p:nvPr/>
        </p:nvCxnSpPr>
        <p:spPr>
          <a:xfrm>
            <a:off x="6263680" y="1594242"/>
            <a:ext cx="516903" cy="18542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0FD6AD58-5962-40A2-9640-39F950E03E12}"/>
              </a:ext>
            </a:extLst>
          </p:cNvPr>
          <p:cNvSpPr/>
          <p:nvPr/>
        </p:nvSpPr>
        <p:spPr>
          <a:xfrm>
            <a:off x="7668344" y="4443958"/>
            <a:ext cx="576064" cy="3600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25" name="Table 3">
            <a:extLst>
              <a:ext uri="{FF2B5EF4-FFF2-40B4-BE49-F238E27FC236}">
                <a16:creationId xmlns:a16="http://schemas.microsoft.com/office/drawing/2014/main" id="{69B61838-1046-4BD4-865E-2F78BA31C95B}"/>
              </a:ext>
            </a:extLst>
          </p:cNvPr>
          <p:cNvGraphicFramePr>
            <a:graphicFrameLocks noGrp="1"/>
          </p:cNvGraphicFramePr>
          <p:nvPr>
            <p:extLst>
              <p:ext uri="{D42A27DB-BD31-4B8C-83A1-F6EECF244321}">
                <p14:modId xmlns:p14="http://schemas.microsoft.com/office/powerpoint/2010/main" val="2621827203"/>
              </p:ext>
            </p:extLst>
          </p:nvPr>
        </p:nvGraphicFramePr>
        <p:xfrm>
          <a:off x="4657188" y="4577174"/>
          <a:ext cx="2039889" cy="370840"/>
        </p:xfrm>
        <a:graphic>
          <a:graphicData uri="http://schemas.openxmlformats.org/drawingml/2006/table">
            <a:tbl>
              <a:tblPr firstRow="1" bandRow="1">
                <a:tableStyleId>{F5AB1C69-6EDB-4FF4-983F-18BD219EF322}</a:tableStyleId>
              </a:tblPr>
              <a:tblGrid>
                <a:gridCol w="679963">
                  <a:extLst>
                    <a:ext uri="{9D8B030D-6E8A-4147-A177-3AD203B41FA5}">
                      <a16:colId xmlns:a16="http://schemas.microsoft.com/office/drawing/2014/main" val="4258781960"/>
                    </a:ext>
                  </a:extLst>
                </a:gridCol>
                <a:gridCol w="679963">
                  <a:extLst>
                    <a:ext uri="{9D8B030D-6E8A-4147-A177-3AD203B41FA5}">
                      <a16:colId xmlns:a16="http://schemas.microsoft.com/office/drawing/2014/main" val="3944965929"/>
                    </a:ext>
                  </a:extLst>
                </a:gridCol>
                <a:gridCol w="679963">
                  <a:extLst>
                    <a:ext uri="{9D8B030D-6E8A-4147-A177-3AD203B41FA5}">
                      <a16:colId xmlns:a16="http://schemas.microsoft.com/office/drawing/2014/main" val="253167584"/>
                    </a:ext>
                  </a:extLst>
                </a:gridCol>
              </a:tblGrid>
              <a:tr h="370840">
                <a:tc>
                  <a:txBody>
                    <a:bodyPr/>
                    <a:lstStyle/>
                    <a:p>
                      <a:pPr algn="ctr"/>
                      <a:r>
                        <a:rPr lang="en-US" dirty="0"/>
                        <a:t>10</a:t>
                      </a:r>
                    </a:p>
                  </a:txBody>
                  <a:tcPr anchor="ctr"/>
                </a:tc>
                <a:tc>
                  <a:txBody>
                    <a:bodyPr/>
                    <a:lstStyle/>
                    <a:p>
                      <a:pPr algn="ctr"/>
                      <a:r>
                        <a:rPr lang="en-US" dirty="0"/>
                        <a:t>20</a:t>
                      </a:r>
                    </a:p>
                  </a:txBody>
                  <a:tcPr anchor="ctr"/>
                </a:tc>
                <a:tc>
                  <a:txBody>
                    <a:bodyPr/>
                    <a:lstStyle/>
                    <a:p>
                      <a:endParaRPr lang="en-US" dirty="0"/>
                    </a:p>
                  </a:txBody>
                  <a:tcPr/>
                </a:tc>
                <a:extLst>
                  <a:ext uri="{0D108BD9-81ED-4DB2-BD59-A6C34878D82A}">
                    <a16:rowId xmlns:a16="http://schemas.microsoft.com/office/drawing/2014/main" val="1911070405"/>
                  </a:ext>
                </a:extLst>
              </a:tr>
            </a:tbl>
          </a:graphicData>
        </a:graphic>
      </p:graphicFrame>
      <p:sp>
        <p:nvSpPr>
          <p:cNvPr id="27" name="Rectangle 26">
            <a:extLst>
              <a:ext uri="{FF2B5EF4-FFF2-40B4-BE49-F238E27FC236}">
                <a16:creationId xmlns:a16="http://schemas.microsoft.com/office/drawing/2014/main" id="{3D891F9D-D863-4A8D-925F-782A41D216FD}"/>
              </a:ext>
            </a:extLst>
          </p:cNvPr>
          <p:cNvSpPr/>
          <p:nvPr/>
        </p:nvSpPr>
        <p:spPr>
          <a:xfrm>
            <a:off x="6888087" y="3589154"/>
            <a:ext cx="2039889"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&amp;Triangle::area();</a:t>
            </a:r>
          </a:p>
        </p:txBody>
      </p:sp>
      <p:sp>
        <p:nvSpPr>
          <p:cNvPr id="28" name="TextBox 27">
            <a:extLst>
              <a:ext uri="{FF2B5EF4-FFF2-40B4-BE49-F238E27FC236}">
                <a16:creationId xmlns:a16="http://schemas.microsoft.com/office/drawing/2014/main" id="{D7E71DAD-1061-454A-9E6A-B39AC57C472F}"/>
              </a:ext>
            </a:extLst>
          </p:cNvPr>
          <p:cNvSpPr txBox="1"/>
          <p:nvPr/>
        </p:nvSpPr>
        <p:spPr>
          <a:xfrm>
            <a:off x="6899798" y="3219822"/>
            <a:ext cx="2116670" cy="369332"/>
          </a:xfrm>
          <a:prstGeom prst="rect">
            <a:avLst/>
          </a:prstGeom>
          <a:noFill/>
        </p:spPr>
        <p:txBody>
          <a:bodyPr wrap="none" rtlCol="0">
            <a:spAutoFit/>
          </a:bodyPr>
          <a:lstStyle/>
          <a:p>
            <a:r>
              <a:rPr lang="en-US" dirty="0"/>
              <a:t>VTABLE of “Triangle”</a:t>
            </a:r>
          </a:p>
        </p:txBody>
      </p:sp>
      <p:sp>
        <p:nvSpPr>
          <p:cNvPr id="29" name="TextBox 28">
            <a:extLst>
              <a:ext uri="{FF2B5EF4-FFF2-40B4-BE49-F238E27FC236}">
                <a16:creationId xmlns:a16="http://schemas.microsoft.com/office/drawing/2014/main" id="{AAFD6D54-91F1-4D33-904A-D236131D3742}"/>
              </a:ext>
            </a:extLst>
          </p:cNvPr>
          <p:cNvSpPr txBox="1"/>
          <p:nvPr/>
        </p:nvSpPr>
        <p:spPr>
          <a:xfrm>
            <a:off x="4704679" y="4227934"/>
            <a:ext cx="660758" cy="369332"/>
          </a:xfrm>
          <a:prstGeom prst="rect">
            <a:avLst/>
          </a:prstGeom>
          <a:noFill/>
        </p:spPr>
        <p:txBody>
          <a:bodyPr wrap="none" rtlCol="0">
            <a:spAutoFit/>
          </a:bodyPr>
          <a:lstStyle/>
          <a:p>
            <a:r>
              <a:rPr lang="en-US" dirty="0"/>
              <a:t>dim1</a:t>
            </a:r>
          </a:p>
        </p:txBody>
      </p:sp>
      <p:sp>
        <p:nvSpPr>
          <p:cNvPr id="30" name="TextBox 29">
            <a:extLst>
              <a:ext uri="{FF2B5EF4-FFF2-40B4-BE49-F238E27FC236}">
                <a16:creationId xmlns:a16="http://schemas.microsoft.com/office/drawing/2014/main" id="{A9061511-37F9-4291-88B6-A40F7738E0E1}"/>
              </a:ext>
            </a:extLst>
          </p:cNvPr>
          <p:cNvSpPr txBox="1"/>
          <p:nvPr/>
        </p:nvSpPr>
        <p:spPr>
          <a:xfrm>
            <a:off x="5352751" y="4227934"/>
            <a:ext cx="660758" cy="369332"/>
          </a:xfrm>
          <a:prstGeom prst="rect">
            <a:avLst/>
          </a:prstGeom>
          <a:noFill/>
        </p:spPr>
        <p:txBody>
          <a:bodyPr wrap="none" rtlCol="0">
            <a:spAutoFit/>
          </a:bodyPr>
          <a:lstStyle/>
          <a:p>
            <a:r>
              <a:rPr lang="en-US" dirty="0"/>
              <a:t>dim2</a:t>
            </a:r>
          </a:p>
        </p:txBody>
      </p:sp>
      <p:sp>
        <p:nvSpPr>
          <p:cNvPr id="31" name="TextBox 30">
            <a:extLst>
              <a:ext uri="{FF2B5EF4-FFF2-40B4-BE49-F238E27FC236}">
                <a16:creationId xmlns:a16="http://schemas.microsoft.com/office/drawing/2014/main" id="{E4CBCE91-BC25-4746-8C92-8149F04620E6}"/>
              </a:ext>
            </a:extLst>
          </p:cNvPr>
          <p:cNvSpPr txBox="1"/>
          <p:nvPr/>
        </p:nvSpPr>
        <p:spPr>
          <a:xfrm>
            <a:off x="6000823" y="4227934"/>
            <a:ext cx="803425" cy="369332"/>
          </a:xfrm>
          <a:prstGeom prst="rect">
            <a:avLst/>
          </a:prstGeom>
          <a:noFill/>
        </p:spPr>
        <p:txBody>
          <a:bodyPr wrap="none" rtlCol="0">
            <a:spAutoFit/>
          </a:bodyPr>
          <a:lstStyle/>
          <a:p>
            <a:r>
              <a:rPr lang="en-US" dirty="0"/>
              <a:t>VVPTR</a:t>
            </a:r>
          </a:p>
        </p:txBody>
      </p:sp>
      <p:sp>
        <p:nvSpPr>
          <p:cNvPr id="32" name="TextBox 31">
            <a:extLst>
              <a:ext uri="{FF2B5EF4-FFF2-40B4-BE49-F238E27FC236}">
                <a16:creationId xmlns:a16="http://schemas.microsoft.com/office/drawing/2014/main" id="{F91EABAC-828B-4A72-8A87-D05371BF32D4}"/>
              </a:ext>
            </a:extLst>
          </p:cNvPr>
          <p:cNvSpPr txBox="1"/>
          <p:nvPr/>
        </p:nvSpPr>
        <p:spPr>
          <a:xfrm>
            <a:off x="7812360" y="4794706"/>
            <a:ext cx="306494" cy="369332"/>
          </a:xfrm>
          <a:prstGeom prst="rect">
            <a:avLst/>
          </a:prstGeom>
          <a:noFill/>
        </p:spPr>
        <p:txBody>
          <a:bodyPr wrap="none" rtlCol="0">
            <a:spAutoFit/>
          </a:bodyPr>
          <a:lstStyle/>
          <a:p>
            <a:r>
              <a:rPr lang="en-US" dirty="0"/>
              <a:t>p</a:t>
            </a:r>
          </a:p>
        </p:txBody>
      </p:sp>
      <p:cxnSp>
        <p:nvCxnSpPr>
          <p:cNvPr id="33" name="Straight Arrow Connector 32">
            <a:extLst>
              <a:ext uri="{FF2B5EF4-FFF2-40B4-BE49-F238E27FC236}">
                <a16:creationId xmlns:a16="http://schemas.microsoft.com/office/drawing/2014/main" id="{25512482-3556-4D20-B63C-502C7157BC48}"/>
              </a:ext>
            </a:extLst>
          </p:cNvPr>
          <p:cNvCxnSpPr>
            <a:cxnSpLocks/>
            <a:stCxn id="24" idx="1"/>
            <a:endCxn id="25" idx="2"/>
          </p:cNvCxnSpPr>
          <p:nvPr/>
        </p:nvCxnSpPr>
        <p:spPr>
          <a:xfrm flipH="1">
            <a:off x="5677132" y="4623978"/>
            <a:ext cx="1991212" cy="324036"/>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a:extLst>
              <a:ext uri="{FF2B5EF4-FFF2-40B4-BE49-F238E27FC236}">
                <a16:creationId xmlns:a16="http://schemas.microsoft.com/office/drawing/2014/main" id="{EBE27D8D-F44C-42C7-9A49-927B35243F63}"/>
              </a:ext>
            </a:extLst>
          </p:cNvPr>
          <p:cNvCxnSpPr>
            <a:cxnSpLocks/>
            <a:stCxn id="25" idx="3"/>
            <a:endCxn id="27" idx="1"/>
          </p:cNvCxnSpPr>
          <p:nvPr/>
        </p:nvCxnSpPr>
        <p:spPr>
          <a:xfrm flipV="1">
            <a:off x="6697077" y="3949194"/>
            <a:ext cx="191010" cy="81340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35" name="Rectangle 34">
            <a:extLst>
              <a:ext uri="{FF2B5EF4-FFF2-40B4-BE49-F238E27FC236}">
                <a16:creationId xmlns:a16="http://schemas.microsoft.com/office/drawing/2014/main" id="{D257E4D9-C4F5-45BA-8C7A-6C6E1F02DDEC}"/>
              </a:ext>
            </a:extLst>
          </p:cNvPr>
          <p:cNvSpPr/>
          <p:nvPr/>
        </p:nvSpPr>
        <p:spPr>
          <a:xfrm>
            <a:off x="2537103" y="2688614"/>
            <a:ext cx="2294276" cy="32293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get() of Figure will run</a:t>
            </a:r>
          </a:p>
        </p:txBody>
      </p:sp>
      <p:cxnSp>
        <p:nvCxnSpPr>
          <p:cNvPr id="36" name="Straight Arrow Connector 35">
            <a:extLst>
              <a:ext uri="{FF2B5EF4-FFF2-40B4-BE49-F238E27FC236}">
                <a16:creationId xmlns:a16="http://schemas.microsoft.com/office/drawing/2014/main" id="{8691F1B3-B9F7-4804-A82F-979446C8743E}"/>
              </a:ext>
            </a:extLst>
          </p:cNvPr>
          <p:cNvCxnSpPr>
            <a:cxnSpLocks/>
          </p:cNvCxnSpPr>
          <p:nvPr/>
        </p:nvCxnSpPr>
        <p:spPr>
          <a:xfrm>
            <a:off x="947937" y="2859782"/>
            <a:ext cx="1607841"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37" name="Rectangle 36">
            <a:extLst>
              <a:ext uri="{FF2B5EF4-FFF2-40B4-BE49-F238E27FC236}">
                <a16:creationId xmlns:a16="http://schemas.microsoft.com/office/drawing/2014/main" id="{71B4426A-B2DF-4113-8F3F-F95EF306FF52}"/>
              </a:ext>
            </a:extLst>
          </p:cNvPr>
          <p:cNvSpPr/>
          <p:nvPr/>
        </p:nvSpPr>
        <p:spPr>
          <a:xfrm>
            <a:off x="2632773" y="3163317"/>
            <a:ext cx="2718465" cy="34453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area() of Rectangle will run</a:t>
            </a:r>
          </a:p>
        </p:txBody>
      </p:sp>
      <p:cxnSp>
        <p:nvCxnSpPr>
          <p:cNvPr id="38" name="Straight Arrow Connector 37">
            <a:extLst>
              <a:ext uri="{FF2B5EF4-FFF2-40B4-BE49-F238E27FC236}">
                <a16:creationId xmlns:a16="http://schemas.microsoft.com/office/drawing/2014/main" id="{0F3FC123-84B6-41AD-AAAB-3A49E6DE2932}"/>
              </a:ext>
            </a:extLst>
          </p:cNvPr>
          <p:cNvCxnSpPr>
            <a:cxnSpLocks/>
          </p:cNvCxnSpPr>
          <p:nvPr/>
        </p:nvCxnSpPr>
        <p:spPr>
          <a:xfrm>
            <a:off x="947937" y="3011550"/>
            <a:ext cx="1703512" cy="344536"/>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40" name="Rectangle 39">
            <a:extLst>
              <a:ext uri="{FF2B5EF4-FFF2-40B4-BE49-F238E27FC236}">
                <a16:creationId xmlns:a16="http://schemas.microsoft.com/office/drawing/2014/main" id="{0B52708A-CAB1-48A6-A5F5-804037981786}"/>
              </a:ext>
            </a:extLst>
          </p:cNvPr>
          <p:cNvSpPr/>
          <p:nvPr/>
        </p:nvSpPr>
        <p:spPr>
          <a:xfrm>
            <a:off x="2560766" y="3651870"/>
            <a:ext cx="2294276" cy="32293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get() of Figure will run</a:t>
            </a:r>
          </a:p>
        </p:txBody>
      </p:sp>
      <p:cxnSp>
        <p:nvCxnSpPr>
          <p:cNvPr id="42" name="Straight Arrow Connector 41">
            <a:extLst>
              <a:ext uri="{FF2B5EF4-FFF2-40B4-BE49-F238E27FC236}">
                <a16:creationId xmlns:a16="http://schemas.microsoft.com/office/drawing/2014/main" id="{B3EF34CB-220B-4508-821D-E773C1540708}"/>
              </a:ext>
            </a:extLst>
          </p:cNvPr>
          <p:cNvCxnSpPr>
            <a:cxnSpLocks/>
          </p:cNvCxnSpPr>
          <p:nvPr/>
        </p:nvCxnSpPr>
        <p:spPr>
          <a:xfrm>
            <a:off x="971600" y="3823038"/>
            <a:ext cx="1607841"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43" name="Rectangle 42">
            <a:extLst>
              <a:ext uri="{FF2B5EF4-FFF2-40B4-BE49-F238E27FC236}">
                <a16:creationId xmlns:a16="http://schemas.microsoft.com/office/drawing/2014/main" id="{5D71D08B-7329-42AA-AB3A-D0639EDBA292}"/>
              </a:ext>
            </a:extLst>
          </p:cNvPr>
          <p:cNvSpPr/>
          <p:nvPr/>
        </p:nvSpPr>
        <p:spPr>
          <a:xfrm>
            <a:off x="1792340" y="4155927"/>
            <a:ext cx="2431451" cy="32293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area of Triangle will run</a:t>
            </a:r>
          </a:p>
        </p:txBody>
      </p:sp>
      <p:cxnSp>
        <p:nvCxnSpPr>
          <p:cNvPr id="44" name="Straight Arrow Connector 43">
            <a:extLst>
              <a:ext uri="{FF2B5EF4-FFF2-40B4-BE49-F238E27FC236}">
                <a16:creationId xmlns:a16="http://schemas.microsoft.com/office/drawing/2014/main" id="{DE71A5EB-D0CB-415E-8171-3DD1C543B841}"/>
              </a:ext>
            </a:extLst>
          </p:cNvPr>
          <p:cNvCxnSpPr>
            <a:cxnSpLocks/>
            <a:endCxn id="43" idx="1"/>
          </p:cNvCxnSpPr>
          <p:nvPr/>
        </p:nvCxnSpPr>
        <p:spPr>
          <a:xfrm>
            <a:off x="1012083" y="3974806"/>
            <a:ext cx="780257" cy="342589"/>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71302265"/>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86278"/>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endParaRPr lang="en-US" sz="9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 - 1 (If user opted for 1)</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7AABA9C8-ACD8-4E6F-AF80-C421E0515BE5}"/>
              </a:ext>
            </a:extLst>
          </p:cNvPr>
          <p:cNvSpPr/>
          <p:nvPr/>
        </p:nvSpPr>
        <p:spPr>
          <a:xfrm>
            <a:off x="1871700" y="1563638"/>
            <a:ext cx="5400600" cy="2714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Select a figure:</a:t>
            </a:r>
          </a:p>
          <a:p>
            <a:r>
              <a:rPr lang="en-US" dirty="0"/>
              <a:t>1. Rectangle</a:t>
            </a:r>
          </a:p>
          <a:p>
            <a:r>
              <a:rPr lang="en-US" dirty="0"/>
              <a:t>2. Triangle</a:t>
            </a:r>
          </a:p>
          <a:p>
            <a:r>
              <a:rPr lang="en-US" dirty="0"/>
              <a:t>Enter your choice: 1</a:t>
            </a:r>
          </a:p>
          <a:p>
            <a:r>
              <a:rPr lang="en-US" dirty="0"/>
              <a:t>Enter the dimension: 10 20</a:t>
            </a:r>
          </a:p>
          <a:p>
            <a:r>
              <a:rPr lang="en-US" dirty="0"/>
              <a:t>Area of rectangle: 200</a:t>
            </a:r>
          </a:p>
          <a:p>
            <a:endParaRPr lang="en-US" dirty="0"/>
          </a:p>
          <a:p>
            <a:r>
              <a:rPr lang="en-US" dirty="0"/>
              <a:t>Process returned 0 (0x0)   execution time : 7.140 s</a:t>
            </a:r>
          </a:p>
          <a:p>
            <a:r>
              <a:rPr lang="en-US" dirty="0"/>
              <a:t>Press any key to continue.</a:t>
            </a:r>
          </a:p>
        </p:txBody>
      </p:sp>
    </p:spTree>
    <p:extLst>
      <p:ext uri="{BB962C8B-B14F-4D97-AF65-F5344CB8AC3E}">
        <p14:creationId xmlns:p14="http://schemas.microsoft.com/office/powerpoint/2010/main" val="2654271243"/>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86278"/>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endParaRPr lang="en-US" sz="9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 - 2 (If user opted for 2)</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7AABA9C8-ACD8-4E6F-AF80-C421E0515BE5}"/>
              </a:ext>
            </a:extLst>
          </p:cNvPr>
          <p:cNvSpPr/>
          <p:nvPr/>
        </p:nvSpPr>
        <p:spPr>
          <a:xfrm>
            <a:off x="1871700" y="1563638"/>
            <a:ext cx="5400600" cy="2714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Select a figure:</a:t>
            </a:r>
          </a:p>
          <a:p>
            <a:r>
              <a:rPr lang="en-US" dirty="0"/>
              <a:t>1. Rectangle</a:t>
            </a:r>
          </a:p>
          <a:p>
            <a:r>
              <a:rPr lang="en-US" dirty="0"/>
              <a:t>2. Triangle</a:t>
            </a:r>
          </a:p>
          <a:p>
            <a:r>
              <a:rPr lang="en-US" dirty="0"/>
              <a:t>Enter your choice: 2</a:t>
            </a:r>
          </a:p>
          <a:p>
            <a:r>
              <a:rPr lang="en-US" dirty="0"/>
              <a:t>Enter the dimension: 10 20</a:t>
            </a:r>
          </a:p>
          <a:p>
            <a:r>
              <a:rPr lang="en-US" dirty="0"/>
              <a:t>Area of triangle: 100</a:t>
            </a:r>
          </a:p>
          <a:p>
            <a:endParaRPr lang="en-US" dirty="0"/>
          </a:p>
          <a:p>
            <a:r>
              <a:rPr lang="en-US" dirty="0"/>
              <a:t>Process returned 0 (0x0)   execution time : 7.092 s</a:t>
            </a:r>
          </a:p>
          <a:p>
            <a:r>
              <a:rPr lang="en-US" dirty="0"/>
              <a:t>Press any key to continue.</a:t>
            </a:r>
          </a:p>
        </p:txBody>
      </p:sp>
    </p:spTree>
    <p:extLst>
      <p:ext uri="{BB962C8B-B14F-4D97-AF65-F5344CB8AC3E}">
        <p14:creationId xmlns:p14="http://schemas.microsoft.com/office/powerpoint/2010/main" val="3710376828"/>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86278"/>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342900" indent="-342900">
              <a:buFont typeface="+mj-lt"/>
              <a:buAutoNum type="arabicPeriod"/>
            </a:pPr>
            <a:r>
              <a:rPr lang="en-US" sz="1600" dirty="0">
                <a:solidFill>
                  <a:schemeClr val="bg1"/>
                </a:solidFill>
              </a:rPr>
              <a:t>A pure virtual function is a virtual function for which we do not provide any body/definition in the base class.</a:t>
            </a:r>
          </a:p>
          <a:p>
            <a:endParaRPr lang="en-US" sz="1600" dirty="0">
              <a:solidFill>
                <a:schemeClr val="bg1"/>
              </a:solidFill>
            </a:endParaRPr>
          </a:p>
          <a:p>
            <a:pPr marL="342900" indent="-342900">
              <a:buFont typeface="+mj-lt"/>
              <a:buAutoNum type="arabicPeriod" startAt="2"/>
            </a:pPr>
            <a:r>
              <a:rPr lang="en-US" sz="1600" dirty="0">
                <a:solidFill>
                  <a:schemeClr val="bg1"/>
                </a:solidFill>
              </a:rPr>
              <a:t>In other words, they are functions without any definition</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Pure Virtual Functions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TextBox 1">
            <a:extLst>
              <a:ext uri="{FF2B5EF4-FFF2-40B4-BE49-F238E27FC236}">
                <a16:creationId xmlns:a16="http://schemas.microsoft.com/office/drawing/2014/main" id="{140B3CDA-937A-47C5-AE70-20F7FEAF662A}"/>
              </a:ext>
            </a:extLst>
          </p:cNvPr>
          <p:cNvSpPr txBox="1"/>
          <p:nvPr/>
        </p:nvSpPr>
        <p:spPr>
          <a:xfrm>
            <a:off x="683568" y="2211710"/>
            <a:ext cx="1843453" cy="1200329"/>
          </a:xfrm>
          <a:prstGeom prst="rect">
            <a:avLst/>
          </a:prstGeom>
          <a:noFill/>
        </p:spPr>
        <p:txBody>
          <a:bodyPr wrap="none" rtlCol="0">
            <a:spAutoFit/>
          </a:bodyPr>
          <a:lstStyle/>
          <a:p>
            <a:r>
              <a:rPr lang="en-US" dirty="0"/>
              <a:t>virtual void area()</a:t>
            </a:r>
          </a:p>
          <a:p>
            <a:r>
              <a:rPr lang="en-US" dirty="0"/>
              <a:t>{</a:t>
            </a:r>
          </a:p>
          <a:p>
            <a:r>
              <a:rPr lang="en-US" dirty="0"/>
              <a:t>    </a:t>
            </a:r>
          </a:p>
          <a:p>
            <a:r>
              <a:rPr lang="en-US" dirty="0"/>
              <a:t>}</a:t>
            </a:r>
          </a:p>
        </p:txBody>
      </p:sp>
      <p:sp>
        <p:nvSpPr>
          <p:cNvPr id="8" name="TextBox 7">
            <a:extLst>
              <a:ext uri="{FF2B5EF4-FFF2-40B4-BE49-F238E27FC236}">
                <a16:creationId xmlns:a16="http://schemas.microsoft.com/office/drawing/2014/main" id="{741182C0-F237-45B2-8EE9-C184F2A54DC0}"/>
              </a:ext>
            </a:extLst>
          </p:cNvPr>
          <p:cNvSpPr txBox="1"/>
          <p:nvPr/>
        </p:nvSpPr>
        <p:spPr>
          <a:xfrm>
            <a:off x="6000172" y="2202418"/>
            <a:ext cx="2244204" cy="369332"/>
          </a:xfrm>
          <a:prstGeom prst="rect">
            <a:avLst/>
          </a:prstGeom>
          <a:noFill/>
        </p:spPr>
        <p:txBody>
          <a:bodyPr wrap="none" rtlCol="0">
            <a:spAutoFit/>
          </a:bodyPr>
          <a:lstStyle/>
          <a:p>
            <a:r>
              <a:rPr lang="en-US" dirty="0"/>
              <a:t>virtual void area() = 0;</a:t>
            </a:r>
          </a:p>
        </p:txBody>
      </p:sp>
      <p:sp>
        <p:nvSpPr>
          <p:cNvPr id="3" name="Rectangle 2">
            <a:extLst>
              <a:ext uri="{FF2B5EF4-FFF2-40B4-BE49-F238E27FC236}">
                <a16:creationId xmlns:a16="http://schemas.microsoft.com/office/drawing/2014/main" id="{58428128-AA59-4DED-A664-D4DDD82AAFF9}"/>
              </a:ext>
            </a:extLst>
          </p:cNvPr>
          <p:cNvSpPr/>
          <p:nvPr/>
        </p:nvSpPr>
        <p:spPr>
          <a:xfrm>
            <a:off x="2987824" y="2122970"/>
            <a:ext cx="2664296" cy="6889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This is Not PURE VIRTUAL FUNCTION</a:t>
            </a:r>
          </a:p>
        </p:txBody>
      </p:sp>
      <p:sp>
        <p:nvSpPr>
          <p:cNvPr id="4" name="Arrow: Left 3">
            <a:extLst>
              <a:ext uri="{FF2B5EF4-FFF2-40B4-BE49-F238E27FC236}">
                <a16:creationId xmlns:a16="http://schemas.microsoft.com/office/drawing/2014/main" id="{E6F239ED-D4FA-4056-A00F-6E96ECA834B7}"/>
              </a:ext>
            </a:extLst>
          </p:cNvPr>
          <p:cNvSpPr/>
          <p:nvPr/>
        </p:nvSpPr>
        <p:spPr>
          <a:xfrm>
            <a:off x="2460016" y="2202418"/>
            <a:ext cx="527808" cy="48463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999CB58-1E83-483A-BC5F-0EBC34C8426E}"/>
              </a:ext>
            </a:extLst>
          </p:cNvPr>
          <p:cNvSpPr/>
          <p:nvPr/>
        </p:nvSpPr>
        <p:spPr>
          <a:xfrm>
            <a:off x="1211376" y="3106982"/>
            <a:ext cx="2928576" cy="6889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This is EMPTY BODY VIRTUAL FUNCTION</a:t>
            </a:r>
          </a:p>
        </p:txBody>
      </p:sp>
      <p:sp>
        <p:nvSpPr>
          <p:cNvPr id="12" name="Arrow: Left 11">
            <a:extLst>
              <a:ext uri="{FF2B5EF4-FFF2-40B4-BE49-F238E27FC236}">
                <a16:creationId xmlns:a16="http://schemas.microsoft.com/office/drawing/2014/main" id="{19996ADD-BFB4-418A-873E-03DCD6E889FE}"/>
              </a:ext>
            </a:extLst>
          </p:cNvPr>
          <p:cNvSpPr/>
          <p:nvPr/>
        </p:nvSpPr>
        <p:spPr>
          <a:xfrm rot="5400000">
            <a:off x="1447576" y="2600762"/>
            <a:ext cx="52780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10ABC81-8082-44F7-BE90-510F84030F0F}"/>
              </a:ext>
            </a:extLst>
          </p:cNvPr>
          <p:cNvSpPr/>
          <p:nvPr/>
        </p:nvSpPr>
        <p:spPr>
          <a:xfrm>
            <a:off x="6228184" y="1311543"/>
            <a:ext cx="2613115" cy="6889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This is syntax of declaring PURE VIRTUAL FUNCTION</a:t>
            </a:r>
          </a:p>
        </p:txBody>
      </p:sp>
      <p:sp>
        <p:nvSpPr>
          <p:cNvPr id="14" name="Arrow: Left 13">
            <a:extLst>
              <a:ext uri="{FF2B5EF4-FFF2-40B4-BE49-F238E27FC236}">
                <a16:creationId xmlns:a16="http://schemas.microsoft.com/office/drawing/2014/main" id="{D218CD61-F93D-4843-8C52-CE4BE0A21A77}"/>
              </a:ext>
            </a:extLst>
          </p:cNvPr>
          <p:cNvSpPr/>
          <p:nvPr/>
        </p:nvSpPr>
        <p:spPr>
          <a:xfrm rot="16200000">
            <a:off x="6726892" y="1885861"/>
            <a:ext cx="369332" cy="48463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CBBD026-F7E6-436E-AAB8-ADB6CE9843A4}"/>
              </a:ext>
            </a:extLst>
          </p:cNvPr>
          <p:cNvSpPr/>
          <p:nvPr/>
        </p:nvSpPr>
        <p:spPr>
          <a:xfrm>
            <a:off x="1605294" y="3948566"/>
            <a:ext cx="6192688" cy="1100572"/>
          </a:xfrm>
          <a:prstGeom prst="roundRect">
            <a:avLst>
              <a:gd name="adj" fmla="val 2137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u="sng" dirty="0"/>
              <a:t>Syntax</a:t>
            </a:r>
          </a:p>
          <a:p>
            <a:pPr algn="ctr"/>
            <a:endParaRPr lang="en-US" dirty="0"/>
          </a:p>
          <a:p>
            <a:pPr algn="ctr"/>
            <a:r>
              <a:rPr lang="en-US" dirty="0"/>
              <a:t>virtual &lt;return_type&gt; &lt;function_name&gt;(&lt;</a:t>
            </a:r>
            <a:r>
              <a:rPr lang="en-US" dirty="0" err="1"/>
              <a:t>argument_list</a:t>
            </a:r>
            <a:r>
              <a:rPr lang="en-US" dirty="0"/>
              <a:t>&gt;) = 0;</a:t>
            </a:r>
          </a:p>
        </p:txBody>
      </p:sp>
      <p:sp>
        <p:nvSpPr>
          <p:cNvPr id="16" name="Rectangle 15">
            <a:extLst>
              <a:ext uri="{FF2B5EF4-FFF2-40B4-BE49-F238E27FC236}">
                <a16:creationId xmlns:a16="http://schemas.microsoft.com/office/drawing/2014/main" id="{253AB0A4-4C4B-4A72-BE11-2AD3C463B935}"/>
              </a:ext>
            </a:extLst>
          </p:cNvPr>
          <p:cNvSpPr/>
          <p:nvPr/>
        </p:nvSpPr>
        <p:spPr>
          <a:xfrm>
            <a:off x="5351328" y="3099558"/>
            <a:ext cx="3373384" cy="6889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Now this function will be treated as PURE VIRTUAL FUNCTION</a:t>
            </a:r>
          </a:p>
        </p:txBody>
      </p:sp>
      <p:sp>
        <p:nvSpPr>
          <p:cNvPr id="17" name="Arrow: Left 16">
            <a:extLst>
              <a:ext uri="{FF2B5EF4-FFF2-40B4-BE49-F238E27FC236}">
                <a16:creationId xmlns:a16="http://schemas.microsoft.com/office/drawing/2014/main" id="{8F91EF3E-D501-4D0D-B3A3-203F0092DE7C}"/>
              </a:ext>
            </a:extLst>
          </p:cNvPr>
          <p:cNvSpPr/>
          <p:nvPr/>
        </p:nvSpPr>
        <p:spPr>
          <a:xfrm rot="16200000">
            <a:off x="6163022" y="3810050"/>
            <a:ext cx="52780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Arrow: Left 17">
            <a:extLst>
              <a:ext uri="{FF2B5EF4-FFF2-40B4-BE49-F238E27FC236}">
                <a16:creationId xmlns:a16="http://schemas.microsoft.com/office/drawing/2014/main" id="{0C833CC5-1E68-4EC0-AA47-110A5D3AE154}"/>
              </a:ext>
            </a:extLst>
          </p:cNvPr>
          <p:cNvSpPr/>
          <p:nvPr/>
        </p:nvSpPr>
        <p:spPr>
          <a:xfrm rot="5400000">
            <a:off x="6759404" y="2552688"/>
            <a:ext cx="609108" cy="48463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9900029"/>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86278"/>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342900" indent="-342900">
              <a:buFont typeface="+mj-lt"/>
              <a:buAutoNum type="arabicPeriod" startAt="3"/>
            </a:pPr>
            <a:r>
              <a:rPr lang="en-US" sz="1600" dirty="0">
                <a:solidFill>
                  <a:schemeClr val="bg1"/>
                </a:solidFill>
              </a:rPr>
              <a:t>When we design polymorphic programs, it might happen that the base class may have a virtual function, for which we may not have any proper definition to be written.</a:t>
            </a:r>
          </a:p>
          <a:p>
            <a:endParaRPr lang="en-US" sz="1600" dirty="0">
              <a:solidFill>
                <a:schemeClr val="bg1"/>
              </a:solidFill>
            </a:endParaRPr>
          </a:p>
          <a:p>
            <a:pPr marL="742950" lvl="1" indent="-285750">
              <a:buFont typeface="Wingdings" panose="05000000000000000000" pitchFamily="2" charset="2"/>
              <a:buChar char="v"/>
            </a:pPr>
            <a:r>
              <a:rPr lang="en-US" sz="1600" dirty="0">
                <a:solidFill>
                  <a:schemeClr val="bg1"/>
                </a:solidFill>
              </a:rPr>
              <a:t>For Example, in our previous code the virtual function area() in the class Figure cannot be defined   properly until the type of Figure is known.</a:t>
            </a:r>
          </a:p>
          <a:p>
            <a:pPr lvl="1"/>
            <a:endParaRPr lang="en-US" sz="1600" dirty="0">
              <a:solidFill>
                <a:schemeClr val="bg1"/>
              </a:solidFill>
            </a:endParaRPr>
          </a:p>
          <a:p>
            <a:pPr marL="742950" lvl="1" indent="-285750">
              <a:buFont typeface="Wingdings" panose="05000000000000000000" pitchFamily="2" charset="2"/>
              <a:buChar char="v"/>
            </a:pPr>
            <a:r>
              <a:rPr lang="en-US" sz="1600" dirty="0">
                <a:solidFill>
                  <a:schemeClr val="bg1"/>
                </a:solidFill>
              </a:rPr>
              <a:t>For Example, we have base class called Animal, and it has a function called eat(). Now since what    an animal can eat depends on the type of Animal, so we must declare eat() as a pure virtual              function.</a:t>
            </a:r>
          </a:p>
          <a:p>
            <a:pPr lvl="1"/>
            <a:endParaRPr lang="en-US" sz="1600" dirty="0">
              <a:solidFill>
                <a:schemeClr val="bg1"/>
              </a:solidFill>
            </a:endParaRPr>
          </a:p>
          <a:p>
            <a:pPr marL="742950" lvl="1" indent="-285750">
              <a:buFont typeface="Wingdings" panose="05000000000000000000" pitchFamily="2" charset="2"/>
              <a:buChar char="v"/>
            </a:pPr>
            <a:r>
              <a:rPr lang="en-US" sz="1600" dirty="0">
                <a:solidFill>
                  <a:schemeClr val="bg1"/>
                </a:solidFill>
              </a:rPr>
              <a:t>For Example, we have a class called Instrument, and it has a function called sound(). Then in this      case sound() should also be declared as pure virtual because the exact sound which an instrument will make will depend on the exact type of Instrument</a:t>
            </a:r>
          </a:p>
          <a:p>
            <a:endParaRPr lang="en-US" sz="1600" dirty="0">
              <a:solidFill>
                <a:schemeClr val="bg1"/>
              </a:solidFill>
            </a:endParaRPr>
          </a:p>
          <a:p>
            <a:pPr marL="285750" indent="-285750">
              <a:buFont typeface="Wingdings" panose="05000000000000000000" pitchFamily="2" charset="2"/>
              <a:buChar char="q"/>
            </a:pPr>
            <a:r>
              <a:rPr lang="en-US" sz="1600" dirty="0">
                <a:solidFill>
                  <a:schemeClr val="bg1"/>
                </a:solidFill>
              </a:rPr>
              <a:t>In all these C++ STRONGLY SUGGESTS to declare area(), eat() and sound() as PURE VIRTUAL FUNCION.</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Pure Virtual Functions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1905439382"/>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86278"/>
            <a:ext cx="9144000" cy="41572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342900" indent="-342900">
              <a:buFont typeface="+mj-lt"/>
              <a:buAutoNum type="arabicPeriod" startAt="4"/>
            </a:pPr>
            <a:r>
              <a:rPr lang="en-US" sz="1600" dirty="0">
                <a:solidFill>
                  <a:schemeClr val="bg1"/>
                </a:solidFill>
              </a:rPr>
              <a:t>If a class contains even a SINGLE PURE VIRTUAL, then such classes are called as ABSTRACT CLASS, while  a class in which we do not have any PURE VIRTUAL FUNCTION, are called as CONCRETE CLASSES.</a:t>
            </a:r>
          </a:p>
          <a:p>
            <a:pPr marL="342900" indent="-342900">
              <a:buFont typeface="+mj-lt"/>
              <a:buAutoNum type="arabicPeriod" startAt="4"/>
            </a:pPr>
            <a:endParaRPr lang="en-US" sz="1600" dirty="0">
              <a:solidFill>
                <a:schemeClr val="bg1"/>
              </a:solidFill>
            </a:endParaRPr>
          </a:p>
          <a:p>
            <a:pPr marL="342900" indent="-342900">
              <a:buFont typeface="+mj-lt"/>
              <a:buAutoNum type="arabicPeriod" startAt="4"/>
            </a:pPr>
            <a:r>
              <a:rPr lang="en-US" sz="1600" dirty="0">
                <a:solidFill>
                  <a:schemeClr val="bg1"/>
                </a:solidFill>
              </a:rPr>
              <a:t>In C++, there is a SPECIAL RULE regarding ABSTRACT CLASSES and the rule is that WE CANNOT                   INSTANTIATE AN ABSTRACT CLASS. Although we can declare their pointers as well as reference</a:t>
            </a:r>
          </a:p>
          <a:p>
            <a:pPr marL="342900" indent="-342900">
              <a:buFont typeface="+mj-lt"/>
              <a:buAutoNum type="arabicPeriod" startAt="4"/>
            </a:pPr>
            <a:endParaRPr lang="en-US" sz="1600" dirty="0">
              <a:solidFill>
                <a:schemeClr val="bg1"/>
              </a:solidFill>
            </a:endParaRPr>
          </a:p>
          <a:p>
            <a:pPr marL="342900" indent="-342900">
              <a:buFont typeface="+mj-lt"/>
              <a:buAutoNum type="arabicPeriod" startAt="4"/>
            </a:pPr>
            <a:r>
              <a:rPr lang="en-US" sz="1600" dirty="0">
                <a:solidFill>
                  <a:schemeClr val="bg1"/>
                </a:solidFill>
              </a:rPr>
              <a:t>This is because, whenever we create an ABSTRACT CLASS, it has a PURE VIRTUAL FUNCTION and a           PURE VIRTUAL FUNCTION has no definition. Thus it has no valid memory address.</a:t>
            </a:r>
          </a:p>
          <a:p>
            <a:pPr marL="342900" indent="-342900">
              <a:buFont typeface="+mj-lt"/>
              <a:buAutoNum type="arabicPeriod" startAt="4"/>
            </a:pPr>
            <a:endParaRPr lang="en-US" sz="1600" dirty="0">
              <a:solidFill>
                <a:schemeClr val="bg1"/>
              </a:solidFill>
            </a:endParaRPr>
          </a:p>
          <a:p>
            <a:r>
              <a:rPr lang="en-US" sz="1600" dirty="0">
                <a:solidFill>
                  <a:schemeClr val="bg1"/>
                </a:solidFill>
              </a:rPr>
              <a:t>So when the VTABLE for an ABSTRACT CLASS, is created, the compiler simply inserts NULL in the VTABLE to    indicate that VIRTUAL FUNCTION has a missing address.</a:t>
            </a:r>
          </a:p>
          <a:p>
            <a:endParaRPr lang="en-US" sz="1600" dirty="0">
              <a:solidFill>
                <a:schemeClr val="bg1"/>
              </a:solidFill>
            </a:endParaRPr>
          </a:p>
          <a:p>
            <a:r>
              <a:rPr lang="en-US" sz="1600" dirty="0">
                <a:solidFill>
                  <a:schemeClr val="bg1"/>
                </a:solidFill>
              </a:rPr>
              <a:t>Now if we were allowed to create an object of ABSTRACT CLASS, then by mistake we might give a call to the PURE VIRTUAL FUNCTION and it will be considered as a call to a NON_EXISTING FUNCTION. Because PURE    FUNCTIONS don't have any memory existence.</a:t>
            </a:r>
          </a:p>
          <a:p>
            <a:endParaRPr lang="en-US" sz="1600" dirty="0">
              <a:solidFill>
                <a:schemeClr val="bg1"/>
              </a:solidFill>
            </a:endParaRPr>
          </a:p>
          <a:p>
            <a:r>
              <a:rPr lang="en-US" sz="1600" dirty="0">
                <a:solidFill>
                  <a:schemeClr val="bg1"/>
                </a:solidFill>
              </a:rPr>
              <a:t>So to avoid such RUN TIME ERRORS, compiler STRICTLY prohibit instantiation of an ABSTRACT CLASS.</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Pure Virtual Functions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509423200"/>
      </p:ext>
    </p:extLst>
  </p:cSld>
  <p:clrMapOvr>
    <a:masterClrMapping/>
  </p:clrMapOvr>
  <p:transition>
    <p:wipe dir="d"/>
  </p:transition>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12096</TotalTime>
  <Words>1814</Words>
  <Application>Microsoft Office PowerPoint</Application>
  <PresentationFormat>On-screen Show (16:9)</PresentationFormat>
  <Paragraphs>240</Paragraphs>
  <Slides>17</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17</vt:i4>
      </vt:variant>
    </vt:vector>
  </HeadingPairs>
  <TitlesOfParts>
    <vt:vector size="23" baseType="lpstr">
      <vt:lpstr>Arial</vt:lpstr>
      <vt:lpstr>Calibri</vt:lpstr>
      <vt:lpstr>Wingdings</vt:lpstr>
      <vt:lpstr>Contents Slide Master</vt:lpstr>
      <vt:lpstr>Section Break Slide Master</vt:lpstr>
      <vt:lpstr>Office Theme</vt:lpstr>
      <vt:lpstr>PowerPoint Presentation</vt:lpstr>
      <vt:lpstr>Today’s Agenda</vt:lpstr>
      <vt:lpstr>A Practical Use of Virtual Functions</vt:lpstr>
      <vt:lpstr>main() of the previous example</vt:lpstr>
      <vt:lpstr>Output - 1 (If user opted for 1)</vt:lpstr>
      <vt:lpstr>Output - 2 (If user opted for 2)</vt:lpstr>
      <vt:lpstr>Pure Virtual Functions</vt:lpstr>
      <vt:lpstr>Pure Virtual Functions</vt:lpstr>
      <vt:lpstr>Pure Virtual Functions</vt:lpstr>
      <vt:lpstr>Example of 6th Point</vt:lpstr>
      <vt:lpstr>Pure Virtual Functions</vt:lpstr>
      <vt:lpstr>Pure Virtual Functions</vt:lpstr>
      <vt:lpstr>Interview Questions</vt:lpstr>
      <vt:lpstr>Interview Questions</vt:lpstr>
      <vt:lpstr>Interview Questions</vt:lpstr>
      <vt:lpstr>Interview Questions</vt:lpstr>
      <vt:lpstr>End of Lecture 41</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Shubham Sonkar</cp:lastModifiedBy>
  <cp:revision>434</cp:revision>
  <dcterms:created xsi:type="dcterms:W3CDTF">2016-12-05T23:26:54Z</dcterms:created>
  <dcterms:modified xsi:type="dcterms:W3CDTF">2021-12-24T17:02:53Z</dcterms:modified>
</cp:coreProperties>
</file>