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4"/>
  </p:notesMasterIdLst>
  <p:sldIdLst>
    <p:sldId id="354" r:id="rId4"/>
    <p:sldId id="324" r:id="rId5"/>
    <p:sldId id="363" r:id="rId6"/>
    <p:sldId id="367" r:id="rId7"/>
    <p:sldId id="368" r:id="rId8"/>
    <p:sldId id="366" r:id="rId9"/>
    <p:sldId id="342" r:id="rId10"/>
    <p:sldId id="364" r:id="rId11"/>
    <p:sldId id="365" r:id="rId12"/>
    <p:sldId id="353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E64D"/>
    <a:srgbClr val="F2A40D"/>
    <a:srgbClr val="002060"/>
    <a:srgbClr val="058D2F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1" autoAdjust="0"/>
    <p:restoredTop sz="94624" autoAdjust="0"/>
  </p:normalViewPr>
  <p:slideViewPr>
    <p:cSldViewPr>
      <p:cViewPr varScale="1">
        <p:scale>
          <a:sx n="92" d="100"/>
          <a:sy n="92" d="100"/>
        </p:scale>
        <p:origin x="-768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6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6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500430" y="2071684"/>
            <a:ext cx="5214974" cy="571504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500430" y="3071816"/>
            <a:ext cx="5214974" cy="571504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28992" y="214312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28992" y="307181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43372" y="3214692"/>
            <a:ext cx="456063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b="1" dirty="0" smtClean="0">
                <a:solidFill>
                  <a:srgbClr val="92D050"/>
                </a:solidFill>
                <a:latin typeface="+mj-lt"/>
                <a:cs typeface="Georgia"/>
              </a:rPr>
              <a:t>   Assignments</a:t>
            </a:r>
            <a:endParaRPr lang="en-IN" b="1" dirty="0">
              <a:solidFill>
                <a:srgbClr val="92D050"/>
              </a:solidFill>
              <a:latin typeface="+mj-lt"/>
              <a:cs typeface="Georgia"/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86182" y="2143122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smtClean="0">
                <a:solidFill>
                  <a:srgbClr val="0070C0"/>
                </a:solidFill>
                <a:latin typeface="+mj-lt"/>
                <a:cs typeface="Georgia"/>
              </a:rPr>
              <a:t>   </a:t>
            </a:r>
            <a:r>
              <a:rPr lang="en-US" sz="2000" b="1" smtClean="0">
                <a:solidFill>
                  <a:srgbClr val="0070C0"/>
                </a:solidFill>
                <a:latin typeface="+mj-lt"/>
                <a:cs typeface="Georgia"/>
              </a:rPr>
              <a:t>  </a:t>
            </a:r>
            <a:r>
              <a:rPr lang="en-US" sz="1600" b="1" smtClean="0">
                <a:solidFill>
                  <a:srgbClr val="0070C0"/>
                </a:solidFill>
                <a:latin typeface="+mj-lt"/>
                <a:cs typeface="Georgia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+mj-lt"/>
                <a:cs typeface="Georgia"/>
              </a:rPr>
              <a:t>Creating Parameterized  Member Function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and define e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Creating Parameterized  Member Fun.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-32" y="1000114"/>
            <a:ext cx="91440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In programming we can have 4 types of function definitions: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rgbClr val="92D050"/>
                </a:solidFill>
              </a:rPr>
              <a:t>Takes Something And Returns Something.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rgbClr val="92D050"/>
                </a:solidFill>
              </a:rPr>
              <a:t>Takes Something And Returns Nothing.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rgbClr val="92D050"/>
                </a:solidFill>
              </a:rPr>
              <a:t>Takes Nothing And Returns Something.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rgbClr val="92D050"/>
                </a:solidFill>
              </a:rPr>
              <a:t>Takes Nothing And Returns Nothing.</a:t>
            </a:r>
          </a:p>
          <a:p>
            <a:pPr marL="457200" indent="-457200">
              <a:buAutoNum type="arabicPeriod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/>
            <a:r>
              <a:rPr lang="en-US" sz="2000" b="1" dirty="0" smtClean="0">
                <a:solidFill>
                  <a:srgbClr val="FFFFFF"/>
                </a:solidFill>
              </a:rPr>
              <a:t>A class can have all </a:t>
            </a:r>
            <a:r>
              <a:rPr lang="en-US" sz="2000" b="1" dirty="0" smtClean="0">
                <a:solidFill>
                  <a:srgbClr val="002060"/>
                </a:solidFill>
              </a:rPr>
              <a:t>4 types of member functions </a:t>
            </a:r>
            <a:r>
              <a:rPr lang="en-US" sz="2000" b="1" dirty="0" smtClean="0">
                <a:solidFill>
                  <a:srgbClr val="FFFFFF"/>
                </a:solidFill>
              </a:rPr>
              <a:t>depending on the requirements.</a:t>
            </a:r>
          </a:p>
          <a:p>
            <a:pPr marL="457200" indent="-457200"/>
            <a:r>
              <a:rPr lang="en-US" sz="2000" b="1" dirty="0" smtClean="0">
                <a:solidFill>
                  <a:srgbClr val="FFFFFF"/>
                </a:solidFill>
              </a:rPr>
              <a:t>In today’s session we are going to learn how to pass </a:t>
            </a:r>
            <a:r>
              <a:rPr lang="en-US" sz="2000" b="1" dirty="0" smtClean="0">
                <a:solidFill>
                  <a:srgbClr val="FFFF00"/>
                </a:solidFill>
              </a:rPr>
              <a:t>arguments to member </a:t>
            </a:r>
          </a:p>
          <a:p>
            <a:pPr marL="457200" indent="-457200"/>
            <a:r>
              <a:rPr lang="en-US" sz="2000" b="1" dirty="0" smtClean="0">
                <a:solidFill>
                  <a:srgbClr val="FFFF00"/>
                </a:solidFill>
              </a:rPr>
              <a:t>Function?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pPr marL="457200" indent="-457200"/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>
                <a:solidFill>
                  <a:srgbClr val="FFFFFF"/>
                </a:solidFill>
              </a:rPr>
              <a:t>            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Creating Parameterized  Member Fun.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4282" y="1071552"/>
            <a:ext cx="4429156" cy="38576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4282" y="1071552"/>
            <a:ext cx="41434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FFFF"/>
                </a:solidFill>
              </a:rPr>
              <a:t>#include&lt;</a:t>
            </a:r>
            <a:r>
              <a:rPr lang="en-US" sz="1400" b="1" dirty="0" err="1" smtClean="0">
                <a:solidFill>
                  <a:srgbClr val="FFFFFF"/>
                </a:solidFill>
              </a:rPr>
              <a:t>iostream.h</a:t>
            </a:r>
            <a:r>
              <a:rPr lang="en-US" sz="1400" b="1" dirty="0" smtClean="0">
                <a:solidFill>
                  <a:srgbClr val="FFFFFF"/>
                </a:solidFill>
              </a:rPr>
              <a:t>&gt;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#include&lt;</a:t>
            </a:r>
            <a:r>
              <a:rPr lang="en-US" sz="1400" b="1" dirty="0" err="1" smtClean="0">
                <a:solidFill>
                  <a:srgbClr val="FFFFFF"/>
                </a:solidFill>
              </a:rPr>
              <a:t>conio.h</a:t>
            </a:r>
            <a:r>
              <a:rPr lang="en-US" sz="1400" b="1" dirty="0" smtClean="0">
                <a:solidFill>
                  <a:srgbClr val="FFFFFF"/>
                </a:solidFill>
              </a:rPr>
              <a:t>&gt;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#include&lt;</a:t>
            </a:r>
            <a:r>
              <a:rPr lang="en-US" sz="1400" b="1" dirty="0" err="1" smtClean="0">
                <a:solidFill>
                  <a:srgbClr val="FFFFFF"/>
                </a:solidFill>
              </a:rPr>
              <a:t>string.h</a:t>
            </a:r>
            <a:r>
              <a:rPr lang="en-US" sz="1400" b="1" dirty="0" smtClean="0">
                <a:solidFill>
                  <a:srgbClr val="FFFFFF"/>
                </a:solidFill>
              </a:rPr>
              <a:t>&gt;</a:t>
            </a:r>
          </a:p>
          <a:p>
            <a:endParaRPr lang="en-US" sz="1400" b="1" dirty="0" smtClean="0">
              <a:solidFill>
                <a:srgbClr val="FFFFFF"/>
              </a:solidFill>
            </a:endParaRPr>
          </a:p>
          <a:p>
            <a:r>
              <a:rPr lang="en-US" sz="1400" b="1" dirty="0" smtClean="0">
                <a:solidFill>
                  <a:srgbClr val="FFFFFF"/>
                </a:solidFill>
              </a:rPr>
              <a:t>Class </a:t>
            </a:r>
            <a:r>
              <a:rPr lang="en-US" sz="1400" b="1" dirty="0" err="1" smtClean="0">
                <a:solidFill>
                  <a:srgbClr val="FFFFFF"/>
                </a:solidFill>
              </a:rPr>
              <a:t>Emp</a:t>
            </a:r>
            <a:endParaRPr lang="en-US" sz="1400" b="1" dirty="0" smtClean="0">
              <a:solidFill>
                <a:srgbClr val="FFFFFF"/>
              </a:solidFill>
            </a:endParaRPr>
          </a:p>
          <a:p>
            <a:r>
              <a:rPr lang="en-US" sz="14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   </a:t>
            </a:r>
            <a:r>
              <a:rPr lang="en-US" sz="1400" b="1" dirty="0" err="1" smtClean="0">
                <a:solidFill>
                  <a:srgbClr val="FFFFFF"/>
                </a:solidFill>
              </a:rPr>
              <a:t>int</a:t>
            </a:r>
            <a:r>
              <a:rPr lang="en-US" sz="1400" b="1" dirty="0" smtClean="0">
                <a:solidFill>
                  <a:srgbClr val="FFFFFF"/>
                </a:solidFill>
              </a:rPr>
              <a:t> age;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   char name[20];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   float </a:t>
            </a:r>
            <a:r>
              <a:rPr lang="en-US" sz="1400" b="1" dirty="0" err="1" smtClean="0">
                <a:solidFill>
                  <a:srgbClr val="FFFFFF"/>
                </a:solidFill>
              </a:rPr>
              <a:t>sal</a:t>
            </a:r>
            <a:r>
              <a:rPr lang="en-US" sz="14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Public: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            void set(</a:t>
            </a:r>
            <a:r>
              <a:rPr lang="en-US" sz="1400" b="1" dirty="0" err="1" smtClean="0">
                <a:solidFill>
                  <a:srgbClr val="FFFFFF"/>
                </a:solidFill>
              </a:rPr>
              <a:t>int,char</a:t>
            </a:r>
            <a:r>
              <a:rPr lang="en-US" sz="1400" b="1" dirty="0" smtClean="0">
                <a:solidFill>
                  <a:srgbClr val="FFFFFF"/>
                </a:solidFill>
              </a:rPr>
              <a:t>*,float);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            void show();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};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Void </a:t>
            </a:r>
            <a:r>
              <a:rPr lang="en-US" sz="1400" b="1" dirty="0" err="1" smtClean="0">
                <a:solidFill>
                  <a:srgbClr val="FFFFFF"/>
                </a:solidFill>
              </a:rPr>
              <a:t>Emp</a:t>
            </a:r>
            <a:r>
              <a:rPr lang="en-US" sz="1400" b="1" dirty="0" smtClean="0">
                <a:solidFill>
                  <a:srgbClr val="FFFFFF"/>
                </a:solidFill>
              </a:rPr>
              <a:t>: : set(</a:t>
            </a:r>
            <a:r>
              <a:rPr lang="en-US" sz="1400" b="1" dirty="0" err="1" smtClean="0">
                <a:solidFill>
                  <a:srgbClr val="FFFFFF"/>
                </a:solidFill>
              </a:rPr>
              <a:t>int</a:t>
            </a:r>
            <a:r>
              <a:rPr lang="en-US" sz="1400" b="1" dirty="0" smtClean="0">
                <a:solidFill>
                  <a:srgbClr val="FFFFFF"/>
                </a:solidFill>
              </a:rPr>
              <a:t> a, char *p, float s)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{           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     age=a;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29190" y="1071552"/>
            <a:ext cx="4071966" cy="38576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29190" y="1111627"/>
            <a:ext cx="40719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FFFF"/>
                </a:solidFill>
              </a:rPr>
              <a:t>Strcpy</a:t>
            </a:r>
            <a:r>
              <a:rPr lang="en-US" sz="1400" b="1" dirty="0" smtClean="0">
                <a:solidFill>
                  <a:srgbClr val="FFFFFF"/>
                </a:solidFill>
              </a:rPr>
              <a:t>(</a:t>
            </a:r>
            <a:r>
              <a:rPr lang="en-US" sz="1400" b="1" dirty="0" err="1" smtClean="0">
                <a:solidFill>
                  <a:srgbClr val="FFFFFF"/>
                </a:solidFill>
              </a:rPr>
              <a:t>name,p</a:t>
            </a:r>
            <a:r>
              <a:rPr lang="en-US" sz="1400" b="1" dirty="0" smtClean="0">
                <a:solidFill>
                  <a:srgbClr val="FFFFFF"/>
                </a:solidFill>
              </a:rPr>
              <a:t>)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Sal=s;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Void </a:t>
            </a:r>
            <a:r>
              <a:rPr lang="en-US" sz="1400" b="1" dirty="0" err="1" smtClean="0">
                <a:solidFill>
                  <a:srgbClr val="FFFFFF"/>
                </a:solidFill>
              </a:rPr>
              <a:t>Emp</a:t>
            </a:r>
            <a:r>
              <a:rPr lang="en-US" sz="1400" b="1" dirty="0" smtClean="0">
                <a:solidFill>
                  <a:srgbClr val="FFFFFF"/>
                </a:solidFill>
              </a:rPr>
              <a:t> : : show()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    </a:t>
            </a:r>
            <a:r>
              <a:rPr lang="en-US" sz="1400" b="1" dirty="0" err="1" smtClean="0">
                <a:solidFill>
                  <a:srgbClr val="FFFFFF"/>
                </a:solidFill>
              </a:rPr>
              <a:t>cout</a:t>
            </a:r>
            <a:r>
              <a:rPr lang="en-US" sz="1400" b="1" dirty="0" smtClean="0">
                <a:solidFill>
                  <a:srgbClr val="FFFFFF"/>
                </a:solidFill>
              </a:rPr>
              <a:t>&lt;&lt;age&lt;&lt;“,”&lt;&lt;name&lt;&lt;“,”&lt;&lt;</a:t>
            </a:r>
            <a:r>
              <a:rPr lang="en-US" sz="1400" b="1" dirty="0" err="1" smtClean="0">
                <a:solidFill>
                  <a:srgbClr val="FFFFFF"/>
                </a:solidFill>
              </a:rPr>
              <a:t>sal</a:t>
            </a:r>
            <a:r>
              <a:rPr lang="en-US" sz="1400" b="1" dirty="0" smtClean="0">
                <a:solidFill>
                  <a:srgbClr val="FFFFFF"/>
                </a:solidFill>
              </a:rPr>
              <a:t>&lt;&lt;</a:t>
            </a:r>
            <a:r>
              <a:rPr lang="en-US" sz="1400" b="1" dirty="0" err="1" smtClean="0">
                <a:solidFill>
                  <a:srgbClr val="FFFFFF"/>
                </a:solidFill>
              </a:rPr>
              <a:t>endl</a:t>
            </a:r>
            <a:r>
              <a:rPr lang="en-US" sz="14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sz="1400" b="1" dirty="0" err="1" smtClean="0">
                <a:solidFill>
                  <a:srgbClr val="FFFFFF"/>
                </a:solidFill>
              </a:rPr>
              <a:t>Int</a:t>
            </a:r>
            <a:r>
              <a:rPr lang="en-US" sz="1400" b="1" dirty="0" smtClean="0">
                <a:solidFill>
                  <a:srgbClr val="FFFFFF"/>
                </a:solidFill>
              </a:rPr>
              <a:t> main()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   </a:t>
            </a:r>
            <a:r>
              <a:rPr lang="en-US" sz="1400" b="1" dirty="0" err="1" smtClean="0">
                <a:solidFill>
                  <a:srgbClr val="FFFFFF"/>
                </a:solidFill>
              </a:rPr>
              <a:t>Emp</a:t>
            </a:r>
            <a:r>
              <a:rPr lang="en-US" sz="1400" b="1" dirty="0" smtClean="0">
                <a:solidFill>
                  <a:srgbClr val="FFFFFF"/>
                </a:solidFill>
              </a:rPr>
              <a:t> E,F;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   </a:t>
            </a:r>
            <a:r>
              <a:rPr lang="en-US" sz="1400" b="1" dirty="0" err="1" smtClean="0">
                <a:solidFill>
                  <a:srgbClr val="FFFFFF"/>
                </a:solidFill>
              </a:rPr>
              <a:t>E.set</a:t>
            </a:r>
            <a:r>
              <a:rPr lang="en-US" sz="1400" b="1" dirty="0" smtClean="0">
                <a:solidFill>
                  <a:srgbClr val="FFFFFF"/>
                </a:solidFill>
              </a:rPr>
              <a:t>(25,”Rahul”,30000.0);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   </a:t>
            </a:r>
            <a:r>
              <a:rPr lang="en-US" sz="1400" b="1" dirty="0" err="1" smtClean="0">
                <a:solidFill>
                  <a:srgbClr val="FFFFFF"/>
                </a:solidFill>
              </a:rPr>
              <a:t>F.sat</a:t>
            </a:r>
            <a:r>
              <a:rPr lang="en-US" sz="1400" b="1" dirty="0" smtClean="0">
                <a:solidFill>
                  <a:srgbClr val="FFFFFF"/>
                </a:solidFill>
              </a:rPr>
              <a:t>(28,”Chetan”,25000.0);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   </a:t>
            </a:r>
            <a:r>
              <a:rPr lang="en-US" sz="1400" b="1" dirty="0" err="1" smtClean="0">
                <a:solidFill>
                  <a:srgbClr val="FFFFFF"/>
                </a:solidFill>
              </a:rPr>
              <a:t>E.show</a:t>
            </a:r>
            <a:r>
              <a:rPr lang="en-US" sz="14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   </a:t>
            </a:r>
            <a:r>
              <a:rPr lang="en-US" sz="1400" b="1" dirty="0" err="1" smtClean="0">
                <a:solidFill>
                  <a:srgbClr val="FFFFFF"/>
                </a:solidFill>
              </a:rPr>
              <a:t>F.show</a:t>
            </a:r>
            <a:r>
              <a:rPr lang="en-US" sz="14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   </a:t>
            </a:r>
            <a:r>
              <a:rPr lang="en-US" sz="1400" b="1" dirty="0" err="1" smtClean="0">
                <a:solidFill>
                  <a:srgbClr val="FFFFFF"/>
                </a:solidFill>
              </a:rPr>
              <a:t>getch</a:t>
            </a:r>
            <a:r>
              <a:rPr lang="en-US" sz="14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   return 0; }</a:t>
            </a: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and define e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Creating Parameterized  Member Fun.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-32" y="1000114"/>
            <a:ext cx="91440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How many ways are there in C++ to initialize data members of the class?</a:t>
            </a:r>
          </a:p>
          <a:p>
            <a:pPr marL="457200" indent="-457200"/>
            <a:endParaRPr lang="en-US" sz="2000" b="1" dirty="0" smtClean="0">
              <a:solidFill>
                <a:srgbClr val="FFFF00"/>
              </a:solidFill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rgbClr val="F2A40D"/>
                </a:solidFill>
              </a:rPr>
              <a:t>U</a:t>
            </a:r>
            <a:r>
              <a:rPr lang="en-US" sz="2000" b="1" dirty="0" smtClean="0">
                <a:solidFill>
                  <a:srgbClr val="F2A40D"/>
                </a:solidFill>
              </a:rPr>
              <a:t>sing </a:t>
            </a:r>
            <a:r>
              <a:rPr lang="en-US" sz="2000" b="1" dirty="0" err="1" smtClean="0">
                <a:solidFill>
                  <a:srgbClr val="F2A40D"/>
                </a:solidFill>
              </a:rPr>
              <a:t>cin</a:t>
            </a:r>
            <a:r>
              <a:rPr lang="en-US" sz="2000" b="1" dirty="0" smtClean="0">
                <a:solidFill>
                  <a:srgbClr val="F2A40D"/>
                </a:solidFill>
              </a:rPr>
              <a:t>(user input</a:t>
            </a:r>
            <a:r>
              <a:rPr lang="en-US" sz="2000" b="1" dirty="0" smtClean="0">
                <a:solidFill>
                  <a:srgbClr val="F2A40D"/>
                </a:solidFill>
              </a:rPr>
              <a:t>): </a:t>
            </a:r>
            <a:r>
              <a:rPr lang="en-US" sz="2000" b="1" dirty="0" smtClean="0">
                <a:solidFill>
                  <a:srgbClr val="FFFFFF"/>
                </a:solidFill>
              </a:rPr>
              <a:t>This will be done at </a:t>
            </a:r>
            <a:r>
              <a:rPr lang="en-US" sz="2000" b="1" dirty="0" smtClean="0">
                <a:solidFill>
                  <a:srgbClr val="002060"/>
                </a:solidFill>
              </a:rPr>
              <a:t>runtime</a:t>
            </a:r>
            <a:r>
              <a:rPr lang="en-US" sz="2000" b="1" dirty="0" smtClean="0">
                <a:solidFill>
                  <a:srgbClr val="FFFFFF"/>
                </a:solidFill>
              </a:rPr>
              <a:t> and user will </a:t>
            </a:r>
            <a:r>
              <a:rPr lang="en-US" sz="2000" b="1" dirty="0" smtClean="0">
                <a:solidFill>
                  <a:srgbClr val="002060"/>
                </a:solidFill>
              </a:rPr>
              <a:t>give</a:t>
            </a:r>
            <a:r>
              <a:rPr lang="en-US" sz="2000" b="1" dirty="0" smtClean="0">
                <a:solidFill>
                  <a:srgbClr val="FFFFFF"/>
                </a:solidFill>
              </a:rPr>
              <a:t> the values.</a:t>
            </a:r>
          </a:p>
          <a:p>
            <a:pPr marL="457200" indent="-457200"/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           Use this when you want to </a:t>
            </a:r>
            <a:r>
              <a:rPr lang="en-US" sz="2000" b="1" dirty="0" smtClean="0">
                <a:solidFill>
                  <a:srgbClr val="08E64D"/>
                </a:solidFill>
              </a:rPr>
              <a:t>initialize every object </a:t>
            </a:r>
            <a:r>
              <a:rPr lang="en-US" sz="2000" b="1" dirty="0" smtClean="0">
                <a:solidFill>
                  <a:srgbClr val="FFFFFF"/>
                </a:solidFill>
              </a:rPr>
              <a:t>with diff values and that </a:t>
            </a:r>
          </a:p>
          <a:p>
            <a:pPr marL="457200" indent="-457200"/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           too from the user.</a:t>
            </a: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/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AutoNum type="arabicPeriod" startAt="2"/>
            </a:pPr>
            <a:r>
              <a:rPr lang="en-US" sz="2000" b="1" dirty="0" smtClean="0">
                <a:solidFill>
                  <a:srgbClr val="F2A40D"/>
                </a:solidFill>
              </a:rPr>
              <a:t>Using constant </a:t>
            </a:r>
            <a:r>
              <a:rPr lang="en-US" sz="2000" b="1" dirty="0" smtClean="0">
                <a:solidFill>
                  <a:srgbClr val="F2A40D"/>
                </a:solidFill>
              </a:rPr>
              <a:t>initialization: </a:t>
            </a:r>
            <a:r>
              <a:rPr lang="en-US" sz="2000" b="1" dirty="0" smtClean="0">
                <a:solidFill>
                  <a:srgbClr val="FFFFFF"/>
                </a:solidFill>
              </a:rPr>
              <a:t>The programmer will </a:t>
            </a:r>
            <a:r>
              <a:rPr lang="en-US" sz="2000" b="1" dirty="0" smtClean="0">
                <a:solidFill>
                  <a:srgbClr val="08E64D"/>
                </a:solidFill>
              </a:rPr>
              <a:t>directly assign </a:t>
            </a:r>
            <a:r>
              <a:rPr lang="en-US" sz="2000" b="1" dirty="0" smtClean="0">
                <a:solidFill>
                  <a:srgbClr val="FFFFFF"/>
                </a:solidFill>
              </a:rPr>
              <a:t>the values</a:t>
            </a:r>
          </a:p>
          <a:p>
            <a:pPr marL="457200" indent="-457200"/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            through </a:t>
            </a:r>
            <a:r>
              <a:rPr lang="en-US" sz="2000" b="1" dirty="0" smtClean="0">
                <a:solidFill>
                  <a:srgbClr val="C00000"/>
                </a:solidFill>
              </a:rPr>
              <a:t>member function.</a:t>
            </a:r>
          </a:p>
          <a:p>
            <a:pPr marL="457200" indent="-457200"/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            Use this when we have </a:t>
            </a:r>
            <a:r>
              <a:rPr lang="en-US" sz="2000" b="1" dirty="0" smtClean="0">
                <a:solidFill>
                  <a:srgbClr val="FFFF00"/>
                </a:solidFill>
              </a:rPr>
              <a:t>some data </a:t>
            </a:r>
            <a:r>
              <a:rPr lang="en-US" sz="2000" b="1" dirty="0" smtClean="0">
                <a:solidFill>
                  <a:srgbClr val="FFFFFF"/>
                </a:solidFill>
              </a:rPr>
              <a:t>for which every object will have sam</a:t>
            </a:r>
            <a:r>
              <a:rPr lang="en-US" sz="2000" b="1" dirty="0" smtClean="0">
                <a:solidFill>
                  <a:srgbClr val="FFFFFF"/>
                </a:solidFill>
              </a:rPr>
              <a:t>e </a:t>
            </a:r>
          </a:p>
          <a:p>
            <a:pPr marL="457200" indent="-457200"/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            value</a:t>
            </a:r>
          </a:p>
          <a:p>
            <a:pPr marL="457200" indent="-457200">
              <a:buAutoNum type="arabicPeriod" startAt="2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/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>
                <a:solidFill>
                  <a:srgbClr val="FFFFFF"/>
                </a:solidFill>
              </a:rPr>
              <a:t>            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and define e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Creating Parameterized  Member Fun.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-32" y="1000114"/>
            <a:ext cx="91440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rgbClr val="FFFFFF"/>
              </a:solidFill>
            </a:endParaRPr>
          </a:p>
          <a:p>
            <a:r>
              <a:rPr lang="en-US" sz="2000" b="1" dirty="0" smtClean="0">
                <a:solidFill>
                  <a:srgbClr val="FFFFFF"/>
                </a:solidFill>
              </a:rPr>
              <a:t>3. </a:t>
            </a:r>
            <a:r>
              <a:rPr lang="en-US" sz="2000" b="1" dirty="0" smtClean="0">
                <a:solidFill>
                  <a:srgbClr val="F2A40D"/>
                </a:solidFill>
              </a:rPr>
              <a:t>Using parameterized member function</a:t>
            </a:r>
            <a:r>
              <a:rPr lang="en-US" sz="2000" b="1" dirty="0" smtClean="0">
                <a:solidFill>
                  <a:srgbClr val="FFFFFF"/>
                </a:solidFill>
              </a:rPr>
              <a:t>: </a:t>
            </a:r>
            <a:r>
              <a:rPr lang="en-US" sz="2000" b="1" dirty="0" smtClean="0">
                <a:solidFill>
                  <a:srgbClr val="FFFFFF"/>
                </a:solidFill>
              </a:rPr>
              <a:t>Use this when you want to pass the 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     values from the </a:t>
            </a:r>
            <a:r>
              <a:rPr lang="en-US" sz="2000" b="1" dirty="0" smtClean="0">
                <a:solidFill>
                  <a:srgbClr val="FFFF00"/>
                </a:solidFill>
              </a:rPr>
              <a:t>main() </a:t>
            </a:r>
            <a:r>
              <a:rPr lang="en-US" sz="2000" b="1" dirty="0" smtClean="0">
                <a:solidFill>
                  <a:srgbClr val="FFFFFF"/>
                </a:solidFill>
              </a:rPr>
              <a:t>function</a:t>
            </a:r>
          </a:p>
          <a:p>
            <a:endParaRPr lang="en-US" sz="2000" b="1" dirty="0" smtClean="0">
              <a:solidFill>
                <a:srgbClr val="FFFFFF"/>
              </a:solidFill>
            </a:endParaRPr>
          </a:p>
          <a:p>
            <a:endParaRPr lang="en-US" sz="2000" b="1" dirty="0" smtClean="0">
              <a:solidFill>
                <a:srgbClr val="FFFFFF"/>
              </a:solidFill>
            </a:endParaRPr>
          </a:p>
          <a:p>
            <a:r>
              <a:rPr lang="en-US" sz="2000" b="1" dirty="0" smtClean="0">
                <a:solidFill>
                  <a:srgbClr val="FFFFFF"/>
                </a:solidFill>
              </a:rPr>
              <a:t>4.  </a:t>
            </a:r>
            <a:r>
              <a:rPr lang="en-US" sz="2000" b="1" dirty="0" smtClean="0">
                <a:solidFill>
                  <a:srgbClr val="F2A40D"/>
                </a:solidFill>
              </a:rPr>
              <a:t>Use in class initialization:</a:t>
            </a:r>
            <a:r>
              <a:rPr lang="en-US" sz="2000" b="1" dirty="0" smtClean="0">
                <a:solidFill>
                  <a:srgbClr val="FFFFFF"/>
                </a:solidFill>
              </a:rPr>
              <a:t> But it only work with </a:t>
            </a:r>
            <a:r>
              <a:rPr lang="en-US" sz="2000" b="1" dirty="0" smtClean="0">
                <a:solidFill>
                  <a:srgbClr val="92D050"/>
                </a:solidFill>
              </a:rPr>
              <a:t>Modern C++.</a:t>
            </a:r>
          </a:p>
          <a:p>
            <a:pPr marL="457200" indent="-457200"/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>
                <a:solidFill>
                  <a:srgbClr val="FFFFFF"/>
                </a:solidFill>
              </a:rPr>
              <a:t>            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Assignments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                                                       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0" y="100011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FFFF"/>
                </a:solidFill>
              </a:rPr>
              <a:t>  Write an </a:t>
            </a:r>
            <a:r>
              <a:rPr lang="en-US" b="1" dirty="0" smtClean="0">
                <a:solidFill>
                  <a:srgbClr val="C00000"/>
                </a:solidFill>
              </a:rPr>
              <a:t>object oriented program </a:t>
            </a:r>
            <a:r>
              <a:rPr lang="en-US" b="1" dirty="0" smtClean="0">
                <a:solidFill>
                  <a:srgbClr val="FFFFFF"/>
                </a:solidFill>
              </a:rPr>
              <a:t>to create a class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Factorial</a:t>
            </a:r>
            <a:r>
              <a:rPr lang="en-US" b="1" dirty="0" smtClean="0">
                <a:solidFill>
                  <a:srgbClr val="FFFFFF"/>
                </a:solidFill>
              </a:rPr>
              <a:t> which should </a:t>
            </a:r>
            <a:r>
              <a:rPr lang="en-US" b="1" dirty="0" smtClean="0">
                <a:solidFill>
                  <a:srgbClr val="FFC000"/>
                </a:solidFill>
              </a:rPr>
              <a:t>calculate</a:t>
            </a:r>
            <a:r>
              <a:rPr lang="en-US" b="1" dirty="0" smtClean="0">
                <a:solidFill>
                  <a:srgbClr val="FFFFFF"/>
                </a:solidFill>
              </a:rPr>
              <a:t> and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</a:t>
            </a:r>
            <a:r>
              <a:rPr lang="en-US" b="1" dirty="0" smtClean="0">
                <a:solidFill>
                  <a:srgbClr val="0070C0"/>
                </a:solidFill>
              </a:rPr>
              <a:t>print</a:t>
            </a:r>
            <a:r>
              <a:rPr lang="en-US" b="1" dirty="0" smtClean="0">
                <a:solidFill>
                  <a:srgbClr val="FFFFFF"/>
                </a:solidFill>
              </a:rPr>
              <a:t> the factorial of the number given by the user. Make sure that your code contains 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</a:t>
            </a:r>
            <a:r>
              <a:rPr lang="en-US" b="1" dirty="0" smtClean="0">
                <a:solidFill>
                  <a:srgbClr val="7030A0"/>
                </a:solidFill>
              </a:rPr>
              <a:t>separate  </a:t>
            </a:r>
            <a:r>
              <a:rPr lang="en-US" b="1" dirty="0" smtClean="0">
                <a:solidFill>
                  <a:srgbClr val="FFFFFF"/>
                </a:solidFill>
              </a:rPr>
              <a:t>member function to </a:t>
            </a:r>
            <a:r>
              <a:rPr lang="en-US" b="1" dirty="0" smtClean="0">
                <a:solidFill>
                  <a:srgbClr val="92D050"/>
                </a:solidFill>
              </a:rPr>
              <a:t>initialize, inputting, calculating and displaying</a:t>
            </a:r>
            <a:r>
              <a:rPr lang="en-US" b="1" dirty="0" smtClean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071684"/>
            <a:ext cx="3857620" cy="285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flipH="1">
            <a:off x="0" y="2071684"/>
            <a:ext cx="3857620" cy="310854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#include &lt;</a:t>
            </a:r>
            <a:r>
              <a:rPr lang="en-US" sz="1600" b="1" dirty="0" err="1" smtClean="0">
                <a:solidFill>
                  <a:srgbClr val="FFFFFF"/>
                </a:solidFill>
              </a:rPr>
              <a:t>iostream.h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#include &lt;</a:t>
            </a:r>
            <a:r>
              <a:rPr lang="en-US" sz="1600" b="1" dirty="0" err="1" smtClean="0">
                <a:solidFill>
                  <a:srgbClr val="FFFFFF"/>
                </a:solidFill>
              </a:rPr>
              <a:t>conio.h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Class Factorial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n;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f;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Public: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       void init();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       void get();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9124" y="2071684"/>
            <a:ext cx="4143404" cy="278608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0" y="2096512"/>
            <a:ext cx="37862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void calculate();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void show();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Void Factorial : : init()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  <a:br>
              <a:rPr lang="en-US" sz="1600" b="1" dirty="0" smtClean="0">
                <a:solidFill>
                  <a:srgbClr val="FFFFFF"/>
                </a:solidFill>
              </a:rPr>
            </a:br>
            <a:r>
              <a:rPr lang="en-US" sz="1600" b="1" dirty="0" smtClean="0">
                <a:solidFill>
                  <a:srgbClr val="FFFFFF"/>
                </a:solidFill>
              </a:rPr>
              <a:t>   f=1;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</a:t>
            </a:r>
          </a:p>
          <a:p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Assignments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4282" y="1142990"/>
            <a:ext cx="4286280" cy="37147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4282" y="1142990"/>
            <a:ext cx="42862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Void Factorial : : get();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  <a:r>
              <a:rPr lang="en-IN" sz="1600" b="1" dirty="0" smtClean="0">
                <a:solidFill>
                  <a:srgbClr val="FFFFFF"/>
                </a:solidFill>
              </a:rPr>
              <a:t>    </a:t>
            </a:r>
          </a:p>
          <a:p>
            <a:r>
              <a:rPr lang="en-IN" sz="1600" b="1" dirty="0" smtClean="0">
                <a:solidFill>
                  <a:srgbClr val="FFFFFF"/>
                </a:solidFill>
              </a:rPr>
              <a:t>    </a:t>
            </a:r>
            <a:r>
              <a:rPr lang="en-IN" sz="1600" b="1" dirty="0" err="1" smtClean="0">
                <a:solidFill>
                  <a:srgbClr val="FFFFFF"/>
                </a:solidFill>
              </a:rPr>
              <a:t>cout</a:t>
            </a:r>
            <a:r>
              <a:rPr lang="en-IN" sz="1600" b="1" dirty="0" smtClean="0">
                <a:solidFill>
                  <a:srgbClr val="FFFFFF"/>
                </a:solidFill>
              </a:rPr>
              <a:t>&lt;&lt;“enter no:”;</a:t>
            </a:r>
          </a:p>
          <a:p>
            <a:r>
              <a:rPr lang="en-IN" sz="1600" b="1" dirty="0" smtClean="0">
                <a:solidFill>
                  <a:srgbClr val="FFFFFF"/>
                </a:solidFill>
              </a:rPr>
              <a:t>    </a:t>
            </a:r>
            <a:r>
              <a:rPr lang="en-IN" sz="1600" b="1" dirty="0" err="1" smtClean="0">
                <a:solidFill>
                  <a:srgbClr val="FFFFFF"/>
                </a:solidFill>
              </a:rPr>
              <a:t>cin</a:t>
            </a:r>
            <a:r>
              <a:rPr lang="en-IN" sz="1600" b="1" dirty="0" smtClean="0">
                <a:solidFill>
                  <a:srgbClr val="FFFFFF"/>
                </a:solidFill>
              </a:rPr>
              <a:t>&gt;&gt;n;</a:t>
            </a:r>
          </a:p>
          <a:p>
            <a:r>
              <a:rPr lang="en-IN" sz="1600" b="1" dirty="0" smtClean="0">
                <a:solidFill>
                  <a:srgbClr val="FFFFFF"/>
                </a:solidFill>
              </a:rPr>
              <a:t>}</a:t>
            </a:r>
          </a:p>
          <a:p>
            <a:endParaRPr lang="en-IN" sz="1600" b="1" dirty="0" smtClean="0">
              <a:solidFill>
                <a:srgbClr val="FFFFFF"/>
              </a:solidFill>
            </a:endParaRPr>
          </a:p>
          <a:p>
            <a:r>
              <a:rPr lang="en-IN" sz="1600" b="1" dirty="0" smtClean="0">
                <a:solidFill>
                  <a:srgbClr val="FFFFFF"/>
                </a:solidFill>
              </a:rPr>
              <a:t>void Factorial : : calculate()</a:t>
            </a:r>
          </a:p>
          <a:p>
            <a:r>
              <a:rPr lang="en-IN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IN" sz="1600" b="1" dirty="0" smtClean="0">
                <a:solidFill>
                  <a:srgbClr val="FFFFFF"/>
                </a:solidFill>
              </a:rPr>
              <a:t>    for (</a:t>
            </a:r>
            <a:r>
              <a:rPr lang="en-IN" sz="1600" b="1" dirty="0" err="1" smtClean="0">
                <a:solidFill>
                  <a:srgbClr val="FFFFFF"/>
                </a:solidFill>
              </a:rPr>
              <a:t>int</a:t>
            </a:r>
            <a:r>
              <a:rPr lang="en-IN" sz="1600" b="1" dirty="0" smtClean="0">
                <a:solidFill>
                  <a:srgbClr val="FFFFFF"/>
                </a:solidFill>
              </a:rPr>
              <a:t> </a:t>
            </a:r>
            <a:r>
              <a:rPr lang="en-IN" sz="1600" b="1" dirty="0" err="1" smtClean="0">
                <a:solidFill>
                  <a:srgbClr val="FFFFFF"/>
                </a:solidFill>
              </a:rPr>
              <a:t>i</a:t>
            </a:r>
            <a:r>
              <a:rPr lang="en-IN" sz="1600" b="1" dirty="0" smtClean="0">
                <a:solidFill>
                  <a:srgbClr val="FFFFFF"/>
                </a:solidFill>
              </a:rPr>
              <a:t>=1;i&lt;=</a:t>
            </a:r>
            <a:r>
              <a:rPr lang="en-IN" sz="1600" b="1" dirty="0" err="1" smtClean="0">
                <a:solidFill>
                  <a:srgbClr val="FFFFFF"/>
                </a:solidFill>
              </a:rPr>
              <a:t>n;i</a:t>
            </a:r>
            <a:r>
              <a:rPr lang="en-IN" sz="1600" b="1" dirty="0" smtClean="0">
                <a:solidFill>
                  <a:srgbClr val="FFFFFF"/>
                </a:solidFill>
              </a:rPr>
              <a:t>++)</a:t>
            </a:r>
          </a:p>
          <a:p>
            <a:r>
              <a:rPr lang="en-IN" sz="1600" b="1" dirty="0" smtClean="0">
                <a:solidFill>
                  <a:srgbClr val="FFFFFF"/>
                </a:solidFill>
              </a:rPr>
              <a:t>       {</a:t>
            </a:r>
          </a:p>
          <a:p>
            <a:r>
              <a:rPr lang="en-IN" sz="1600" b="1" dirty="0" smtClean="0">
                <a:solidFill>
                  <a:srgbClr val="FFFFFF"/>
                </a:solidFill>
              </a:rPr>
              <a:t>             f=f*I;</a:t>
            </a:r>
          </a:p>
          <a:p>
            <a:r>
              <a:rPr lang="en-IN" sz="1600" b="1" dirty="0" smtClean="0">
                <a:solidFill>
                  <a:srgbClr val="FFFFFF"/>
                </a:solidFill>
              </a:rPr>
              <a:t>         }</a:t>
            </a:r>
          </a:p>
          <a:p>
            <a:r>
              <a:rPr lang="en-IN" sz="1600" b="1" dirty="0" smtClean="0">
                <a:solidFill>
                  <a:srgbClr val="FFFFFF"/>
                </a:solidFill>
              </a:rPr>
              <a:t>}</a:t>
            </a:r>
          </a:p>
          <a:p>
            <a:endParaRPr lang="en-IN" sz="1600" b="1" dirty="0" smtClean="0">
              <a:solidFill>
                <a:srgbClr val="FFFFFF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6314" y="1142990"/>
            <a:ext cx="4214842" cy="37147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57720" y="1080849"/>
            <a:ext cx="42862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FFFF"/>
                </a:solidFill>
              </a:rPr>
              <a:t>Void Factorial : : show()</a:t>
            </a:r>
          </a:p>
          <a:p>
            <a:r>
              <a:rPr lang="en-IN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&lt;&lt;“No is “ &lt;&lt;n&lt;&lt;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&lt;&lt;“Fact is “&lt;&lt;f;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main();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Factorial </a:t>
            </a:r>
            <a:r>
              <a:rPr lang="en-US" sz="1600" b="1" dirty="0" err="1" smtClean="0">
                <a:solidFill>
                  <a:srgbClr val="FFFFFF"/>
                </a:solidFill>
              </a:rPr>
              <a:t>obj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</a:t>
            </a:r>
            <a:r>
              <a:rPr lang="en-US" sz="1600" b="1" dirty="0" err="1" smtClean="0">
                <a:solidFill>
                  <a:srgbClr val="FFFFFF"/>
                </a:solidFill>
              </a:rPr>
              <a:t>obj.init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</a:t>
            </a:r>
            <a:r>
              <a:rPr lang="en-US" sz="1600" b="1" dirty="0" err="1" smtClean="0">
                <a:solidFill>
                  <a:srgbClr val="FFFFFF"/>
                </a:solidFill>
              </a:rPr>
              <a:t>obj.get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</a:t>
            </a:r>
            <a:r>
              <a:rPr lang="en-US" sz="1600" b="1" dirty="0" err="1" smtClean="0">
                <a:solidFill>
                  <a:srgbClr val="FFFFFF"/>
                </a:solidFill>
              </a:rPr>
              <a:t>obj.calculate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</a:t>
            </a:r>
            <a:r>
              <a:rPr lang="en-US" sz="1600" b="1" dirty="0" err="1" smtClean="0">
                <a:solidFill>
                  <a:srgbClr val="FFFFFF"/>
                </a:solidFill>
              </a:rPr>
              <a:t>obj.show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</a:t>
            </a:r>
            <a:r>
              <a:rPr lang="en-US" sz="1600" b="1" dirty="0" err="1" smtClean="0">
                <a:solidFill>
                  <a:srgbClr val="FFFFFF"/>
                </a:solidFill>
              </a:rPr>
              <a:t>getch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return 0;}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Assignments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 Assignment: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                       </a:t>
            </a:r>
            <a:r>
              <a:rPr lang="en-US" sz="1600" b="1" dirty="0" smtClean="0">
                <a:solidFill>
                  <a:srgbClr val="FFFFFF"/>
                </a:solidFill>
              </a:rPr>
              <a:t>WAP to create a class called Date having 3 integer data members called </a:t>
            </a:r>
            <a:r>
              <a:rPr lang="en-US" sz="1600" b="1" dirty="0" smtClean="0">
                <a:solidFill>
                  <a:srgbClr val="002060"/>
                </a:solidFill>
              </a:rPr>
              <a:t>day , month</a:t>
            </a:r>
          </a:p>
          <a:p>
            <a:r>
              <a:rPr lang="en-US" sz="1600" b="1" dirty="0" smtClean="0">
                <a:solidFill>
                  <a:srgbClr val="002060"/>
                </a:solidFill>
              </a:rPr>
              <a:t>        and year.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2A40D"/>
                </a:solidFill>
              </a:rPr>
              <a:t>        Provide following 2 member functions in your class:</a:t>
            </a:r>
          </a:p>
          <a:p>
            <a:pPr marL="342900" indent="-342900">
              <a:buAutoNum type="arabicPeriod"/>
            </a:pPr>
            <a:r>
              <a:rPr lang="en-US" sz="1600" b="1" dirty="0" err="1" smtClean="0">
                <a:solidFill>
                  <a:srgbClr val="F2A40D"/>
                </a:solidFill>
              </a:rPr>
              <a:t>setdate</a:t>
            </a:r>
            <a:r>
              <a:rPr lang="en-US" sz="1600" b="1" dirty="0" smtClean="0">
                <a:solidFill>
                  <a:srgbClr val="F2A40D"/>
                </a:solidFill>
              </a:rPr>
              <a:t>(): </a:t>
            </a:r>
            <a:r>
              <a:rPr lang="en-US" sz="1600" b="1" dirty="0" smtClean="0">
                <a:solidFill>
                  <a:srgbClr val="FFFFFF"/>
                </a:solidFill>
              </a:rPr>
              <a:t>this member function should accept 3 arguments and  initialize all the data members </a:t>
            </a:r>
          </a:p>
          <a:p>
            <a:pPr marL="342900" indent="-342900"/>
            <a:r>
              <a:rPr lang="en-US" sz="1600" b="1" dirty="0" smtClean="0">
                <a:solidFill>
                  <a:srgbClr val="FFFFFF"/>
                </a:solidFill>
              </a:rPr>
              <a:t>                           with them.</a:t>
            </a:r>
          </a:p>
          <a:p>
            <a:pPr marL="342900" indent="-342900">
              <a:buAutoNum type="arabicPeriod" startAt="2"/>
            </a:pPr>
            <a:r>
              <a:rPr lang="en-US" sz="1600" b="1" dirty="0" err="1" smtClean="0">
                <a:solidFill>
                  <a:srgbClr val="F2A40D"/>
                </a:solidFill>
              </a:rPr>
              <a:t>showdate</a:t>
            </a:r>
            <a:r>
              <a:rPr lang="en-US" sz="1600" b="1" dirty="0" smtClean="0">
                <a:solidFill>
                  <a:srgbClr val="F2A40D"/>
                </a:solidFill>
              </a:rPr>
              <a:t>(): </a:t>
            </a:r>
            <a:r>
              <a:rPr lang="en-US" sz="1600" b="1" dirty="0" smtClean="0">
                <a:solidFill>
                  <a:srgbClr val="FFFFFF"/>
                </a:solidFill>
              </a:rPr>
              <a:t>this will be non parameterized function and it will display the date values.</a:t>
            </a:r>
          </a:p>
          <a:p>
            <a:pPr marL="342900" indent="-342900">
              <a:buAutoNum type="arabicPeriod" startAt="2"/>
            </a:pPr>
            <a:endParaRPr lang="en-US" sz="1600" b="1" dirty="0" smtClean="0">
              <a:solidFill>
                <a:srgbClr val="FFFFFF"/>
              </a:solidFill>
            </a:endParaRPr>
          </a:p>
          <a:p>
            <a:pPr marL="342900" indent="-342900"/>
            <a:r>
              <a:rPr lang="en-US" sz="1600" b="1" dirty="0" smtClean="0">
                <a:solidFill>
                  <a:srgbClr val="FFFFFF"/>
                </a:solidFill>
              </a:rPr>
              <a:t>        Now create the function </a:t>
            </a:r>
            <a:r>
              <a:rPr lang="en-US" sz="1600" b="1" dirty="0" smtClean="0">
                <a:solidFill>
                  <a:srgbClr val="002060"/>
                </a:solidFill>
              </a:rPr>
              <a:t>main(), </a:t>
            </a:r>
            <a:r>
              <a:rPr lang="en-US" sz="1600" b="1" dirty="0" smtClean="0">
                <a:solidFill>
                  <a:srgbClr val="FFFFFF"/>
                </a:solidFill>
              </a:rPr>
              <a:t>declare 2 objects of </a:t>
            </a:r>
            <a:r>
              <a:rPr lang="en-US" sz="1600" b="1" dirty="0" smtClean="0">
                <a:solidFill>
                  <a:srgbClr val="002060"/>
                </a:solidFill>
              </a:rPr>
              <a:t>Date class </a:t>
            </a:r>
            <a:r>
              <a:rPr lang="en-US" sz="1600" b="1" dirty="0" smtClean="0">
                <a:solidFill>
                  <a:srgbClr val="FFFFFF"/>
                </a:solidFill>
              </a:rPr>
              <a:t>and </a:t>
            </a:r>
            <a:r>
              <a:rPr lang="en-US" sz="1600" b="1" dirty="0" smtClean="0">
                <a:solidFill>
                  <a:srgbClr val="7030A0"/>
                </a:solidFill>
              </a:rPr>
              <a:t>initialize </a:t>
            </a:r>
            <a:r>
              <a:rPr lang="en-US" sz="1600" b="1" dirty="0" smtClean="0">
                <a:solidFill>
                  <a:srgbClr val="FFFFFF"/>
                </a:solidFill>
              </a:rPr>
              <a:t>the first object with </a:t>
            </a:r>
          </a:p>
          <a:p>
            <a:pPr marL="342900" indent="-342900"/>
            <a:r>
              <a:rPr lang="en-US" sz="1600" b="1" dirty="0" smtClean="0">
                <a:solidFill>
                  <a:srgbClr val="FFFFFF"/>
                </a:solidFill>
              </a:rPr>
              <a:t>        your </a:t>
            </a:r>
            <a:r>
              <a:rPr lang="en-US" sz="1600" b="1" dirty="0" err="1" smtClean="0">
                <a:solidFill>
                  <a:srgbClr val="C00000"/>
                </a:solidFill>
              </a:rPr>
              <a:t>birthdate</a:t>
            </a:r>
            <a:r>
              <a:rPr lang="en-US" sz="1600" b="1" dirty="0" smtClean="0">
                <a:solidFill>
                  <a:srgbClr val="FFFFFF"/>
                </a:solidFill>
              </a:rPr>
              <a:t> and initialize the second object with </a:t>
            </a:r>
            <a:r>
              <a:rPr lang="en-US" sz="1600" b="1" dirty="0" err="1" smtClean="0">
                <a:solidFill>
                  <a:srgbClr val="FFC000"/>
                </a:solidFill>
              </a:rPr>
              <a:t>todays</a:t>
            </a:r>
            <a:r>
              <a:rPr lang="en-US" sz="1600" b="1" dirty="0" smtClean="0">
                <a:solidFill>
                  <a:srgbClr val="FFC000"/>
                </a:solidFill>
              </a:rPr>
              <a:t> date</a:t>
            </a:r>
            <a:r>
              <a:rPr lang="en-US" sz="1600" b="1" dirty="0" smtClean="0">
                <a:solidFill>
                  <a:srgbClr val="FFFFFF"/>
                </a:solidFill>
              </a:rPr>
              <a:t>.</a:t>
            </a:r>
          </a:p>
          <a:p>
            <a:pPr marL="342900" indent="-342900"/>
            <a:endParaRPr lang="en-US" sz="1600" b="1" dirty="0" smtClean="0">
              <a:solidFill>
                <a:srgbClr val="FFFFFF"/>
              </a:solidFill>
            </a:endParaRPr>
          </a:p>
          <a:p>
            <a:pPr marL="342900" indent="-342900"/>
            <a:r>
              <a:rPr lang="en-US" sz="1600" b="1" dirty="0" smtClean="0">
                <a:solidFill>
                  <a:srgbClr val="FFFFFF"/>
                </a:solidFill>
              </a:rPr>
              <a:t>        </a:t>
            </a:r>
            <a:r>
              <a:rPr lang="en-US" sz="1600" b="1" dirty="0" smtClean="0">
                <a:solidFill>
                  <a:srgbClr val="7030A0"/>
                </a:solidFill>
              </a:rPr>
              <a:t>Finally display both the dates.</a:t>
            </a:r>
          </a:p>
          <a:p>
            <a:endParaRPr lang="en-US" sz="16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                                              </a:t>
            </a:r>
            <a:endParaRPr lang="en-IN" sz="2000" b="1" dirty="0" smtClean="0">
              <a:solidFill>
                <a:srgbClr val="FFFF00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4662</TotalTime>
  <Words>682</Words>
  <Application>Microsoft Office PowerPoint</Application>
  <PresentationFormat>On-screen Show (16:9)</PresentationFormat>
  <Paragraphs>163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Contents Slide Master</vt:lpstr>
      <vt:lpstr>Section Break Slide Master</vt:lpstr>
      <vt:lpstr>Office Theme</vt:lpstr>
      <vt:lpstr>Slide 1</vt:lpstr>
      <vt:lpstr>Today’s Agenda</vt:lpstr>
      <vt:lpstr>Creating Parameterized  Member Fun.</vt:lpstr>
      <vt:lpstr>Creating Parameterized  Member Fun.</vt:lpstr>
      <vt:lpstr>Creating Parameterized  Member Fun.</vt:lpstr>
      <vt:lpstr>Creating Parameterized  Member Fun.</vt:lpstr>
      <vt:lpstr>Assignments</vt:lpstr>
      <vt:lpstr>Assignments</vt:lpstr>
      <vt:lpstr>Assignments</vt:lpstr>
      <vt:lpstr>End of Lecture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DELL</cp:lastModifiedBy>
  <cp:revision>247</cp:revision>
  <dcterms:created xsi:type="dcterms:W3CDTF">2016-12-05T23:26:54Z</dcterms:created>
  <dcterms:modified xsi:type="dcterms:W3CDTF">2021-05-05T16:43:58Z</dcterms:modified>
</cp:coreProperties>
</file>