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  <p:sldMasterId id="2147483674" r:id="rId3"/>
  </p:sldMasterIdLst>
  <p:notesMasterIdLst>
    <p:notesMasterId r:id="rId15"/>
  </p:notesMasterIdLst>
  <p:sldIdLst>
    <p:sldId id="354" r:id="rId4"/>
    <p:sldId id="324" r:id="rId5"/>
    <p:sldId id="340" r:id="rId6"/>
    <p:sldId id="363" r:id="rId7"/>
    <p:sldId id="342" r:id="rId8"/>
    <p:sldId id="364" r:id="rId9"/>
    <p:sldId id="365" r:id="rId10"/>
    <p:sldId id="366" r:id="rId11"/>
    <p:sldId id="367" r:id="rId12"/>
    <p:sldId id="372" r:id="rId13"/>
    <p:sldId id="353" r:id="rId1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8E64D"/>
    <a:srgbClr val="002060"/>
    <a:srgbClr val="058D2F"/>
    <a:srgbClr val="F2A40D"/>
    <a:srgbClr val="32AEB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21" autoAdjust="0"/>
    <p:restoredTop sz="94624" autoAdjust="0"/>
  </p:normalViewPr>
  <p:slideViewPr>
    <p:cSldViewPr>
      <p:cViewPr varScale="1">
        <p:scale>
          <a:sx n="92" d="100"/>
          <a:sy n="92" d="100"/>
        </p:scale>
        <p:origin x="-210" y="-102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34EEA-2E45-4BD9-9994-3669A6233E6D}" type="datetimeFigureOut">
              <a:rPr lang="en-US" smtClean="0"/>
              <a:pPr/>
              <a:t>3/4/2021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B07413-7DA1-48F0-BF82-ADA06B9AF2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07413-7DA1-48F0-BF82-ADA06B9AF2E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07413-7DA1-48F0-BF82-ADA06B9AF2E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95063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1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88877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42137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09397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1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5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52426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10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xmlns="" val="3106909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90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1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4" y="1238202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38182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6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382354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1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459988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3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3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2686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1960850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1596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1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2" y="1626258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9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26058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1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5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70013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344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70C03-0217-422B-9804-1030A8DBF8C0}" type="datetimeFigureOut">
              <a:rPr lang="en-US" smtClean="0"/>
              <a:pPr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9.png"/><Relationship Id="rId5" Type="http://schemas.openxmlformats.org/officeDocument/2006/relationships/hyperlink" Target="mailto:scalive4u@gmail.com" TargetMode="Externa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1.png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428992" y="121442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17482" y="210582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87272" y="378619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143108" y="2428874"/>
            <a:ext cx="507209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5400" b="1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algn="ctr"/>
            <a:r>
              <a:rPr lang="en-US" sz="5400" b="1" cap="all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Lecture 7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7" name="Picture 6" descr="cpp-mini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741" y="142858"/>
            <a:ext cx="2792090" cy="300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Creating Parameterized Constructor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7158" y="1357304"/>
            <a:ext cx="4000528" cy="342902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57158" y="1357304"/>
            <a:ext cx="40005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FFFF"/>
                </a:solidFill>
              </a:rPr>
              <a:t>Int</a:t>
            </a:r>
            <a:r>
              <a:rPr lang="en-US" b="1" dirty="0" smtClean="0">
                <a:solidFill>
                  <a:srgbClr val="FFFFFF"/>
                </a:solidFill>
              </a:rPr>
              <a:t> main()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{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    </a:t>
            </a:r>
            <a:r>
              <a:rPr lang="en-US" b="1" dirty="0" err="1" smtClean="0">
                <a:solidFill>
                  <a:srgbClr val="FFFFFF"/>
                </a:solidFill>
              </a:rPr>
              <a:t>Emp</a:t>
            </a:r>
            <a:r>
              <a:rPr lang="en-US" b="1" dirty="0" smtClean="0">
                <a:solidFill>
                  <a:srgbClr val="FFFFFF"/>
                </a:solidFill>
              </a:rPr>
              <a:t> E(25,”Amit”,30000.0);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    </a:t>
            </a:r>
            <a:r>
              <a:rPr lang="en-US" b="1" dirty="0" err="1" smtClean="0">
                <a:solidFill>
                  <a:srgbClr val="FFFFFF"/>
                </a:solidFill>
              </a:rPr>
              <a:t>Emp</a:t>
            </a:r>
            <a:r>
              <a:rPr lang="en-US" b="1" dirty="0" smtClean="0">
                <a:solidFill>
                  <a:srgbClr val="FFFFFF"/>
                </a:solidFill>
              </a:rPr>
              <a:t> F(28, “Abhay”,29000.0);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    </a:t>
            </a:r>
            <a:r>
              <a:rPr lang="en-US" b="1" dirty="0" err="1" smtClean="0">
                <a:solidFill>
                  <a:srgbClr val="FFFFFF"/>
                </a:solidFill>
              </a:rPr>
              <a:t>E.show</a:t>
            </a:r>
            <a:r>
              <a:rPr lang="en-US" b="1" dirty="0" smtClean="0">
                <a:solidFill>
                  <a:srgbClr val="FFFFFF"/>
                </a:solidFill>
              </a:rPr>
              <a:t>();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    </a:t>
            </a:r>
            <a:r>
              <a:rPr lang="en-US" b="1" dirty="0" err="1" smtClean="0">
                <a:solidFill>
                  <a:srgbClr val="FFFFFF"/>
                </a:solidFill>
              </a:rPr>
              <a:t>F.show</a:t>
            </a:r>
            <a:r>
              <a:rPr lang="en-US" b="1" dirty="0" smtClean="0">
                <a:solidFill>
                  <a:srgbClr val="FFFFFF"/>
                </a:solidFill>
              </a:rPr>
              <a:t>();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    </a:t>
            </a:r>
            <a:r>
              <a:rPr lang="en-US" b="1" dirty="0" err="1" smtClean="0">
                <a:solidFill>
                  <a:srgbClr val="FFFFFF"/>
                </a:solidFill>
              </a:rPr>
              <a:t>getch</a:t>
            </a:r>
            <a:r>
              <a:rPr lang="en-US" b="1" dirty="0" smtClean="0">
                <a:solidFill>
                  <a:srgbClr val="FFFFFF"/>
                </a:solidFill>
              </a:rPr>
              <a:t>();</a:t>
            </a:r>
          </a:p>
          <a:p>
            <a:endParaRPr lang="en-US" b="1" dirty="0" smtClean="0">
              <a:solidFill>
                <a:srgbClr val="FFFFFF"/>
              </a:solidFill>
            </a:endParaRPr>
          </a:p>
          <a:p>
            <a:r>
              <a:rPr lang="en-US" b="1" dirty="0" smtClean="0">
                <a:solidFill>
                  <a:srgbClr val="FFFFFF"/>
                </a:solidFill>
              </a:rPr>
              <a:t>      return 0;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 }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29190" y="1714494"/>
            <a:ext cx="4071966" cy="307183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857752" y="1285866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Output: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29190" y="1714494"/>
            <a:ext cx="4071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25 </a:t>
            </a:r>
            <a:r>
              <a:rPr lang="en-US" dirty="0" err="1" smtClean="0">
                <a:solidFill>
                  <a:srgbClr val="FFFFFF"/>
                </a:solidFill>
              </a:rPr>
              <a:t>Amit</a:t>
            </a:r>
            <a:r>
              <a:rPr lang="en-US" dirty="0" smtClean="0">
                <a:solidFill>
                  <a:srgbClr val="FFFFFF"/>
                </a:solidFill>
              </a:rPr>
              <a:t> 30000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28 </a:t>
            </a:r>
            <a:r>
              <a:rPr lang="en-US" dirty="0" err="1" smtClean="0">
                <a:solidFill>
                  <a:srgbClr val="FFFFFF"/>
                </a:solidFill>
              </a:rPr>
              <a:t>Abhay</a:t>
            </a:r>
            <a:r>
              <a:rPr lang="en-US" dirty="0" smtClean="0">
                <a:solidFill>
                  <a:srgbClr val="FFFFFF"/>
                </a:solidFill>
              </a:rPr>
              <a:t> 29000</a:t>
            </a: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End of Lecture </a:t>
            </a: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7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Text Placeholder 1"/>
          <p:cNvSpPr txBox="1">
            <a:spLocks/>
          </p:cNvSpPr>
          <p:nvPr/>
        </p:nvSpPr>
        <p:spPr>
          <a:xfrm>
            <a:off x="0" y="3561194"/>
            <a:ext cx="9144000" cy="576063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0" b="1" i="0" u="none" strike="noStrike" kern="1200" normalizeH="0" baseline="0" noProof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uLnTx/>
                <a:uFillTx/>
                <a:latin typeface="+mn-lt"/>
                <a:ea typeface="+mn-ea"/>
                <a:cs typeface="+mn-cs"/>
              </a:rPr>
              <a:t>Thank you</a:t>
            </a:r>
            <a:endParaRPr kumimoji="0" lang="ko-KR" altLang="en-US" sz="5000" b="1" i="0" u="none" strike="noStrike" kern="1200" normalizeH="0" baseline="0" noProof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" name="Group 13318">
            <a:extLst>
              <a:ext uri="{FF2B5EF4-FFF2-40B4-BE49-F238E27FC236}">
                <a16:creationId xmlns:a16="http://schemas.microsoft.com/office/drawing/2014/main" xmlns="" id="{3176A925-9561-4C3F-8238-DB986AC67B50}"/>
              </a:ext>
            </a:extLst>
          </p:cNvPr>
          <p:cNvGrpSpPr/>
          <p:nvPr/>
        </p:nvGrpSpPr>
        <p:grpSpPr>
          <a:xfrm rot="1682053" flipH="1">
            <a:off x="6024982" y="611301"/>
            <a:ext cx="1665869" cy="3558872"/>
            <a:chOff x="1359132" y="345882"/>
            <a:chExt cx="1966239" cy="4200564"/>
          </a:xfrm>
        </p:grpSpPr>
        <p:grpSp>
          <p:nvGrpSpPr>
            <p:cNvPr id="11" name="Group 23">
              <a:extLst>
                <a:ext uri="{FF2B5EF4-FFF2-40B4-BE49-F238E27FC236}">
                  <a16:creationId xmlns:a16="http://schemas.microsoft.com/office/drawing/2014/main" xmlns="" id="{F1830171-F3BF-4D8C-BBE7-DC399D6D1691}"/>
                </a:ext>
              </a:extLst>
            </p:cNvPr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25" name="Rectangle 8">
                <a:extLst>
                  <a:ext uri="{FF2B5EF4-FFF2-40B4-BE49-F238E27FC236}">
                    <a16:creationId xmlns:a16="http://schemas.microsoft.com/office/drawing/2014/main" xmlns="" id="{EA6408B1-590A-4B35-99D9-FD571251018D}"/>
                  </a:ext>
                </a:extLst>
              </p:cNvPr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Rectangle 8">
                <a:extLst>
                  <a:ext uri="{FF2B5EF4-FFF2-40B4-BE49-F238E27FC236}">
                    <a16:creationId xmlns:a16="http://schemas.microsoft.com/office/drawing/2014/main" xmlns="" id="{9AD44607-A66D-48A0-9FE2-E296E272740A}"/>
                  </a:ext>
                </a:extLst>
              </p:cNvPr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Rectangle 8">
                <a:extLst>
                  <a:ext uri="{FF2B5EF4-FFF2-40B4-BE49-F238E27FC236}">
                    <a16:creationId xmlns:a16="http://schemas.microsoft.com/office/drawing/2014/main" xmlns="" id="{8281CE4E-D56C-4E49-B3E2-5D78C9EA1732}"/>
                  </a:ext>
                </a:extLst>
              </p:cNvPr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Rectangle 2">
                <a:extLst>
                  <a:ext uri="{FF2B5EF4-FFF2-40B4-BE49-F238E27FC236}">
                    <a16:creationId xmlns:a16="http://schemas.microsoft.com/office/drawing/2014/main" xmlns="" id="{3E95295E-B3E7-4F6E-8448-4A4089D20A1A}"/>
                  </a:ext>
                </a:extLst>
              </p:cNvPr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Rectangle 2">
                <a:extLst>
                  <a:ext uri="{FF2B5EF4-FFF2-40B4-BE49-F238E27FC236}">
                    <a16:creationId xmlns:a16="http://schemas.microsoft.com/office/drawing/2014/main" xmlns="" id="{BCDA3D7C-208F-4796-9CD0-D2F312817A95}"/>
                  </a:ext>
                </a:extLst>
              </p:cNvPr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Rectangle 2">
                <a:extLst>
                  <a:ext uri="{FF2B5EF4-FFF2-40B4-BE49-F238E27FC236}">
                    <a16:creationId xmlns:a16="http://schemas.microsoft.com/office/drawing/2014/main" xmlns="" id="{5990E51F-BEB5-4B24-98F7-94F4F212A2D3}"/>
                  </a:ext>
                </a:extLst>
              </p:cNvPr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Isosceles Triangle 4">
                <a:extLst>
                  <a:ext uri="{FF2B5EF4-FFF2-40B4-BE49-F238E27FC236}">
                    <a16:creationId xmlns:a16="http://schemas.microsoft.com/office/drawing/2014/main" xmlns="" id="{0764F1D1-C010-460B-9C7C-2FF50681B51A}"/>
                  </a:ext>
                </a:extLst>
              </p:cNvPr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Group 26">
              <a:extLst>
                <a:ext uri="{FF2B5EF4-FFF2-40B4-BE49-F238E27FC236}">
                  <a16:creationId xmlns:a16="http://schemas.microsoft.com/office/drawing/2014/main" xmlns="" id="{187C0761-B81E-4279-BA43-015F4789B66D}"/>
                </a:ext>
              </a:extLst>
            </p:cNvPr>
            <p:cNvGrpSpPr/>
            <p:nvPr/>
          </p:nvGrpSpPr>
          <p:grpSpPr>
            <a:xfrm>
              <a:off x="1359132" y="345883"/>
              <a:ext cx="1966239" cy="1811156"/>
              <a:chOff x="1888981" y="1110787"/>
              <a:chExt cx="2254374" cy="2076562"/>
            </a:xfrm>
          </p:grpSpPr>
          <p:sp>
            <p:nvSpPr>
              <p:cNvPr id="13" name="Teardrop 30">
                <a:extLst>
                  <a:ext uri="{FF2B5EF4-FFF2-40B4-BE49-F238E27FC236}">
                    <a16:creationId xmlns:a16="http://schemas.microsoft.com/office/drawing/2014/main" xmlns="" id="{64AC187B-0A2A-489A-A907-3D496D0F402B}"/>
                  </a:ext>
                </a:extLst>
              </p:cNvPr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rapezoid 24">
                <a:extLst>
                  <a:ext uri="{FF2B5EF4-FFF2-40B4-BE49-F238E27FC236}">
                    <a16:creationId xmlns:a16="http://schemas.microsoft.com/office/drawing/2014/main" xmlns="" id="{7651C308-51DD-43ED-AD7A-2E53A4CDDA81}"/>
                  </a:ext>
                </a:extLst>
              </p:cNvPr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Rounded Rectangle 18">
                <a:extLst>
                  <a:ext uri="{FF2B5EF4-FFF2-40B4-BE49-F238E27FC236}">
                    <a16:creationId xmlns:a16="http://schemas.microsoft.com/office/drawing/2014/main" xmlns="" id="{62930416-EBA5-4143-8370-943F45E8700C}"/>
                  </a:ext>
                </a:extLst>
              </p:cNvPr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ounded Rectangle 19">
                <a:extLst>
                  <a:ext uri="{FF2B5EF4-FFF2-40B4-BE49-F238E27FC236}">
                    <a16:creationId xmlns:a16="http://schemas.microsoft.com/office/drawing/2014/main" xmlns="" id="{0353A222-C645-4858-A96B-D4B4B9C69293}"/>
                  </a:ext>
                </a:extLst>
              </p:cNvPr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ounded Rectangle 20">
                <a:extLst>
                  <a:ext uri="{FF2B5EF4-FFF2-40B4-BE49-F238E27FC236}">
                    <a16:creationId xmlns:a16="http://schemas.microsoft.com/office/drawing/2014/main" xmlns="" id="{AE7A8672-48A3-4738-9AFC-10E91DD06D6B}"/>
                  </a:ext>
                </a:extLst>
              </p:cNvPr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ounded Rectangle 21">
                <a:extLst>
                  <a:ext uri="{FF2B5EF4-FFF2-40B4-BE49-F238E27FC236}">
                    <a16:creationId xmlns:a16="http://schemas.microsoft.com/office/drawing/2014/main" xmlns="" id="{971073D8-F5DB-49E0-90B8-CB5EE821BBDF}"/>
                  </a:ext>
                </a:extLst>
              </p:cNvPr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ounded Rectangle 22">
                <a:extLst>
                  <a:ext uri="{FF2B5EF4-FFF2-40B4-BE49-F238E27FC236}">
                    <a16:creationId xmlns:a16="http://schemas.microsoft.com/office/drawing/2014/main" xmlns="" id="{84868AB7-B7FC-41AD-8F70-C0362E013604}"/>
                  </a:ext>
                </a:extLst>
              </p:cNvPr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ounded Rectangle 25">
                <a:extLst>
                  <a:ext uri="{FF2B5EF4-FFF2-40B4-BE49-F238E27FC236}">
                    <a16:creationId xmlns:a16="http://schemas.microsoft.com/office/drawing/2014/main" xmlns="" id="{D3DAEEE6-E3DD-4070-AFC9-DF5EF5A20C44}"/>
                  </a:ext>
                </a:extLst>
              </p:cNvPr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Rounded Rectangle 27">
                <a:extLst>
                  <a:ext uri="{FF2B5EF4-FFF2-40B4-BE49-F238E27FC236}">
                    <a16:creationId xmlns:a16="http://schemas.microsoft.com/office/drawing/2014/main" xmlns="" id="{577B8435-1E8C-4F57-B74D-B56C83326D65}"/>
                  </a:ext>
                </a:extLst>
              </p:cNvPr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ounded Rectangle 28">
                <a:extLst>
                  <a:ext uri="{FF2B5EF4-FFF2-40B4-BE49-F238E27FC236}">
                    <a16:creationId xmlns:a16="http://schemas.microsoft.com/office/drawing/2014/main" xmlns="" id="{B0241759-7E69-42F7-8D33-266DE9417147}"/>
                  </a:ext>
                </a:extLst>
              </p:cNvPr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ounded Rectangle 29">
                <a:extLst>
                  <a:ext uri="{FF2B5EF4-FFF2-40B4-BE49-F238E27FC236}">
                    <a16:creationId xmlns:a16="http://schemas.microsoft.com/office/drawing/2014/main" xmlns="" id="{DD2DBE1F-0326-42C7-B5F3-A1B7E8B47779}"/>
                  </a:ext>
                </a:extLst>
              </p:cNvPr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3" name="Freeform 13312">
            <a:extLst>
              <a:ext uri="{FF2B5EF4-FFF2-40B4-BE49-F238E27FC236}">
                <a16:creationId xmlns:a16="http://schemas.microsoft.com/office/drawing/2014/main" xmlns="" id="{36A901D8-68F0-4EDC-8133-6AF6E902A151}"/>
              </a:ext>
            </a:extLst>
          </p:cNvPr>
          <p:cNvSpPr/>
          <p:nvPr/>
        </p:nvSpPr>
        <p:spPr>
          <a:xfrm flipH="1">
            <a:off x="6052352" y="1859326"/>
            <a:ext cx="3091680" cy="1938501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70591 w 2896332"/>
              <a:gd name="connsiteY13" fmla="*/ 23329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62971 w 2896332"/>
              <a:gd name="connsiteY13" fmla="*/ 26758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06617 w 2896332"/>
              <a:gd name="connsiteY10" fmla="*/ 176960 h 1871397"/>
              <a:gd name="connsiteX11" fmla="*/ 1962971 w 2896332"/>
              <a:gd name="connsiteY11" fmla="*/ 267583 h 1871397"/>
              <a:gd name="connsiteX12" fmla="*/ 1973469 w 2896332"/>
              <a:gd name="connsiteY12" fmla="*/ 784519 h 1871397"/>
              <a:gd name="connsiteX13" fmla="*/ 1866010 w 2896332"/>
              <a:gd name="connsiteY13" fmla="*/ 878218 h 1871397"/>
              <a:gd name="connsiteX14" fmla="*/ 2733769 w 2896332"/>
              <a:gd name="connsiteY14" fmla="*/ 1387129 h 1871397"/>
              <a:gd name="connsiteX15" fmla="*/ 2694623 w 2896332"/>
              <a:gd name="connsiteY15" fmla="*/ 1674208 h 1871397"/>
              <a:gd name="connsiteX16" fmla="*/ 2394496 w 2896332"/>
              <a:gd name="connsiteY16" fmla="*/ 1654634 h 1871397"/>
              <a:gd name="connsiteX17" fmla="*/ 2023060 w 2896332"/>
              <a:gd name="connsiteY17" fmla="*/ 1634793 h 1871397"/>
              <a:gd name="connsiteX18" fmla="*/ 1739085 w 2896332"/>
              <a:gd name="connsiteY18" fmla="*/ 1871397 h 1871397"/>
              <a:gd name="connsiteX19" fmla="*/ 1648664 w 2896332"/>
              <a:gd name="connsiteY19" fmla="*/ 1582137 h 1871397"/>
              <a:gd name="connsiteX20" fmla="*/ 1376671 w 2896332"/>
              <a:gd name="connsiteY20" fmla="*/ 1700306 h 1871397"/>
              <a:gd name="connsiteX21" fmla="*/ 1415819 w 2896332"/>
              <a:gd name="connsiteY21" fmla="*/ 1334933 h 1871397"/>
              <a:gd name="connsiteX22" fmla="*/ 665501 w 2896332"/>
              <a:gd name="connsiteY22" fmla="*/ 1276212 h 1871397"/>
              <a:gd name="connsiteX23" fmla="*/ 0 w 2896332"/>
              <a:gd name="connsiteY23" fmla="*/ 1126148 h 1871397"/>
              <a:gd name="connsiteX24" fmla="*/ 13050 w 2896332"/>
              <a:gd name="connsiteY24" fmla="*/ 284488 h 1871397"/>
              <a:gd name="connsiteX25" fmla="*/ 1898646 w 2896332"/>
              <a:gd name="connsiteY25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74819 w 2896332"/>
              <a:gd name="connsiteY16" fmla="*/ 1565782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8202 h 1872827"/>
              <a:gd name="connsiteX1" fmla="*/ 2655476 w 2896332"/>
              <a:gd name="connsiteY1" fmla="*/ 586045 h 1872827"/>
              <a:gd name="connsiteX2" fmla="*/ 2828170 w 2896332"/>
              <a:gd name="connsiteY2" fmla="*/ 1011931 h 1872827"/>
              <a:gd name="connsiteX3" fmla="*/ 2883834 w 2896332"/>
              <a:gd name="connsiteY3" fmla="*/ 1310265 h 1872827"/>
              <a:gd name="connsiteX4" fmla="*/ 2799743 w 2896332"/>
              <a:gd name="connsiteY4" fmla="*/ 1673528 h 1872827"/>
              <a:gd name="connsiteX5" fmla="*/ 2521033 w 2896332"/>
              <a:gd name="connsiteY5" fmla="*/ 1161851 h 1872827"/>
              <a:gd name="connsiteX6" fmla="*/ 2514265 w 2896332"/>
              <a:gd name="connsiteY6" fmla="*/ 468202 h 1872827"/>
              <a:gd name="connsiteX7" fmla="*/ 1898646 w 2896332"/>
              <a:gd name="connsiteY7" fmla="*/ 1476 h 1872827"/>
              <a:gd name="connsiteX8" fmla="*/ 1906617 w 2896332"/>
              <a:gd name="connsiteY8" fmla="*/ 178390 h 1872827"/>
              <a:gd name="connsiteX9" fmla="*/ 1962971 w 2896332"/>
              <a:gd name="connsiteY9" fmla="*/ 269013 h 1872827"/>
              <a:gd name="connsiteX10" fmla="*/ 1973469 w 2896332"/>
              <a:gd name="connsiteY10" fmla="*/ 785949 h 1872827"/>
              <a:gd name="connsiteX11" fmla="*/ 1866010 w 2896332"/>
              <a:gd name="connsiteY11" fmla="*/ 879648 h 1872827"/>
              <a:gd name="connsiteX12" fmla="*/ 2733769 w 2896332"/>
              <a:gd name="connsiteY12" fmla="*/ 1388559 h 1872827"/>
              <a:gd name="connsiteX13" fmla="*/ 2694623 w 2896332"/>
              <a:gd name="connsiteY13" fmla="*/ 1641133 h 1872827"/>
              <a:gd name="connsiteX14" fmla="*/ 2385869 w 2896332"/>
              <a:gd name="connsiteY14" fmla="*/ 1587053 h 1872827"/>
              <a:gd name="connsiteX15" fmla="*/ 2074819 w 2896332"/>
              <a:gd name="connsiteY15" fmla="*/ 1567212 h 1872827"/>
              <a:gd name="connsiteX16" fmla="*/ 1739085 w 2896332"/>
              <a:gd name="connsiteY16" fmla="*/ 1872827 h 1872827"/>
              <a:gd name="connsiteX17" fmla="*/ 1648664 w 2896332"/>
              <a:gd name="connsiteY17" fmla="*/ 1583567 h 1872827"/>
              <a:gd name="connsiteX18" fmla="*/ 1376671 w 2896332"/>
              <a:gd name="connsiteY18" fmla="*/ 1701736 h 1872827"/>
              <a:gd name="connsiteX19" fmla="*/ 1415819 w 2896332"/>
              <a:gd name="connsiteY19" fmla="*/ 1336363 h 1872827"/>
              <a:gd name="connsiteX20" fmla="*/ 665501 w 2896332"/>
              <a:gd name="connsiteY20" fmla="*/ 1277642 h 1872827"/>
              <a:gd name="connsiteX21" fmla="*/ 0 w 2896332"/>
              <a:gd name="connsiteY21" fmla="*/ 1127578 h 1872827"/>
              <a:gd name="connsiteX22" fmla="*/ 13050 w 2896332"/>
              <a:gd name="connsiteY22" fmla="*/ 285918 h 1872827"/>
              <a:gd name="connsiteX23" fmla="*/ 1898646 w 2896332"/>
              <a:gd name="connsiteY23" fmla="*/ 1476 h 187282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87909 w 2896332"/>
              <a:gd name="connsiteY5" fmla="*/ 1152990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6332"/>
              <a:gd name="connsiteY0" fmla="*/ 251285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09609 w 2896332"/>
              <a:gd name="connsiteY6" fmla="*/ 251285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4163"/>
              <a:gd name="connsiteY0" fmla="*/ 251285 h 1871397"/>
              <a:gd name="connsiteX1" fmla="*/ 2655476 w 2894163"/>
              <a:gd name="connsiteY1" fmla="*/ 584615 h 1871397"/>
              <a:gd name="connsiteX2" fmla="*/ 2828170 w 2894163"/>
              <a:gd name="connsiteY2" fmla="*/ 1010501 h 1871397"/>
              <a:gd name="connsiteX3" fmla="*/ 2883834 w 2894163"/>
              <a:gd name="connsiteY3" fmla="*/ 1308835 h 1871397"/>
              <a:gd name="connsiteX4" fmla="*/ 2792313 w 2894163"/>
              <a:gd name="connsiteY4" fmla="*/ 1690675 h 1871397"/>
              <a:gd name="connsiteX5" fmla="*/ 2651069 w 2894163"/>
              <a:gd name="connsiteY5" fmla="*/ 1156706 h 1871397"/>
              <a:gd name="connsiteX6" fmla="*/ 2209609 w 2894163"/>
              <a:gd name="connsiteY6" fmla="*/ 251285 h 1871397"/>
              <a:gd name="connsiteX7" fmla="*/ 1898646 w 2894163"/>
              <a:gd name="connsiteY7" fmla="*/ 46 h 1871397"/>
              <a:gd name="connsiteX8" fmla="*/ 1941303 w 2894163"/>
              <a:gd name="connsiteY8" fmla="*/ 293585 h 1871397"/>
              <a:gd name="connsiteX9" fmla="*/ 1974640 w 2894163"/>
              <a:gd name="connsiteY9" fmla="*/ 533402 h 1871397"/>
              <a:gd name="connsiteX10" fmla="*/ 1973469 w 2894163"/>
              <a:gd name="connsiteY10" fmla="*/ 784519 h 1871397"/>
              <a:gd name="connsiteX11" fmla="*/ 1866010 w 2894163"/>
              <a:gd name="connsiteY11" fmla="*/ 878218 h 1871397"/>
              <a:gd name="connsiteX12" fmla="*/ 2733769 w 2894163"/>
              <a:gd name="connsiteY12" fmla="*/ 1387129 h 1871397"/>
              <a:gd name="connsiteX13" fmla="*/ 2694623 w 2894163"/>
              <a:gd name="connsiteY13" fmla="*/ 1639703 h 1871397"/>
              <a:gd name="connsiteX14" fmla="*/ 2385869 w 2894163"/>
              <a:gd name="connsiteY14" fmla="*/ 1585623 h 1871397"/>
              <a:gd name="connsiteX15" fmla="*/ 2074819 w 2894163"/>
              <a:gd name="connsiteY15" fmla="*/ 1565782 h 1871397"/>
              <a:gd name="connsiteX16" fmla="*/ 1739085 w 2894163"/>
              <a:gd name="connsiteY16" fmla="*/ 1871397 h 1871397"/>
              <a:gd name="connsiteX17" fmla="*/ 1648664 w 2894163"/>
              <a:gd name="connsiteY17" fmla="*/ 1582137 h 1871397"/>
              <a:gd name="connsiteX18" fmla="*/ 1376671 w 2894163"/>
              <a:gd name="connsiteY18" fmla="*/ 1700306 h 1871397"/>
              <a:gd name="connsiteX19" fmla="*/ 1415819 w 2894163"/>
              <a:gd name="connsiteY19" fmla="*/ 1334933 h 1871397"/>
              <a:gd name="connsiteX20" fmla="*/ 665501 w 2894163"/>
              <a:gd name="connsiteY20" fmla="*/ 1276212 h 1871397"/>
              <a:gd name="connsiteX21" fmla="*/ 0 w 2894163"/>
              <a:gd name="connsiteY21" fmla="*/ 1126148 h 1871397"/>
              <a:gd name="connsiteX22" fmla="*/ 13050 w 2894163"/>
              <a:gd name="connsiteY22" fmla="*/ 284488 h 1871397"/>
              <a:gd name="connsiteX23" fmla="*/ 1898646 w 2894163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51069 w 2889213"/>
              <a:gd name="connsiteY5" fmla="*/ 1156706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228993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150164 w 2889213"/>
              <a:gd name="connsiteY6" fmla="*/ 228993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941303 w 2889213"/>
              <a:gd name="connsiteY8" fmla="*/ 178433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92904 w 2889213"/>
              <a:gd name="connsiteY9" fmla="*/ 459050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48320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56"/>
              <a:gd name="connsiteX1" fmla="*/ 2655476 w 2889213"/>
              <a:gd name="connsiteY1" fmla="*/ 469395 h 1800456"/>
              <a:gd name="connsiteX2" fmla="*/ 2828170 w 2889213"/>
              <a:gd name="connsiteY2" fmla="*/ 895281 h 1800456"/>
              <a:gd name="connsiteX3" fmla="*/ 2883834 w 2889213"/>
              <a:gd name="connsiteY3" fmla="*/ 1193615 h 1800456"/>
              <a:gd name="connsiteX4" fmla="*/ 2840612 w 2889213"/>
              <a:gd name="connsiteY4" fmla="*/ 1449135 h 1800456"/>
              <a:gd name="connsiteX5" fmla="*/ 2632493 w 2889213"/>
              <a:gd name="connsiteY5" fmla="*/ 1060062 h 1800456"/>
              <a:gd name="connsiteX6" fmla="*/ 2150164 w 2889213"/>
              <a:gd name="connsiteY6" fmla="*/ 113773 h 1800456"/>
              <a:gd name="connsiteX7" fmla="*/ 1348782 w 2889213"/>
              <a:gd name="connsiteY7" fmla="*/ 0 h 1800456"/>
              <a:gd name="connsiteX8" fmla="*/ 1714668 w 2889213"/>
              <a:gd name="connsiteY8" fmla="*/ 204372 h 1800456"/>
              <a:gd name="connsiteX9" fmla="*/ 1866896 w 2889213"/>
              <a:gd name="connsiteY9" fmla="*/ 462766 h 1800456"/>
              <a:gd name="connsiteX10" fmla="*/ 1973469 w 2889213"/>
              <a:gd name="connsiteY10" fmla="*/ 669299 h 1800456"/>
              <a:gd name="connsiteX11" fmla="*/ 1866010 w 2889213"/>
              <a:gd name="connsiteY11" fmla="*/ 762998 h 1800456"/>
              <a:gd name="connsiteX12" fmla="*/ 2733769 w 2889213"/>
              <a:gd name="connsiteY12" fmla="*/ 1271909 h 1800456"/>
              <a:gd name="connsiteX13" fmla="*/ 2694623 w 2889213"/>
              <a:gd name="connsiteY13" fmla="*/ 1524483 h 1800456"/>
              <a:gd name="connsiteX14" fmla="*/ 2385869 w 2889213"/>
              <a:gd name="connsiteY14" fmla="*/ 1470403 h 1800456"/>
              <a:gd name="connsiteX15" fmla="*/ 2191986 w 2889213"/>
              <a:gd name="connsiteY15" fmla="*/ 1800407 h 1800456"/>
              <a:gd name="connsiteX16" fmla="*/ 2074819 w 2889213"/>
              <a:gd name="connsiteY16" fmla="*/ 1450562 h 1800456"/>
              <a:gd name="connsiteX17" fmla="*/ 1739085 w 2889213"/>
              <a:gd name="connsiteY17" fmla="*/ 1756177 h 1800456"/>
              <a:gd name="connsiteX18" fmla="*/ 1648664 w 2889213"/>
              <a:gd name="connsiteY18" fmla="*/ 1466917 h 1800456"/>
              <a:gd name="connsiteX19" fmla="*/ 1376671 w 2889213"/>
              <a:gd name="connsiteY19" fmla="*/ 1585086 h 1800456"/>
              <a:gd name="connsiteX20" fmla="*/ 1415819 w 2889213"/>
              <a:gd name="connsiteY20" fmla="*/ 1219713 h 1800456"/>
              <a:gd name="connsiteX21" fmla="*/ 665501 w 2889213"/>
              <a:gd name="connsiteY21" fmla="*/ 1160992 h 1800456"/>
              <a:gd name="connsiteX22" fmla="*/ 0 w 2889213"/>
              <a:gd name="connsiteY22" fmla="*/ 1010928 h 1800456"/>
              <a:gd name="connsiteX23" fmla="*/ 13050 w 2889213"/>
              <a:gd name="connsiteY23" fmla="*/ 169268 h 1800456"/>
              <a:gd name="connsiteX24" fmla="*/ 1348782 w 2889213"/>
              <a:gd name="connsiteY24" fmla="*/ 0 h 1800456"/>
              <a:gd name="connsiteX0" fmla="*/ 2150164 w 2889213"/>
              <a:gd name="connsiteY0" fmla="*/ 113773 h 1811599"/>
              <a:gd name="connsiteX1" fmla="*/ 2655476 w 2889213"/>
              <a:gd name="connsiteY1" fmla="*/ 469395 h 1811599"/>
              <a:gd name="connsiteX2" fmla="*/ 2828170 w 2889213"/>
              <a:gd name="connsiteY2" fmla="*/ 895281 h 1811599"/>
              <a:gd name="connsiteX3" fmla="*/ 2883834 w 2889213"/>
              <a:gd name="connsiteY3" fmla="*/ 1193615 h 1811599"/>
              <a:gd name="connsiteX4" fmla="*/ 2840612 w 2889213"/>
              <a:gd name="connsiteY4" fmla="*/ 1449135 h 1811599"/>
              <a:gd name="connsiteX5" fmla="*/ 2632493 w 2889213"/>
              <a:gd name="connsiteY5" fmla="*/ 1060062 h 1811599"/>
              <a:gd name="connsiteX6" fmla="*/ 2150164 w 2889213"/>
              <a:gd name="connsiteY6" fmla="*/ 113773 h 1811599"/>
              <a:gd name="connsiteX7" fmla="*/ 1348782 w 2889213"/>
              <a:gd name="connsiteY7" fmla="*/ 0 h 1811599"/>
              <a:gd name="connsiteX8" fmla="*/ 1714668 w 2889213"/>
              <a:gd name="connsiteY8" fmla="*/ 204372 h 1811599"/>
              <a:gd name="connsiteX9" fmla="*/ 1866896 w 2889213"/>
              <a:gd name="connsiteY9" fmla="*/ 462766 h 1811599"/>
              <a:gd name="connsiteX10" fmla="*/ 1973469 w 2889213"/>
              <a:gd name="connsiteY10" fmla="*/ 669299 h 1811599"/>
              <a:gd name="connsiteX11" fmla="*/ 1866010 w 2889213"/>
              <a:gd name="connsiteY11" fmla="*/ 762998 h 1811599"/>
              <a:gd name="connsiteX12" fmla="*/ 2733769 w 2889213"/>
              <a:gd name="connsiteY12" fmla="*/ 1271909 h 1811599"/>
              <a:gd name="connsiteX13" fmla="*/ 2694623 w 2889213"/>
              <a:gd name="connsiteY13" fmla="*/ 1524483 h 1811599"/>
              <a:gd name="connsiteX14" fmla="*/ 2385869 w 2889213"/>
              <a:gd name="connsiteY14" fmla="*/ 1470403 h 1811599"/>
              <a:gd name="connsiteX15" fmla="*/ 2214278 w 2889213"/>
              <a:gd name="connsiteY15" fmla="*/ 1811553 h 1811599"/>
              <a:gd name="connsiteX16" fmla="*/ 2074819 w 2889213"/>
              <a:gd name="connsiteY16" fmla="*/ 1450562 h 1811599"/>
              <a:gd name="connsiteX17" fmla="*/ 1739085 w 2889213"/>
              <a:gd name="connsiteY17" fmla="*/ 1756177 h 1811599"/>
              <a:gd name="connsiteX18" fmla="*/ 1648664 w 2889213"/>
              <a:gd name="connsiteY18" fmla="*/ 1466917 h 1811599"/>
              <a:gd name="connsiteX19" fmla="*/ 1376671 w 2889213"/>
              <a:gd name="connsiteY19" fmla="*/ 1585086 h 1811599"/>
              <a:gd name="connsiteX20" fmla="*/ 1415819 w 2889213"/>
              <a:gd name="connsiteY20" fmla="*/ 1219713 h 1811599"/>
              <a:gd name="connsiteX21" fmla="*/ 665501 w 2889213"/>
              <a:gd name="connsiteY21" fmla="*/ 1160992 h 1811599"/>
              <a:gd name="connsiteX22" fmla="*/ 0 w 2889213"/>
              <a:gd name="connsiteY22" fmla="*/ 1010928 h 1811599"/>
              <a:gd name="connsiteX23" fmla="*/ 13050 w 2889213"/>
              <a:gd name="connsiteY23" fmla="*/ 169268 h 1811599"/>
              <a:gd name="connsiteX24" fmla="*/ 1348782 w 2889213"/>
              <a:gd name="connsiteY24" fmla="*/ 0 h 1811599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0" y="1000114"/>
            <a:ext cx="600076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 smtClean="0">
                <a:solidFill>
                  <a:srgbClr val="FF0000"/>
                </a:solidFill>
                <a:hlinkClick r:id="rId5"/>
              </a:rPr>
              <a:t>scalive4u@gmail.com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</a:rPr>
              <a:t>0755-4271659, 7879165533</a:t>
            </a:r>
          </a:p>
        </p:txBody>
      </p:sp>
      <p:pic>
        <p:nvPicPr>
          <p:cNvPr id="36" name="Picture 35" descr="cpp-mini-logo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3306" y="1714495"/>
            <a:ext cx="1861398" cy="1928826"/>
          </a:xfrm>
          <a:prstGeom prst="rect">
            <a:avLst/>
          </a:prstGeom>
        </p:spPr>
      </p:pic>
      <p:pic>
        <p:nvPicPr>
          <p:cNvPr id="37" name="Picture 36" descr="webcodeft-c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Today’s Agenda</a:t>
            </a:r>
            <a:endParaRPr lang="en-US" sz="54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428992" y="1643056"/>
            <a:ext cx="5214974" cy="428628"/>
            <a:chOff x="3131840" y="1491630"/>
            <a:chExt cx="5256584" cy="576064"/>
          </a:xfrm>
        </p:grpSpPr>
        <p:sp>
          <p:nvSpPr>
            <p:cNvPr id="13" name="Rectangle 12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4" name="Right Triangle 13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428992" y="2285998"/>
            <a:ext cx="5214974" cy="428628"/>
            <a:chOff x="3131840" y="1491629"/>
            <a:chExt cx="5256584" cy="576065"/>
          </a:xfrm>
        </p:grpSpPr>
        <p:sp>
          <p:nvSpPr>
            <p:cNvPr id="16" name="Rectangle 15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Right Triangle 16"/>
            <p:cNvSpPr/>
            <p:nvPr/>
          </p:nvSpPr>
          <p:spPr>
            <a:xfrm rot="5400000">
              <a:off x="3203840" y="1419629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428992" y="3000378"/>
            <a:ext cx="5214974" cy="428628"/>
            <a:chOff x="3131840" y="1491630"/>
            <a:chExt cx="5256584" cy="576064"/>
          </a:xfrm>
        </p:grpSpPr>
        <p:sp>
          <p:nvSpPr>
            <p:cNvPr id="19" name="Rectangle 18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Right Triangle 19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428992" y="157161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28992" y="2214560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57554" y="2928940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57620" y="2357436"/>
            <a:ext cx="4560632" cy="358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11048"/>
              </a:spcBef>
            </a:pPr>
            <a:r>
              <a:rPr lang="en-IN" b="1" dirty="0" smtClean="0">
                <a:solidFill>
                  <a:srgbClr val="92D050"/>
                </a:solidFill>
                <a:latin typeface="+mj-lt"/>
                <a:cs typeface="Georgia"/>
              </a:rPr>
              <a:t>   The Default Constructor</a:t>
            </a:r>
            <a:endParaRPr lang="en-IN" b="1" dirty="0">
              <a:solidFill>
                <a:srgbClr val="92D050"/>
              </a:solidFill>
              <a:latin typeface="+mj-lt"/>
              <a:cs typeface="Georgi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57620" y="3000378"/>
            <a:ext cx="492922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11048"/>
              </a:spcBef>
            </a:pPr>
            <a:r>
              <a:rPr lang="en-IN" sz="2000" b="1" dirty="0" smtClean="0">
                <a:solidFill>
                  <a:srgbClr val="C00000"/>
                </a:solidFill>
                <a:latin typeface="+mj-lt"/>
                <a:cs typeface="Georgia"/>
              </a:rPr>
              <a:t>   Creating Parameterized Constructors</a:t>
            </a:r>
            <a:endParaRPr lang="en-IN" sz="2000" b="1" dirty="0">
              <a:solidFill>
                <a:srgbClr val="C00000"/>
              </a:solidFill>
              <a:latin typeface="+mj-lt"/>
              <a:cs typeface="Georgia"/>
            </a:endParaRPr>
          </a:p>
        </p:txBody>
      </p:sp>
      <p:pic>
        <p:nvPicPr>
          <p:cNvPr id="33" name="Picture 32" descr="webcodeft-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pic>
        <p:nvPicPr>
          <p:cNvPr id="37" name="Picture 36" descr="cpp-mini-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1285866"/>
            <a:ext cx="2925029" cy="3143272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571868" y="1643056"/>
            <a:ext cx="4857784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2000" b="1" dirty="0" smtClean="0">
                <a:solidFill>
                  <a:srgbClr val="0070C0"/>
                </a:solidFill>
                <a:latin typeface="+mj-lt"/>
                <a:cs typeface="Georgia"/>
              </a:rPr>
              <a:t>   </a:t>
            </a:r>
            <a:r>
              <a:rPr lang="en-US" b="1" dirty="0" smtClean="0">
                <a:solidFill>
                  <a:srgbClr val="0070C0"/>
                </a:solidFill>
                <a:latin typeface="+mj-lt"/>
                <a:cs typeface="Georgia"/>
              </a:rPr>
              <a:t>Constructor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428992" y="328613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</a:rPr>
              <a:t>05</a:t>
            </a:r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2" grpId="0"/>
      <p:bldP spid="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Constructor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-32" y="1000114"/>
            <a:ext cx="914403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FF00"/>
                </a:solidFill>
              </a:rPr>
              <a:t>   What is Constructor ?</a:t>
            </a:r>
          </a:p>
          <a:p>
            <a:r>
              <a:rPr lang="en-US" sz="2000" b="1" dirty="0" smtClean="0">
                <a:solidFill>
                  <a:srgbClr val="FFFF00"/>
                </a:solidFill>
              </a:rPr>
              <a:t>       </a:t>
            </a:r>
            <a:r>
              <a:rPr lang="en-US" sz="2000" b="1" dirty="0" smtClean="0">
                <a:solidFill>
                  <a:schemeClr val="bg1"/>
                </a:solidFill>
              </a:rPr>
              <a:t> In C++ (as well as Java also) a </a:t>
            </a:r>
            <a:r>
              <a:rPr lang="en-US" sz="2000" b="1" dirty="0" smtClean="0">
                <a:solidFill>
                  <a:srgbClr val="FFC000"/>
                </a:solidFill>
              </a:rPr>
              <a:t>constructor</a:t>
            </a:r>
            <a:r>
              <a:rPr lang="en-US" sz="2000" b="1" dirty="0" smtClean="0">
                <a:solidFill>
                  <a:schemeClr val="bg1"/>
                </a:solidFill>
              </a:rPr>
              <a:t> is a special member function of the </a:t>
            </a:r>
          </a:p>
          <a:p>
            <a:r>
              <a:rPr lang="en-US" sz="2000" b="1" dirty="0" smtClean="0">
                <a:solidFill>
                  <a:schemeClr val="bg1"/>
                </a:solidFill>
              </a:rPr>
              <a:t>        class having the following important properties:</a:t>
            </a:r>
          </a:p>
          <a:p>
            <a:endParaRPr lang="en-US" sz="2000" b="1" dirty="0" smtClean="0">
              <a:solidFill>
                <a:schemeClr val="bg1"/>
              </a:solidFill>
            </a:endParaRPr>
          </a:p>
          <a:p>
            <a:r>
              <a:rPr lang="en-US" sz="2000" b="1" dirty="0" smtClean="0">
                <a:solidFill>
                  <a:schemeClr val="bg1"/>
                </a:solidFill>
              </a:rPr>
              <a:t>        1.  They have the </a:t>
            </a:r>
            <a:r>
              <a:rPr lang="en-US" sz="2000" b="1" dirty="0" smtClean="0">
                <a:solidFill>
                  <a:srgbClr val="92D050"/>
                </a:solidFill>
              </a:rPr>
              <a:t>same name </a:t>
            </a:r>
            <a:r>
              <a:rPr lang="en-US" sz="2000" b="1" dirty="0" smtClean="0">
                <a:solidFill>
                  <a:schemeClr val="bg1"/>
                </a:solidFill>
              </a:rPr>
              <a:t>as that of the class.</a:t>
            </a:r>
          </a:p>
          <a:p>
            <a:endParaRPr lang="en-US" sz="2000" b="1" dirty="0" smtClean="0">
              <a:solidFill>
                <a:schemeClr val="bg1"/>
              </a:solidFill>
            </a:endParaRPr>
          </a:p>
          <a:p>
            <a:r>
              <a:rPr lang="en-US" sz="2000" b="1" dirty="0" smtClean="0">
                <a:solidFill>
                  <a:schemeClr val="bg1"/>
                </a:solidFill>
              </a:rPr>
              <a:t>        2.   They do not have any return type </a:t>
            </a:r>
            <a:r>
              <a:rPr lang="en-US" sz="2000" b="1" dirty="0" smtClean="0">
                <a:solidFill>
                  <a:srgbClr val="058D2F"/>
                </a:solidFill>
              </a:rPr>
              <a:t>not even </a:t>
            </a:r>
            <a:r>
              <a:rPr lang="en-US" sz="2000" b="1" dirty="0" smtClean="0">
                <a:solidFill>
                  <a:schemeClr val="bg1"/>
                </a:solidFill>
              </a:rPr>
              <a:t>void.</a:t>
            </a:r>
          </a:p>
          <a:p>
            <a:endParaRPr lang="en-US" sz="2000" b="1" dirty="0" smtClean="0">
              <a:solidFill>
                <a:schemeClr val="bg1"/>
              </a:solidFill>
            </a:endParaRPr>
          </a:p>
          <a:p>
            <a:r>
              <a:rPr lang="en-US" sz="2000" b="1" dirty="0" smtClean="0">
                <a:solidFill>
                  <a:schemeClr val="bg1"/>
                </a:solidFill>
              </a:rPr>
              <a:t>        3.    They are 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Automatically</a:t>
            </a:r>
            <a:r>
              <a:rPr lang="en-US" sz="2000" b="1" dirty="0" smtClean="0">
                <a:solidFill>
                  <a:schemeClr val="bg1"/>
                </a:solidFill>
              </a:rPr>
              <a:t> called by the C++ compiler as soon as the </a:t>
            </a:r>
            <a:r>
              <a:rPr lang="en-US" sz="2000" b="1" dirty="0" smtClean="0">
                <a:solidFill>
                  <a:srgbClr val="7030A0"/>
                </a:solidFill>
              </a:rPr>
              <a:t>object</a:t>
            </a:r>
          </a:p>
          <a:p>
            <a:r>
              <a:rPr lang="en-US" sz="2000" b="1" dirty="0" smtClean="0">
                <a:solidFill>
                  <a:schemeClr val="bg1"/>
                </a:solidFill>
              </a:rPr>
              <a:t>                of a class gets created.  </a:t>
            </a:r>
            <a:endParaRPr lang="en-US" sz="2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and define e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Constructor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-32" y="1000114"/>
            <a:ext cx="91440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FF00"/>
                </a:solidFill>
              </a:rPr>
              <a:t>   Previous program using Constructor:</a:t>
            </a:r>
          </a:p>
          <a:p>
            <a:endParaRPr lang="en-US" sz="1600" b="1" dirty="0" smtClean="0">
              <a:solidFill>
                <a:srgbClr val="FFFFFF"/>
              </a:solidFill>
            </a:endParaRPr>
          </a:p>
          <a:p>
            <a:endParaRPr lang="en-US" sz="2000" b="1" dirty="0" smtClean="0">
              <a:solidFill>
                <a:srgbClr val="FFFF00"/>
              </a:solidFill>
            </a:endParaRPr>
          </a:p>
          <a:p>
            <a:r>
              <a:rPr lang="en-US" sz="2000" b="1" dirty="0" smtClean="0">
                <a:solidFill>
                  <a:srgbClr val="FFFF00"/>
                </a:solidFill>
              </a:rPr>
              <a:t>       </a:t>
            </a:r>
            <a:endParaRPr lang="en-US" sz="2000" dirty="0" smtClean="0">
              <a:solidFill>
                <a:srgbClr val="FFFFFF"/>
              </a:solidFill>
            </a:endParaRPr>
          </a:p>
          <a:p>
            <a:r>
              <a:rPr lang="en-US" sz="2000" dirty="0" smtClean="0">
                <a:solidFill>
                  <a:srgbClr val="FFFFFF"/>
                </a:solidFill>
              </a:rPr>
              <a:t>       </a:t>
            </a:r>
            <a:r>
              <a:rPr lang="en-US" sz="2000" b="1" dirty="0" smtClean="0">
                <a:solidFill>
                  <a:schemeClr val="bg1"/>
                </a:solidFill>
              </a:rPr>
              <a:t>	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214414" y="1285866"/>
            <a:ext cx="7143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57158" y="1500180"/>
            <a:ext cx="4214842" cy="33575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57158" y="1428742"/>
            <a:ext cx="42148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</a:rPr>
              <a:t> </a:t>
            </a:r>
            <a:r>
              <a:rPr lang="en-US" sz="1600" b="1" dirty="0" smtClean="0">
                <a:solidFill>
                  <a:srgbClr val="FFFFFF"/>
                </a:solidFill>
              </a:rPr>
              <a:t>#include &lt;</a:t>
            </a:r>
            <a:r>
              <a:rPr lang="en-US" sz="1600" b="1" dirty="0" err="1" smtClean="0">
                <a:solidFill>
                  <a:srgbClr val="FFFFFF"/>
                </a:solidFill>
              </a:rPr>
              <a:t>iostream.h</a:t>
            </a:r>
            <a:r>
              <a:rPr lang="en-US" sz="1600" b="1" dirty="0" smtClean="0">
                <a:solidFill>
                  <a:srgbClr val="FFFFFF"/>
                </a:solidFill>
              </a:rPr>
              <a:t>&gt;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 #include &lt;</a:t>
            </a:r>
            <a:r>
              <a:rPr lang="en-US" sz="1600" b="1" dirty="0" err="1" smtClean="0">
                <a:solidFill>
                  <a:srgbClr val="FFFFFF"/>
                </a:solidFill>
              </a:rPr>
              <a:t>conio.h</a:t>
            </a:r>
            <a:r>
              <a:rPr lang="en-US" sz="1600" b="1" dirty="0" smtClean="0">
                <a:solidFill>
                  <a:srgbClr val="FFFFFF"/>
                </a:solidFill>
              </a:rPr>
              <a:t>&gt;</a:t>
            </a:r>
          </a:p>
          <a:p>
            <a:endParaRPr lang="en-US" sz="1600" b="1" dirty="0" smtClean="0">
              <a:solidFill>
                <a:srgbClr val="FFFFFF"/>
              </a:solidFill>
            </a:endParaRPr>
          </a:p>
          <a:p>
            <a:r>
              <a:rPr lang="en-US" sz="1600" b="1" dirty="0" smtClean="0">
                <a:solidFill>
                  <a:srgbClr val="FFFFFF"/>
                </a:solidFill>
              </a:rPr>
              <a:t>   Class Factorial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 {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    </a:t>
            </a:r>
            <a:r>
              <a:rPr lang="en-US" sz="1600" b="1" dirty="0" err="1" smtClean="0">
                <a:solidFill>
                  <a:srgbClr val="FFFFFF"/>
                </a:solidFill>
              </a:rPr>
              <a:t>int</a:t>
            </a:r>
            <a:r>
              <a:rPr lang="en-US" sz="1600" b="1" dirty="0" smtClean="0">
                <a:solidFill>
                  <a:srgbClr val="FFFFFF"/>
                </a:solidFill>
              </a:rPr>
              <a:t> n;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    </a:t>
            </a:r>
            <a:r>
              <a:rPr lang="en-US" sz="1600" b="1" dirty="0" err="1" smtClean="0">
                <a:solidFill>
                  <a:srgbClr val="FFFFFF"/>
                </a:solidFill>
              </a:rPr>
              <a:t>int</a:t>
            </a:r>
            <a:r>
              <a:rPr lang="en-US" sz="1600" b="1" dirty="0" smtClean="0">
                <a:solidFill>
                  <a:srgbClr val="FFFFFF"/>
                </a:solidFill>
              </a:rPr>
              <a:t> f;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  Public: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            Factorial();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            void init();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            void get();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             void calculate();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             void show();   };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000628" y="1500180"/>
            <a:ext cx="3929090" cy="33575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000628" y="1357848"/>
            <a:ext cx="3286148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 smtClean="0">
              <a:solidFill>
                <a:srgbClr val="FFFFFF"/>
              </a:solidFill>
            </a:endParaRPr>
          </a:p>
          <a:p>
            <a:r>
              <a:rPr lang="en-US" sz="1400" b="1" dirty="0" smtClean="0">
                <a:solidFill>
                  <a:srgbClr val="FFFFFF"/>
                </a:solidFill>
              </a:rPr>
              <a:t>Void Factorial : : Factorial()</a:t>
            </a:r>
          </a:p>
          <a:p>
            <a:r>
              <a:rPr lang="en-US" sz="1400" b="1" dirty="0" smtClean="0">
                <a:solidFill>
                  <a:srgbClr val="FFFFFF"/>
                </a:solidFill>
              </a:rPr>
              <a:t>{</a:t>
            </a:r>
            <a:br>
              <a:rPr lang="en-US" sz="1400" b="1" dirty="0" smtClean="0">
                <a:solidFill>
                  <a:srgbClr val="FFFFFF"/>
                </a:solidFill>
              </a:rPr>
            </a:br>
            <a:r>
              <a:rPr lang="en-US" sz="1400" b="1" dirty="0" smtClean="0">
                <a:solidFill>
                  <a:srgbClr val="FFFFFF"/>
                </a:solidFill>
              </a:rPr>
              <a:t>   f=1;</a:t>
            </a:r>
          </a:p>
          <a:p>
            <a:r>
              <a:rPr lang="en-US" sz="1400" b="1" dirty="0" smtClean="0">
                <a:solidFill>
                  <a:srgbClr val="FFFFFF"/>
                </a:solidFill>
              </a:rPr>
              <a:t>}</a:t>
            </a:r>
          </a:p>
          <a:p>
            <a:r>
              <a:rPr lang="en-US" sz="1400" b="1" dirty="0" smtClean="0">
                <a:solidFill>
                  <a:srgbClr val="FFFFFF"/>
                </a:solidFill>
              </a:rPr>
              <a:t> </a:t>
            </a:r>
          </a:p>
          <a:p>
            <a:r>
              <a:rPr lang="en-US" sz="1400" b="1" dirty="0" smtClean="0">
                <a:solidFill>
                  <a:srgbClr val="FFFFFF"/>
                </a:solidFill>
              </a:rPr>
              <a:t>Void Factorial : : get();</a:t>
            </a:r>
          </a:p>
          <a:p>
            <a:r>
              <a:rPr lang="en-US" sz="1400" b="1" dirty="0" smtClean="0">
                <a:solidFill>
                  <a:srgbClr val="FFFFFF"/>
                </a:solidFill>
              </a:rPr>
              <a:t>{</a:t>
            </a:r>
          </a:p>
          <a:p>
            <a:r>
              <a:rPr lang="en-US" sz="1400" b="1" dirty="0" smtClean="0">
                <a:solidFill>
                  <a:srgbClr val="FFFFFF"/>
                </a:solidFill>
              </a:rPr>
              <a:t>   </a:t>
            </a:r>
            <a:r>
              <a:rPr lang="en-IN" sz="1400" b="1" dirty="0" smtClean="0">
                <a:solidFill>
                  <a:srgbClr val="FFFFFF"/>
                </a:solidFill>
              </a:rPr>
              <a:t> </a:t>
            </a:r>
            <a:r>
              <a:rPr lang="en-IN" sz="1400" b="1" dirty="0" err="1" smtClean="0">
                <a:solidFill>
                  <a:srgbClr val="FFFFFF"/>
                </a:solidFill>
              </a:rPr>
              <a:t>cout</a:t>
            </a:r>
            <a:r>
              <a:rPr lang="en-IN" sz="1400" b="1" dirty="0" smtClean="0">
                <a:solidFill>
                  <a:srgbClr val="FFFFFF"/>
                </a:solidFill>
              </a:rPr>
              <a:t>&lt;&lt;“enter no:”;</a:t>
            </a:r>
          </a:p>
          <a:p>
            <a:r>
              <a:rPr lang="en-IN" sz="1400" b="1" dirty="0" smtClean="0">
                <a:solidFill>
                  <a:srgbClr val="FFFFFF"/>
                </a:solidFill>
              </a:rPr>
              <a:t>    </a:t>
            </a:r>
            <a:r>
              <a:rPr lang="en-IN" sz="1400" b="1" dirty="0" err="1" smtClean="0">
                <a:solidFill>
                  <a:srgbClr val="FFFFFF"/>
                </a:solidFill>
              </a:rPr>
              <a:t>cin</a:t>
            </a:r>
            <a:r>
              <a:rPr lang="en-IN" sz="1400" b="1" dirty="0" smtClean="0">
                <a:solidFill>
                  <a:srgbClr val="FFFFFF"/>
                </a:solidFill>
              </a:rPr>
              <a:t>&gt;&gt;n;</a:t>
            </a:r>
          </a:p>
          <a:p>
            <a:r>
              <a:rPr lang="en-IN" sz="1400" b="1" dirty="0" smtClean="0">
                <a:solidFill>
                  <a:srgbClr val="FFFFFF"/>
                </a:solidFill>
              </a:rPr>
              <a:t>}</a:t>
            </a:r>
          </a:p>
          <a:p>
            <a:endParaRPr lang="en-IN" sz="1400" b="1" dirty="0" smtClean="0">
              <a:solidFill>
                <a:srgbClr val="FFFFFF"/>
              </a:solidFill>
            </a:endParaRPr>
          </a:p>
          <a:p>
            <a:r>
              <a:rPr lang="en-IN" sz="1400" b="1" dirty="0" smtClean="0">
                <a:solidFill>
                  <a:srgbClr val="FFFFFF"/>
                </a:solidFill>
              </a:rPr>
              <a:t>void Factorial : : calculate()</a:t>
            </a:r>
          </a:p>
          <a:p>
            <a:r>
              <a:rPr lang="en-IN" sz="1400" b="1" dirty="0" smtClean="0">
                <a:solidFill>
                  <a:srgbClr val="FFFFFF"/>
                </a:solidFill>
              </a:rPr>
              <a:t>{</a:t>
            </a:r>
          </a:p>
          <a:p>
            <a:r>
              <a:rPr lang="en-IN" sz="1600" b="1" dirty="0" smtClean="0">
                <a:solidFill>
                  <a:srgbClr val="FFFFFF"/>
                </a:solidFill>
              </a:rPr>
              <a:t>    </a:t>
            </a:r>
            <a:r>
              <a:rPr lang="en-US" sz="1600" b="1" dirty="0" smtClean="0">
                <a:solidFill>
                  <a:srgbClr val="FFFFFF"/>
                </a:solidFill>
              </a:rPr>
              <a:t> </a:t>
            </a:r>
            <a:endParaRPr lang="en-US" sz="1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Constructor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000114"/>
            <a:ext cx="91440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 smtClean="0">
              <a:solidFill>
                <a:schemeClr val="bg1"/>
              </a:solidFill>
            </a:endParaRPr>
          </a:p>
          <a:p>
            <a:r>
              <a:rPr lang="en-US" sz="2000" b="1" dirty="0" smtClean="0">
                <a:solidFill>
                  <a:srgbClr val="FFFF00"/>
                </a:solidFill>
              </a:rPr>
              <a:t>                                                            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42844" y="1214428"/>
            <a:ext cx="4071966" cy="364333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42844" y="1214428"/>
            <a:ext cx="4143404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solidFill>
                  <a:srgbClr val="FFFFFF"/>
                </a:solidFill>
              </a:rPr>
              <a:t>for (</a:t>
            </a:r>
            <a:r>
              <a:rPr lang="en-IN" sz="1600" b="1" dirty="0" err="1" smtClean="0">
                <a:solidFill>
                  <a:srgbClr val="FFFFFF"/>
                </a:solidFill>
              </a:rPr>
              <a:t>int</a:t>
            </a:r>
            <a:r>
              <a:rPr lang="en-IN" sz="1600" b="1" dirty="0" smtClean="0">
                <a:solidFill>
                  <a:srgbClr val="FFFFFF"/>
                </a:solidFill>
              </a:rPr>
              <a:t> </a:t>
            </a:r>
            <a:r>
              <a:rPr lang="en-IN" sz="1600" b="1" dirty="0" err="1" smtClean="0">
                <a:solidFill>
                  <a:srgbClr val="FFFFFF"/>
                </a:solidFill>
              </a:rPr>
              <a:t>i</a:t>
            </a:r>
            <a:r>
              <a:rPr lang="en-IN" sz="1600" b="1" dirty="0" smtClean="0">
                <a:solidFill>
                  <a:srgbClr val="FFFFFF"/>
                </a:solidFill>
              </a:rPr>
              <a:t>=1;i&lt;=</a:t>
            </a:r>
            <a:r>
              <a:rPr lang="en-IN" sz="1600" b="1" dirty="0" err="1" smtClean="0">
                <a:solidFill>
                  <a:srgbClr val="FFFFFF"/>
                </a:solidFill>
              </a:rPr>
              <a:t>n;i</a:t>
            </a:r>
            <a:r>
              <a:rPr lang="en-IN" sz="1600" b="1" dirty="0" smtClean="0">
                <a:solidFill>
                  <a:srgbClr val="FFFFFF"/>
                </a:solidFill>
              </a:rPr>
              <a:t>++)</a:t>
            </a:r>
          </a:p>
          <a:p>
            <a:r>
              <a:rPr lang="en-IN" sz="1600" b="1" dirty="0" smtClean="0">
                <a:solidFill>
                  <a:srgbClr val="FFFFFF"/>
                </a:solidFill>
              </a:rPr>
              <a:t>       {</a:t>
            </a:r>
          </a:p>
          <a:p>
            <a:r>
              <a:rPr lang="en-IN" sz="1600" b="1" dirty="0" smtClean="0">
                <a:solidFill>
                  <a:srgbClr val="FFFFFF"/>
                </a:solidFill>
              </a:rPr>
              <a:t>             f=f*I;</a:t>
            </a:r>
          </a:p>
          <a:p>
            <a:r>
              <a:rPr lang="en-IN" sz="1600" b="1" dirty="0" smtClean="0">
                <a:solidFill>
                  <a:srgbClr val="FFFFFF"/>
                </a:solidFill>
              </a:rPr>
              <a:t>         }</a:t>
            </a:r>
          </a:p>
          <a:p>
            <a:r>
              <a:rPr lang="en-IN" sz="1600" b="1" dirty="0" smtClean="0">
                <a:solidFill>
                  <a:srgbClr val="FFFFFF"/>
                </a:solidFill>
              </a:rPr>
              <a:t>}</a:t>
            </a:r>
          </a:p>
          <a:p>
            <a:r>
              <a:rPr lang="en-IN" sz="1600" b="1" dirty="0" smtClean="0">
                <a:solidFill>
                  <a:srgbClr val="FFFFFF"/>
                </a:solidFill>
              </a:rPr>
              <a:t>Void Factorial : : show()</a:t>
            </a:r>
          </a:p>
          <a:p>
            <a:r>
              <a:rPr lang="en-IN" sz="1600" b="1" dirty="0" smtClean="0">
                <a:solidFill>
                  <a:srgbClr val="FFFFFF"/>
                </a:solidFill>
              </a:rPr>
              <a:t>{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  </a:t>
            </a:r>
            <a:r>
              <a:rPr lang="en-US" sz="1600" b="1" dirty="0" err="1" smtClean="0">
                <a:solidFill>
                  <a:srgbClr val="FFFFFF"/>
                </a:solidFill>
              </a:rPr>
              <a:t>cout</a:t>
            </a:r>
            <a:r>
              <a:rPr lang="en-US" sz="1600" b="1" dirty="0" smtClean="0">
                <a:solidFill>
                  <a:srgbClr val="FFFFFF"/>
                </a:solidFill>
              </a:rPr>
              <a:t>&lt;&lt;“No is “ &lt;&lt;n&lt;&lt;</a:t>
            </a:r>
            <a:r>
              <a:rPr lang="en-US" sz="1600" b="1" dirty="0" err="1" smtClean="0">
                <a:solidFill>
                  <a:srgbClr val="FFFFFF"/>
                </a:solidFill>
              </a:rPr>
              <a:t>endl</a:t>
            </a:r>
            <a:r>
              <a:rPr lang="en-US" sz="1600" b="1" dirty="0" smtClean="0">
                <a:solidFill>
                  <a:srgbClr val="FFFFFF"/>
                </a:solidFill>
              </a:rPr>
              <a:t>;</a:t>
            </a:r>
          </a:p>
          <a:p>
            <a:endParaRPr lang="en-US" sz="1600" b="1" dirty="0" smtClean="0">
              <a:solidFill>
                <a:srgbClr val="FFFFFF"/>
              </a:solidFill>
            </a:endParaRPr>
          </a:p>
          <a:p>
            <a:r>
              <a:rPr lang="en-US" sz="1600" b="1" dirty="0" smtClean="0">
                <a:solidFill>
                  <a:srgbClr val="FFFFFF"/>
                </a:solidFill>
              </a:rPr>
              <a:t>    </a:t>
            </a:r>
            <a:r>
              <a:rPr lang="en-US" sz="1600" b="1" dirty="0" err="1" smtClean="0">
                <a:solidFill>
                  <a:srgbClr val="FFFFFF"/>
                </a:solidFill>
              </a:rPr>
              <a:t>cout</a:t>
            </a:r>
            <a:r>
              <a:rPr lang="en-US" sz="1600" b="1" dirty="0" smtClean="0">
                <a:solidFill>
                  <a:srgbClr val="FFFFFF"/>
                </a:solidFill>
              </a:rPr>
              <a:t>&lt;&lt;“Fact is “&lt;&lt;f;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}</a:t>
            </a:r>
          </a:p>
          <a:p>
            <a:endParaRPr lang="en-US" sz="1600" b="1" dirty="0" smtClean="0">
              <a:solidFill>
                <a:srgbClr val="FFFFFF"/>
              </a:solidFill>
            </a:endParaRPr>
          </a:p>
          <a:p>
            <a:r>
              <a:rPr lang="en-US" sz="1600" b="1" dirty="0" err="1" smtClean="0">
                <a:solidFill>
                  <a:srgbClr val="FFFFFF"/>
                </a:solidFill>
              </a:rPr>
              <a:t>int</a:t>
            </a:r>
            <a:r>
              <a:rPr lang="en-US" sz="1600" b="1" dirty="0" smtClean="0">
                <a:solidFill>
                  <a:srgbClr val="FFFFFF"/>
                </a:solidFill>
              </a:rPr>
              <a:t> main();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{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72000" y="1214428"/>
            <a:ext cx="4071966" cy="350046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643438" y="1285866"/>
            <a:ext cx="328614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FFFF"/>
                </a:solidFill>
              </a:rPr>
              <a:t> Factorial </a:t>
            </a:r>
            <a:r>
              <a:rPr lang="en-US" sz="1600" b="1" dirty="0" err="1" smtClean="0">
                <a:solidFill>
                  <a:srgbClr val="FFFFFF"/>
                </a:solidFill>
              </a:rPr>
              <a:t>obj</a:t>
            </a:r>
            <a:r>
              <a:rPr lang="en-US" sz="1600" b="1" dirty="0" smtClean="0">
                <a:solidFill>
                  <a:srgbClr val="FFFFFF"/>
                </a:solidFill>
              </a:rPr>
              <a:t>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   </a:t>
            </a:r>
            <a:r>
              <a:rPr lang="en-US" sz="1600" b="1" dirty="0" err="1" smtClean="0">
                <a:solidFill>
                  <a:srgbClr val="FFFFFF"/>
                </a:solidFill>
              </a:rPr>
              <a:t>obj.get</a:t>
            </a:r>
            <a:r>
              <a:rPr lang="en-US" sz="1600" b="1" dirty="0" smtClean="0">
                <a:solidFill>
                  <a:srgbClr val="FFFFFF"/>
                </a:solidFill>
              </a:rPr>
              <a:t>();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   </a:t>
            </a:r>
            <a:r>
              <a:rPr lang="en-US" sz="1600" b="1" dirty="0" err="1" smtClean="0">
                <a:solidFill>
                  <a:srgbClr val="FFFFFF"/>
                </a:solidFill>
              </a:rPr>
              <a:t>obj.calculate</a:t>
            </a:r>
            <a:r>
              <a:rPr lang="en-US" sz="1600" b="1" dirty="0" smtClean="0">
                <a:solidFill>
                  <a:srgbClr val="FFFFFF"/>
                </a:solidFill>
              </a:rPr>
              <a:t>();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   </a:t>
            </a:r>
            <a:r>
              <a:rPr lang="en-US" sz="1600" b="1" dirty="0" err="1" smtClean="0">
                <a:solidFill>
                  <a:srgbClr val="FFFFFF"/>
                </a:solidFill>
              </a:rPr>
              <a:t>obj.show</a:t>
            </a:r>
            <a:r>
              <a:rPr lang="en-US" sz="1600" b="1" dirty="0" smtClean="0">
                <a:solidFill>
                  <a:srgbClr val="FFFFFF"/>
                </a:solidFill>
              </a:rPr>
              <a:t>();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   </a:t>
            </a:r>
            <a:r>
              <a:rPr lang="en-US" sz="1600" b="1" dirty="0" err="1" smtClean="0">
                <a:solidFill>
                  <a:srgbClr val="FFFFFF"/>
                </a:solidFill>
              </a:rPr>
              <a:t>getch</a:t>
            </a:r>
            <a:r>
              <a:rPr lang="en-US" sz="1600" b="1" dirty="0" smtClean="0">
                <a:solidFill>
                  <a:srgbClr val="FFFFFF"/>
                </a:solidFill>
              </a:rPr>
              <a:t>();</a:t>
            </a:r>
          </a:p>
          <a:p>
            <a:endParaRPr lang="en-US" sz="1600" b="1" dirty="0" smtClean="0">
              <a:solidFill>
                <a:srgbClr val="FFFFFF"/>
              </a:solidFill>
            </a:endParaRPr>
          </a:p>
          <a:p>
            <a:r>
              <a:rPr lang="en-US" sz="1600" b="1" dirty="0" smtClean="0">
                <a:solidFill>
                  <a:srgbClr val="FFFFFF"/>
                </a:solidFill>
              </a:rPr>
              <a:t>     return 0;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The Default Constructor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000114"/>
            <a:ext cx="914403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IN" sz="2000" b="1" dirty="0" smtClean="0">
                <a:solidFill>
                  <a:srgbClr val="FFFF00"/>
                </a:solidFill>
              </a:rPr>
              <a:t>  Default Constructor:</a:t>
            </a:r>
          </a:p>
          <a:p>
            <a:endParaRPr lang="en-IN" sz="2000" b="1" dirty="0" smtClean="0">
              <a:solidFill>
                <a:srgbClr val="FFFF00"/>
              </a:solidFill>
            </a:endParaRPr>
          </a:p>
          <a:p>
            <a:pPr marL="342900" indent="-342900">
              <a:buAutoNum type="arabicPeriod"/>
            </a:pPr>
            <a:r>
              <a:rPr lang="en-IN" b="1" dirty="0" smtClean="0">
                <a:solidFill>
                  <a:srgbClr val="FFFFFF"/>
                </a:solidFill>
              </a:rPr>
              <a:t>In C++ , there is a </a:t>
            </a:r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</a:rPr>
              <a:t>special rule </a:t>
            </a:r>
            <a:r>
              <a:rPr lang="en-IN" b="1" dirty="0" smtClean="0">
                <a:solidFill>
                  <a:srgbClr val="FFFFFF"/>
                </a:solidFill>
              </a:rPr>
              <a:t>regarding constructors.</a:t>
            </a:r>
          </a:p>
          <a:p>
            <a:pPr marL="342900" indent="-342900">
              <a:buAutoNum type="arabicPeriod"/>
            </a:pPr>
            <a:endParaRPr lang="en-IN" b="1" dirty="0" smtClean="0">
              <a:solidFill>
                <a:srgbClr val="FFFFFF"/>
              </a:solidFill>
            </a:endParaRPr>
          </a:p>
          <a:p>
            <a:pPr marL="342900" indent="-342900">
              <a:buAutoNum type="arabicPeriod"/>
            </a:pPr>
            <a:r>
              <a:rPr lang="en-IN" b="1" dirty="0" smtClean="0">
                <a:solidFill>
                  <a:srgbClr val="FFFFFF"/>
                </a:solidFill>
              </a:rPr>
              <a:t>The rule is that if a programmer will not define any constructor in his </a:t>
            </a:r>
            <a:r>
              <a:rPr lang="en-IN" b="1" dirty="0" smtClean="0">
                <a:solidFill>
                  <a:srgbClr val="002060"/>
                </a:solidFill>
              </a:rPr>
              <a:t>class</a:t>
            </a:r>
            <a:r>
              <a:rPr lang="en-IN" b="1" dirty="0" smtClean="0">
                <a:solidFill>
                  <a:srgbClr val="FFFFFF"/>
                </a:solidFill>
              </a:rPr>
              <a:t>, then the</a:t>
            </a:r>
          </a:p>
          <a:p>
            <a:pPr marL="342900" indent="-342900"/>
            <a:r>
              <a:rPr lang="en-IN" b="1" dirty="0" smtClean="0">
                <a:solidFill>
                  <a:srgbClr val="FFFFFF"/>
                </a:solidFill>
              </a:rPr>
              <a:t>        C++ compiler will </a:t>
            </a:r>
            <a:r>
              <a:rPr lang="en-IN" b="1" dirty="0" smtClean="0">
                <a:solidFill>
                  <a:srgbClr val="FFC000"/>
                </a:solidFill>
              </a:rPr>
              <a:t>automatically</a:t>
            </a:r>
            <a:r>
              <a:rPr lang="en-IN" b="1" dirty="0" smtClean="0">
                <a:solidFill>
                  <a:srgbClr val="FFFFFF"/>
                </a:solidFill>
              </a:rPr>
              <a:t> add a special constructor in the class which is called </a:t>
            </a:r>
          </a:p>
          <a:p>
            <a:pPr marL="342900" indent="-342900"/>
            <a:r>
              <a:rPr lang="en-IN" b="1" dirty="0" smtClean="0">
                <a:solidFill>
                  <a:srgbClr val="FFFFFF"/>
                </a:solidFill>
              </a:rPr>
              <a:t>       as the </a:t>
            </a:r>
            <a:r>
              <a:rPr lang="en-IN" b="1" dirty="0" smtClean="0">
                <a:solidFill>
                  <a:srgbClr val="FFFF00"/>
                </a:solidFill>
              </a:rPr>
              <a:t>Default Constructor.</a:t>
            </a:r>
          </a:p>
          <a:p>
            <a:pPr marL="342900" indent="-342900"/>
            <a:endParaRPr lang="en-IN" b="1" dirty="0" smtClean="0">
              <a:solidFill>
                <a:srgbClr val="FFFFFF"/>
              </a:solidFill>
            </a:endParaRPr>
          </a:p>
          <a:p>
            <a:pPr marL="342900" indent="-342900">
              <a:buAutoNum type="arabicPeriod" startAt="3"/>
            </a:pPr>
            <a:r>
              <a:rPr lang="en-IN" b="1" dirty="0" smtClean="0">
                <a:solidFill>
                  <a:srgbClr val="FFFFFF"/>
                </a:solidFill>
              </a:rPr>
              <a:t>For ex. If the name of the class is </a:t>
            </a:r>
            <a:r>
              <a:rPr lang="en-IN" b="1" dirty="0" smtClean="0">
                <a:solidFill>
                  <a:srgbClr val="08E64D"/>
                </a:solidFill>
              </a:rPr>
              <a:t>Factorial</a:t>
            </a:r>
            <a:r>
              <a:rPr lang="en-IN" b="1" dirty="0" smtClean="0">
                <a:solidFill>
                  <a:srgbClr val="FFFFFF"/>
                </a:solidFill>
              </a:rPr>
              <a:t>, then the compiler generated default</a:t>
            </a:r>
          </a:p>
          <a:p>
            <a:pPr marL="342900" indent="-342900"/>
            <a:r>
              <a:rPr lang="en-IN" b="1" dirty="0" smtClean="0">
                <a:solidFill>
                  <a:srgbClr val="FFFFFF"/>
                </a:solidFill>
              </a:rPr>
              <a:t>       constructor of the class will be:</a:t>
            </a:r>
          </a:p>
          <a:p>
            <a:pPr marL="342900" indent="-342900"/>
            <a:r>
              <a:rPr lang="en-IN" b="1" dirty="0" smtClean="0">
                <a:solidFill>
                  <a:srgbClr val="FFFFFF"/>
                </a:solidFill>
              </a:rPr>
              <a:t>        Factorial : : Factorial()</a:t>
            </a:r>
          </a:p>
          <a:p>
            <a:pPr marL="342900" indent="-342900"/>
            <a:r>
              <a:rPr lang="en-IN" b="1" dirty="0" smtClean="0">
                <a:solidFill>
                  <a:srgbClr val="FFFFFF"/>
                </a:solidFill>
              </a:rPr>
              <a:t>         {</a:t>
            </a:r>
          </a:p>
          <a:p>
            <a:pPr marL="342900" indent="-342900"/>
            <a:r>
              <a:rPr lang="en-IN" b="1" dirty="0" smtClean="0">
                <a:solidFill>
                  <a:srgbClr val="FFFFFF"/>
                </a:solidFill>
              </a:rPr>
              <a:t>             </a:t>
            </a:r>
          </a:p>
          <a:p>
            <a:pPr marL="342900" indent="-342900"/>
            <a:r>
              <a:rPr lang="en-IN" b="1" dirty="0" smtClean="0">
                <a:solidFill>
                  <a:srgbClr val="FFFFFF"/>
                </a:solidFill>
              </a:rPr>
              <a:t>             }</a:t>
            </a:r>
          </a:p>
        </p:txBody>
      </p:sp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The Default Constructor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000114"/>
            <a:ext cx="91440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 startAt="4"/>
            </a:pPr>
            <a:r>
              <a:rPr lang="en-IN" sz="2000" b="1" dirty="0" smtClean="0">
                <a:solidFill>
                  <a:srgbClr val="FFFFFF"/>
                </a:solidFill>
              </a:rPr>
              <a:t>We must remember that </a:t>
            </a:r>
            <a:r>
              <a:rPr lang="en-IN" sz="2000" b="1" dirty="0" smtClean="0">
                <a:solidFill>
                  <a:srgbClr val="7030A0"/>
                </a:solidFill>
              </a:rPr>
              <a:t>default constructor </a:t>
            </a:r>
            <a:r>
              <a:rPr lang="en-IN" sz="2000" b="1" dirty="0" smtClean="0">
                <a:solidFill>
                  <a:srgbClr val="FFFFFF"/>
                </a:solidFill>
              </a:rPr>
              <a:t>is supplied by the compiler </a:t>
            </a:r>
          </a:p>
          <a:p>
            <a:pPr marL="457200" indent="-457200"/>
            <a:r>
              <a:rPr lang="en-IN" sz="2000" b="1" dirty="0" smtClean="0">
                <a:solidFill>
                  <a:srgbClr val="FFFFFF"/>
                </a:solidFill>
              </a:rPr>
              <a:t>         only when we have not created any constructor </a:t>
            </a:r>
            <a:r>
              <a:rPr lang="en-IN" sz="2000" b="1" dirty="0" err="1" smtClean="0">
                <a:solidFill>
                  <a:srgbClr val="92D050"/>
                </a:solidFill>
              </a:rPr>
              <a:t>ourself</a:t>
            </a:r>
            <a:r>
              <a:rPr lang="en-IN" sz="2000" b="1" dirty="0" smtClean="0">
                <a:solidFill>
                  <a:srgbClr val="FFFFFF"/>
                </a:solidFill>
              </a:rPr>
              <a:t> . Otherwise the </a:t>
            </a:r>
          </a:p>
          <a:p>
            <a:pPr marL="457200" indent="-457200"/>
            <a:r>
              <a:rPr lang="en-IN" sz="2000" b="1" dirty="0" smtClean="0">
                <a:solidFill>
                  <a:srgbClr val="FFFFFF"/>
                </a:solidFill>
              </a:rPr>
              <a:t>        compiler will withdraw the default constructor</a:t>
            </a:r>
          </a:p>
          <a:p>
            <a:pPr marL="457200" indent="-457200"/>
            <a:endParaRPr lang="en-IN" sz="2000" b="1" dirty="0" smtClean="0">
              <a:solidFill>
                <a:srgbClr val="FFFFFF"/>
              </a:solidFill>
            </a:endParaRPr>
          </a:p>
          <a:p>
            <a:pPr marL="457200" indent="-457200"/>
            <a:endParaRPr lang="en-IN" sz="2000" b="1" dirty="0" smtClean="0">
              <a:solidFill>
                <a:srgbClr val="FFFFFF"/>
              </a:solidFill>
            </a:endParaRPr>
          </a:p>
          <a:p>
            <a:pPr marL="457200" indent="-457200">
              <a:buAutoNum type="arabicPeriod" startAt="5"/>
            </a:pPr>
            <a:r>
              <a:rPr lang="en-IN" sz="2000" b="1" dirty="0" smtClean="0">
                <a:solidFill>
                  <a:srgbClr val="FFFFFF"/>
                </a:solidFill>
              </a:rPr>
              <a:t>Default constructor does not take any </a:t>
            </a:r>
            <a:r>
              <a:rPr lang="en-IN" sz="2000" b="1" dirty="0" smtClean="0">
                <a:solidFill>
                  <a:srgbClr val="002060"/>
                </a:solidFill>
              </a:rPr>
              <a:t>argument</a:t>
            </a:r>
            <a:r>
              <a:rPr lang="en-IN" sz="2000" b="1" dirty="0" smtClean="0">
                <a:solidFill>
                  <a:srgbClr val="FFFFFF"/>
                </a:solidFill>
              </a:rPr>
              <a:t>. Its has no</a:t>
            </a:r>
          </a:p>
          <a:p>
            <a:pPr marL="457200" indent="-457200"/>
            <a:r>
              <a:rPr lang="en-IN" sz="2000" b="1" dirty="0" smtClean="0">
                <a:solidFill>
                  <a:srgbClr val="FFFFFF"/>
                </a:solidFill>
              </a:rPr>
              <a:t>        parameters. </a:t>
            </a:r>
            <a:endParaRPr lang="en-US" sz="2000" b="1" dirty="0" smtClean="0">
              <a:solidFill>
                <a:srgbClr val="FFFFFF"/>
              </a:solidFill>
            </a:endParaRPr>
          </a:p>
          <a:p>
            <a:r>
              <a:rPr lang="en-US" sz="2000" b="1" dirty="0" smtClean="0">
                <a:solidFill>
                  <a:srgbClr val="FFFFFF"/>
                </a:solidFill>
              </a:rPr>
              <a:t>                                                   </a:t>
            </a:r>
            <a:endParaRPr lang="en-IN" sz="2000" b="1" dirty="0" smtClean="0">
              <a:solidFill>
                <a:srgbClr val="FFFFFF"/>
              </a:solidFill>
            </a:endParaRPr>
          </a:p>
        </p:txBody>
      </p:sp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Creating Parameterized Constructor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1000114"/>
            <a:ext cx="91440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rgbClr val="FFFF00"/>
                </a:solidFill>
              </a:rPr>
              <a:t>  </a:t>
            </a:r>
            <a:r>
              <a:rPr lang="en-US" sz="2000" b="1" dirty="0" smtClean="0">
                <a:solidFill>
                  <a:srgbClr val="FFFF00"/>
                </a:solidFill>
              </a:rPr>
              <a:t>Parameterized Constructor:</a:t>
            </a:r>
          </a:p>
          <a:p>
            <a:pPr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 marL="342900" indent="-342900">
              <a:buAutoNum type="arabicPeriod"/>
            </a:pPr>
            <a:r>
              <a:rPr lang="en-US" b="1" dirty="0" smtClean="0">
                <a:solidFill>
                  <a:srgbClr val="FFFFFF"/>
                </a:solidFill>
              </a:rPr>
              <a:t>In C++, just like we can have </a:t>
            </a:r>
            <a:r>
              <a:rPr lang="en-US" b="1" dirty="0" smtClean="0">
                <a:solidFill>
                  <a:srgbClr val="FFC000"/>
                </a:solidFill>
              </a:rPr>
              <a:t>parameterized </a:t>
            </a:r>
            <a:r>
              <a:rPr lang="en-US" b="1" dirty="0" smtClean="0">
                <a:solidFill>
                  <a:srgbClr val="FFFFFF"/>
                </a:solidFill>
              </a:rPr>
              <a:t>member functions, similarly we also can have </a:t>
            </a:r>
          </a:p>
          <a:p>
            <a:pPr marL="342900" indent="-342900"/>
            <a:r>
              <a:rPr lang="en-US" b="1" dirty="0" smtClean="0">
                <a:solidFill>
                  <a:srgbClr val="FFFFFF"/>
                </a:solidFill>
              </a:rPr>
              <a:t>       Parameterized </a:t>
            </a:r>
            <a:r>
              <a:rPr lang="en-US" b="1" dirty="0" smtClean="0">
                <a:solidFill>
                  <a:srgbClr val="92D050"/>
                </a:solidFill>
              </a:rPr>
              <a:t>constructors.</a:t>
            </a:r>
          </a:p>
          <a:p>
            <a:pPr marL="342900" indent="-342900"/>
            <a:endParaRPr lang="en-US" b="1" dirty="0" smtClean="0">
              <a:solidFill>
                <a:srgbClr val="FFFFFF"/>
              </a:solidFill>
            </a:endParaRPr>
          </a:p>
          <a:p>
            <a:pPr marL="342900" indent="-342900">
              <a:buAutoNum type="arabicPeriod" startAt="2"/>
            </a:pPr>
            <a:endParaRPr lang="en-US" b="1" dirty="0" smtClean="0">
              <a:solidFill>
                <a:srgbClr val="FFFFFF"/>
              </a:solidFill>
            </a:endParaRPr>
          </a:p>
          <a:p>
            <a:pPr marL="342900" indent="-342900">
              <a:buAutoNum type="arabicPeriod" startAt="2"/>
            </a:pPr>
            <a:r>
              <a:rPr lang="en-US" b="1" dirty="0" smtClean="0">
                <a:solidFill>
                  <a:srgbClr val="FFFFFF"/>
                </a:solidFill>
              </a:rPr>
              <a:t>But, if we create a parameterized constructors in our class, then </a:t>
            </a:r>
            <a:r>
              <a:rPr lang="en-US" b="1" dirty="0" smtClean="0">
                <a:solidFill>
                  <a:srgbClr val="002060"/>
                </a:solidFill>
              </a:rPr>
              <a:t>each and every object</a:t>
            </a:r>
          </a:p>
          <a:p>
            <a:pPr marL="342900" indent="-342900"/>
            <a:r>
              <a:rPr lang="en-US" b="1" dirty="0" smtClean="0">
                <a:solidFill>
                  <a:srgbClr val="FFFFFF"/>
                </a:solidFill>
              </a:rPr>
              <a:t>       of the class that we are going to create must  compulsory be parameterized.</a:t>
            </a:r>
          </a:p>
          <a:p>
            <a:pPr marL="342900" indent="-342900"/>
            <a:endParaRPr lang="en-US" b="1" dirty="0" smtClean="0">
              <a:solidFill>
                <a:srgbClr val="FFFFFF"/>
              </a:solidFill>
            </a:endParaRPr>
          </a:p>
          <a:p>
            <a:pPr marL="342900" indent="-342900"/>
            <a:r>
              <a:rPr lang="en-US" b="1" dirty="0" smtClean="0">
                <a:solidFill>
                  <a:srgbClr val="FFFFFF"/>
                </a:solidFill>
              </a:rPr>
              <a:t>        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Creating Parameterized Constructor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14282" y="1142990"/>
            <a:ext cx="3929090" cy="378621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14282" y="1142990"/>
            <a:ext cx="39290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600" b="1" dirty="0" smtClean="0">
                <a:solidFill>
                  <a:srgbClr val="FFFFFF"/>
                </a:solidFill>
              </a:rPr>
              <a:t> </a:t>
            </a:r>
            <a:r>
              <a:rPr lang="en-US" sz="1600" b="1" dirty="0" smtClean="0">
                <a:solidFill>
                  <a:srgbClr val="FFFFFF"/>
                </a:solidFill>
              </a:rPr>
              <a:t>       #</a:t>
            </a:r>
            <a:r>
              <a:rPr lang="en-US" sz="1600" b="1" dirty="0" smtClean="0">
                <a:solidFill>
                  <a:srgbClr val="FFFFFF"/>
                </a:solidFill>
              </a:rPr>
              <a:t>include &lt;</a:t>
            </a:r>
            <a:r>
              <a:rPr lang="en-US" sz="1600" b="1" dirty="0" err="1" smtClean="0">
                <a:solidFill>
                  <a:srgbClr val="FFFFFF"/>
                </a:solidFill>
              </a:rPr>
              <a:t>iostream.h</a:t>
            </a:r>
            <a:r>
              <a:rPr lang="en-US" sz="1600" b="1" dirty="0" smtClean="0">
                <a:solidFill>
                  <a:srgbClr val="FFFFFF"/>
                </a:solidFill>
              </a:rPr>
              <a:t>&gt;</a:t>
            </a:r>
          </a:p>
          <a:p>
            <a:pPr marL="342900" indent="-342900"/>
            <a:r>
              <a:rPr lang="en-US" sz="1600" b="1" dirty="0" smtClean="0">
                <a:solidFill>
                  <a:srgbClr val="FFFFFF"/>
                </a:solidFill>
              </a:rPr>
              <a:t>         #include &lt;</a:t>
            </a:r>
            <a:r>
              <a:rPr lang="en-US" sz="1600" b="1" dirty="0" err="1" smtClean="0">
                <a:solidFill>
                  <a:srgbClr val="FFFFFF"/>
                </a:solidFill>
              </a:rPr>
              <a:t>conio.h</a:t>
            </a:r>
            <a:r>
              <a:rPr lang="en-US" sz="1600" b="1" dirty="0" smtClean="0">
                <a:solidFill>
                  <a:srgbClr val="FFFFFF"/>
                </a:solidFill>
              </a:rPr>
              <a:t>&gt;</a:t>
            </a:r>
          </a:p>
          <a:p>
            <a:pPr marL="342900" indent="-342900"/>
            <a:r>
              <a:rPr lang="en-US" sz="1600" b="1" dirty="0" smtClean="0">
                <a:solidFill>
                  <a:srgbClr val="FFFFFF"/>
                </a:solidFill>
              </a:rPr>
              <a:t>         #include &lt;</a:t>
            </a:r>
            <a:r>
              <a:rPr lang="en-US" sz="1600" b="1" dirty="0" err="1" smtClean="0">
                <a:solidFill>
                  <a:srgbClr val="FFFFFF"/>
                </a:solidFill>
              </a:rPr>
              <a:t>string.h</a:t>
            </a:r>
            <a:r>
              <a:rPr lang="en-US" sz="1600" b="1" dirty="0" smtClean="0">
                <a:solidFill>
                  <a:srgbClr val="FFFFFF"/>
                </a:solidFill>
              </a:rPr>
              <a:t>&gt;</a:t>
            </a:r>
          </a:p>
          <a:p>
            <a:pPr marL="342900" indent="-342900"/>
            <a:r>
              <a:rPr lang="en-US" sz="1600" b="1" dirty="0" smtClean="0">
                <a:solidFill>
                  <a:srgbClr val="FFFFFF"/>
                </a:solidFill>
              </a:rPr>
              <a:t>         </a:t>
            </a:r>
          </a:p>
          <a:p>
            <a:pPr marL="342900" indent="-342900"/>
            <a:r>
              <a:rPr lang="en-US" sz="1600" b="1" dirty="0" smtClean="0">
                <a:solidFill>
                  <a:srgbClr val="FFFFFF"/>
                </a:solidFill>
              </a:rPr>
              <a:t>         class </a:t>
            </a:r>
            <a:r>
              <a:rPr lang="en-US" sz="1600" b="1" dirty="0" err="1" smtClean="0">
                <a:solidFill>
                  <a:srgbClr val="FFFFFF"/>
                </a:solidFill>
              </a:rPr>
              <a:t>Emp</a:t>
            </a:r>
            <a:endParaRPr lang="en-US" sz="1600" b="1" dirty="0" smtClean="0">
              <a:solidFill>
                <a:srgbClr val="FFFFFF"/>
              </a:solidFill>
            </a:endParaRPr>
          </a:p>
          <a:p>
            <a:pPr marL="342900" indent="-342900"/>
            <a:r>
              <a:rPr lang="en-US" sz="1600" b="1" dirty="0" smtClean="0">
                <a:solidFill>
                  <a:srgbClr val="FFFFFF"/>
                </a:solidFill>
              </a:rPr>
              <a:t>         {</a:t>
            </a:r>
            <a:endParaRPr lang="en-US" sz="1600" dirty="0" smtClean="0">
              <a:solidFill>
                <a:srgbClr val="FFFFFF"/>
              </a:solidFill>
            </a:endParaRPr>
          </a:p>
          <a:p>
            <a:pPr>
              <a:buSzPct val="100000"/>
            </a:pPr>
            <a:r>
              <a:rPr lang="en-US" sz="1600" b="1" dirty="0" smtClean="0">
                <a:solidFill>
                  <a:srgbClr val="FFFFFF"/>
                </a:solidFill>
              </a:rPr>
              <a:t>     </a:t>
            </a:r>
          </a:p>
          <a:p>
            <a:pPr>
              <a:buSzPct val="100000"/>
            </a:pPr>
            <a:r>
              <a:rPr lang="en-US" sz="1600" b="1" dirty="0" smtClean="0">
                <a:solidFill>
                  <a:srgbClr val="FFFFFF"/>
                </a:solidFill>
              </a:rPr>
              <a:t>              </a:t>
            </a:r>
            <a:r>
              <a:rPr lang="en-US" sz="1600" b="1" dirty="0" err="1" smtClean="0">
                <a:solidFill>
                  <a:srgbClr val="FFFFFF"/>
                </a:solidFill>
              </a:rPr>
              <a:t>int</a:t>
            </a:r>
            <a:r>
              <a:rPr lang="en-US" sz="1600" b="1" dirty="0" smtClean="0">
                <a:solidFill>
                  <a:srgbClr val="FFFFFF"/>
                </a:solidFill>
              </a:rPr>
              <a:t> age;</a:t>
            </a:r>
          </a:p>
          <a:p>
            <a:pPr>
              <a:buSzPct val="100000"/>
            </a:pPr>
            <a:r>
              <a:rPr lang="en-US" sz="1600" b="1" dirty="0" smtClean="0">
                <a:solidFill>
                  <a:srgbClr val="FFFFFF"/>
                </a:solidFill>
              </a:rPr>
              <a:t>              char name[20];</a:t>
            </a:r>
          </a:p>
          <a:p>
            <a:pPr>
              <a:buSzPct val="100000"/>
            </a:pPr>
            <a:r>
              <a:rPr lang="en-US" sz="1600" b="1" dirty="0" smtClean="0">
                <a:solidFill>
                  <a:srgbClr val="FFFFFF"/>
                </a:solidFill>
              </a:rPr>
              <a:t>              float </a:t>
            </a:r>
            <a:r>
              <a:rPr lang="en-US" sz="1600" b="1" dirty="0" err="1" smtClean="0">
                <a:solidFill>
                  <a:srgbClr val="FFFFFF"/>
                </a:solidFill>
              </a:rPr>
              <a:t>sal</a:t>
            </a:r>
            <a:r>
              <a:rPr lang="en-US" sz="1600" b="1" dirty="0" smtClean="0">
                <a:solidFill>
                  <a:srgbClr val="FFFFFF"/>
                </a:solidFill>
              </a:rPr>
              <a:t>;</a:t>
            </a:r>
          </a:p>
          <a:p>
            <a:pPr>
              <a:buSzPct val="100000"/>
            </a:pPr>
            <a:r>
              <a:rPr lang="en-US" sz="1600" b="1" dirty="0" smtClean="0">
                <a:solidFill>
                  <a:srgbClr val="FFFFFF"/>
                </a:solidFill>
              </a:rPr>
              <a:t>      public:</a:t>
            </a:r>
          </a:p>
          <a:p>
            <a:pPr>
              <a:buSzPct val="100000"/>
            </a:pPr>
            <a:r>
              <a:rPr lang="en-US" sz="1600" b="1" dirty="0" smtClean="0">
                <a:solidFill>
                  <a:srgbClr val="FFFFFF"/>
                </a:solidFill>
              </a:rPr>
              <a:t>                     </a:t>
            </a:r>
            <a:r>
              <a:rPr lang="en-US" sz="1600" b="1" dirty="0" err="1" smtClean="0">
                <a:solidFill>
                  <a:srgbClr val="FFFFFF"/>
                </a:solidFill>
              </a:rPr>
              <a:t>Emp</a:t>
            </a:r>
            <a:r>
              <a:rPr lang="en-US" sz="1600" b="1" dirty="0" smtClean="0">
                <a:solidFill>
                  <a:srgbClr val="FFFFFF"/>
                </a:solidFill>
              </a:rPr>
              <a:t>(</a:t>
            </a:r>
            <a:r>
              <a:rPr lang="en-US" sz="1600" b="1" dirty="0" err="1" smtClean="0">
                <a:solidFill>
                  <a:srgbClr val="FFFFFF"/>
                </a:solidFill>
              </a:rPr>
              <a:t>int</a:t>
            </a:r>
            <a:r>
              <a:rPr lang="en-US" sz="1600" b="1" dirty="0" smtClean="0">
                <a:solidFill>
                  <a:srgbClr val="FFFFFF"/>
                </a:solidFill>
              </a:rPr>
              <a:t>, char *, float);</a:t>
            </a:r>
          </a:p>
          <a:p>
            <a:pPr>
              <a:buSzPct val="100000"/>
            </a:pPr>
            <a:r>
              <a:rPr lang="en-US" sz="1600" b="1" dirty="0" smtClean="0">
                <a:solidFill>
                  <a:srgbClr val="FFFFFF"/>
                </a:solidFill>
              </a:rPr>
              <a:t>               void show();</a:t>
            </a:r>
          </a:p>
          <a:p>
            <a:pPr>
              <a:buSzPct val="100000"/>
            </a:pPr>
            <a:r>
              <a:rPr lang="en-US" sz="1600" b="1" dirty="0" smtClean="0">
                <a:solidFill>
                  <a:srgbClr val="FFFFFF"/>
                </a:solidFill>
              </a:rPr>
              <a:t>      };</a:t>
            </a:r>
          </a:p>
          <a:p>
            <a:pPr>
              <a:buSzPct val="100000"/>
            </a:pPr>
            <a:r>
              <a:rPr lang="en-US" sz="1600" b="1" dirty="0" smtClean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43438" y="1142990"/>
            <a:ext cx="4143404" cy="378621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714876" y="1142990"/>
            <a:ext cx="407196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00000"/>
            </a:pPr>
            <a:r>
              <a:rPr lang="en-US" sz="1600" b="1" dirty="0" err="1" smtClean="0">
                <a:solidFill>
                  <a:srgbClr val="FFFFFF"/>
                </a:solidFill>
              </a:rPr>
              <a:t>Emp</a:t>
            </a:r>
            <a:r>
              <a:rPr lang="en-US" sz="1600" b="1" dirty="0" smtClean="0">
                <a:solidFill>
                  <a:srgbClr val="FFFFFF"/>
                </a:solidFill>
              </a:rPr>
              <a:t> : : </a:t>
            </a:r>
            <a:r>
              <a:rPr lang="en-US" sz="1600" b="1" dirty="0" err="1" smtClean="0">
                <a:solidFill>
                  <a:srgbClr val="FFFFFF"/>
                </a:solidFill>
              </a:rPr>
              <a:t>Emp</a:t>
            </a:r>
            <a:r>
              <a:rPr lang="en-US" sz="1600" b="1" dirty="0" smtClean="0">
                <a:solidFill>
                  <a:srgbClr val="FFFFFF"/>
                </a:solidFill>
              </a:rPr>
              <a:t>(</a:t>
            </a:r>
            <a:r>
              <a:rPr lang="en-US" sz="1600" b="1" dirty="0" err="1" smtClean="0">
                <a:solidFill>
                  <a:srgbClr val="FFFFFF"/>
                </a:solidFill>
              </a:rPr>
              <a:t>int</a:t>
            </a:r>
            <a:r>
              <a:rPr lang="en-US" sz="1600" b="1" dirty="0" smtClean="0">
                <a:solidFill>
                  <a:srgbClr val="FFFFFF"/>
                </a:solidFill>
              </a:rPr>
              <a:t> a, char *p, float s)</a:t>
            </a:r>
          </a:p>
          <a:p>
            <a:pPr>
              <a:buSzPct val="100000"/>
            </a:pPr>
            <a:r>
              <a:rPr lang="en-US" sz="1600" b="1" dirty="0" smtClean="0">
                <a:solidFill>
                  <a:srgbClr val="FFFFFF"/>
                </a:solidFill>
              </a:rPr>
              <a:t>      {</a:t>
            </a:r>
          </a:p>
          <a:p>
            <a:pPr>
              <a:buSzPct val="100000"/>
            </a:pPr>
            <a:r>
              <a:rPr lang="en-US" sz="1600" b="1" dirty="0" smtClean="0">
                <a:solidFill>
                  <a:srgbClr val="FFFFFF"/>
                </a:solidFill>
              </a:rPr>
              <a:t>               age=a;</a:t>
            </a:r>
          </a:p>
          <a:p>
            <a:pPr>
              <a:buSzPct val="100000"/>
            </a:pPr>
            <a:r>
              <a:rPr lang="en-US" sz="1600" b="1" dirty="0" smtClean="0">
                <a:solidFill>
                  <a:srgbClr val="FFFFFF"/>
                </a:solidFill>
              </a:rPr>
              <a:t>               </a:t>
            </a:r>
            <a:r>
              <a:rPr lang="en-US" sz="1600" b="1" dirty="0" err="1" smtClean="0">
                <a:solidFill>
                  <a:srgbClr val="FFFFFF"/>
                </a:solidFill>
              </a:rPr>
              <a:t>strcpy</a:t>
            </a:r>
            <a:r>
              <a:rPr lang="en-US" sz="1600" b="1" dirty="0" smtClean="0">
                <a:solidFill>
                  <a:srgbClr val="FFFFFF"/>
                </a:solidFill>
              </a:rPr>
              <a:t>(</a:t>
            </a:r>
            <a:r>
              <a:rPr lang="en-US" sz="1600" b="1" dirty="0" err="1" smtClean="0">
                <a:solidFill>
                  <a:srgbClr val="FFFFFF"/>
                </a:solidFill>
              </a:rPr>
              <a:t>name,p</a:t>
            </a:r>
            <a:r>
              <a:rPr lang="en-US" sz="1600" b="1" dirty="0" smtClean="0">
                <a:solidFill>
                  <a:srgbClr val="FFFFFF"/>
                </a:solidFill>
              </a:rPr>
              <a:t>);</a:t>
            </a:r>
          </a:p>
          <a:p>
            <a:pPr>
              <a:buSzPct val="100000"/>
            </a:pPr>
            <a:r>
              <a:rPr lang="en-US" sz="1600" b="1" dirty="0" smtClean="0">
                <a:solidFill>
                  <a:srgbClr val="FFFFFF"/>
                </a:solidFill>
              </a:rPr>
              <a:t>               </a:t>
            </a:r>
            <a:r>
              <a:rPr lang="en-US" sz="1600" b="1" dirty="0" err="1" smtClean="0">
                <a:solidFill>
                  <a:srgbClr val="FFFFFF"/>
                </a:solidFill>
              </a:rPr>
              <a:t>sal</a:t>
            </a:r>
            <a:r>
              <a:rPr lang="en-US" sz="1600" b="1" dirty="0" smtClean="0">
                <a:solidFill>
                  <a:srgbClr val="FFFFFF"/>
                </a:solidFill>
              </a:rPr>
              <a:t>=s;</a:t>
            </a:r>
          </a:p>
          <a:p>
            <a:pPr>
              <a:buSzPct val="100000"/>
            </a:pPr>
            <a:r>
              <a:rPr lang="en-US" sz="1600" b="1" dirty="0" smtClean="0">
                <a:solidFill>
                  <a:srgbClr val="FFFFFF"/>
                </a:solidFill>
              </a:rPr>
              <a:t>        }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void </a:t>
            </a:r>
            <a:r>
              <a:rPr lang="en-US" sz="1600" b="1" dirty="0" err="1" smtClean="0">
                <a:solidFill>
                  <a:srgbClr val="FFFFFF"/>
                </a:solidFill>
              </a:rPr>
              <a:t>Emp</a:t>
            </a:r>
            <a:r>
              <a:rPr lang="en-US" sz="1600" b="1" dirty="0" smtClean="0">
                <a:solidFill>
                  <a:srgbClr val="FFFFFF"/>
                </a:solidFill>
              </a:rPr>
              <a:t> : : show()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{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    </a:t>
            </a:r>
            <a:r>
              <a:rPr lang="en-US" sz="1600" b="1" dirty="0" err="1" smtClean="0">
                <a:solidFill>
                  <a:srgbClr val="FFFFFF"/>
                </a:solidFill>
              </a:rPr>
              <a:t>cout</a:t>
            </a:r>
            <a:r>
              <a:rPr lang="en-US" sz="1600" b="1" dirty="0" smtClean="0">
                <a:solidFill>
                  <a:srgbClr val="FFFFFF"/>
                </a:solidFill>
              </a:rPr>
              <a:t>&lt;&lt;age&lt;&lt;“,”&lt;&lt;name&lt;&lt;“,”&lt;&lt;</a:t>
            </a:r>
            <a:r>
              <a:rPr lang="en-US" sz="1600" b="1" dirty="0" err="1" smtClean="0">
                <a:solidFill>
                  <a:srgbClr val="FFFFFF"/>
                </a:solidFill>
              </a:rPr>
              <a:t>sal</a:t>
            </a:r>
            <a:r>
              <a:rPr lang="en-US" sz="1600" b="1" dirty="0" smtClean="0">
                <a:solidFill>
                  <a:srgbClr val="FFFFFF"/>
                </a:solidFill>
              </a:rPr>
              <a:t>&lt;&lt;</a:t>
            </a:r>
            <a:r>
              <a:rPr lang="en-US" sz="1600" b="1" dirty="0" err="1" smtClean="0">
                <a:solidFill>
                  <a:srgbClr val="FFFFFF"/>
                </a:solidFill>
              </a:rPr>
              <a:t>endl</a:t>
            </a:r>
            <a:r>
              <a:rPr lang="en-US" sz="1600" b="1" dirty="0" smtClean="0">
                <a:solidFill>
                  <a:srgbClr val="FFFFFF"/>
                </a:solidFill>
              </a:rPr>
              <a:t>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}</a:t>
            </a:r>
          </a:p>
          <a:p>
            <a:endParaRPr lang="en-US" sz="1600" b="1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4477</TotalTime>
  <Words>625</Words>
  <Application>Microsoft Office PowerPoint</Application>
  <PresentationFormat>On-screen Show (16:9)</PresentationFormat>
  <Paragraphs>167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Contents Slide Master</vt:lpstr>
      <vt:lpstr>Section Break Slide Master</vt:lpstr>
      <vt:lpstr>Office Theme</vt:lpstr>
      <vt:lpstr>Slide 1</vt:lpstr>
      <vt:lpstr>Today’s Agenda</vt:lpstr>
      <vt:lpstr>Constructor</vt:lpstr>
      <vt:lpstr>Constructor</vt:lpstr>
      <vt:lpstr>Constructor</vt:lpstr>
      <vt:lpstr>The Default Constructor</vt:lpstr>
      <vt:lpstr>The Default Constructor</vt:lpstr>
      <vt:lpstr>Creating Parameterized Constructor</vt:lpstr>
      <vt:lpstr>Creating Parameterized Constructor</vt:lpstr>
      <vt:lpstr>Creating Parameterized Constructor</vt:lpstr>
      <vt:lpstr>End of Lecture 7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DELL</cp:lastModifiedBy>
  <cp:revision>250</cp:revision>
  <dcterms:created xsi:type="dcterms:W3CDTF">2016-12-05T23:26:54Z</dcterms:created>
  <dcterms:modified xsi:type="dcterms:W3CDTF">2021-03-04T16:59:52Z</dcterms:modified>
</cp:coreProperties>
</file>