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6"/>
  </p:notesMasterIdLst>
  <p:sldIdLst>
    <p:sldId id="354" r:id="rId4"/>
    <p:sldId id="324" r:id="rId5"/>
    <p:sldId id="372" r:id="rId6"/>
    <p:sldId id="373" r:id="rId7"/>
    <p:sldId id="374" r:id="rId8"/>
    <p:sldId id="375" r:id="rId9"/>
    <p:sldId id="376" r:id="rId10"/>
    <p:sldId id="377" r:id="rId11"/>
    <p:sldId id="378" r:id="rId12"/>
    <p:sldId id="379" r:id="rId13"/>
    <p:sldId id="380" r:id="rId14"/>
    <p:sldId id="35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8E64D"/>
    <a:srgbClr val="002060"/>
    <a:srgbClr val="058D2F"/>
    <a:srgbClr val="F2A40D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8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Does overloading really exist?</a:t>
            </a: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Surprisingly, the answer to this question is both </a:t>
            </a:r>
            <a:r>
              <a:rPr lang="en-US" sz="1800" b="1" dirty="0" smtClean="0">
                <a:solidFill>
                  <a:srgbClr val="FFC000"/>
                </a:solidFill>
              </a:rPr>
              <a:t>yes</a:t>
            </a:r>
            <a:r>
              <a:rPr lang="en-US" sz="1800" b="1" dirty="0" smtClean="0">
                <a:solidFill>
                  <a:srgbClr val="FFFFFF"/>
                </a:solidFill>
              </a:rPr>
              <a:t> and </a:t>
            </a:r>
            <a:r>
              <a:rPr lang="en-US" sz="1800" b="1" dirty="0" smtClean="0">
                <a:solidFill>
                  <a:srgbClr val="FFC000"/>
                </a:solidFill>
              </a:rPr>
              <a:t>no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 But to understand this, we should first recall the way a program is </a:t>
            </a:r>
            <a:r>
              <a:rPr lang="en-US" sz="1800" b="1" dirty="0" smtClean="0">
                <a:solidFill>
                  <a:srgbClr val="002060"/>
                </a:solidFill>
              </a:rPr>
              <a:t>compiled</a:t>
            </a:r>
            <a:r>
              <a:rPr lang="en-US" sz="1800" b="1" dirty="0" smtClean="0">
                <a:solidFill>
                  <a:srgbClr val="FFFFFF"/>
                </a:solidFill>
              </a:rPr>
              <a:t> and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</a:t>
            </a:r>
            <a:r>
              <a:rPr lang="en-US" sz="1800" b="1" dirty="0" smtClean="0">
                <a:solidFill>
                  <a:srgbClr val="002060"/>
                </a:solidFill>
              </a:rPr>
              <a:t>executed.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We know that the code which we write is called as </a:t>
            </a:r>
            <a:r>
              <a:rPr lang="en-US" sz="1800" b="1" dirty="0" smtClean="0">
                <a:solidFill>
                  <a:srgbClr val="7030A0"/>
                </a:solidFill>
              </a:rPr>
              <a:t>source code </a:t>
            </a:r>
            <a:r>
              <a:rPr lang="en-US" sz="1800" b="1" dirty="0" smtClean="0">
                <a:solidFill>
                  <a:srgbClr val="FFFFFF"/>
                </a:solidFill>
              </a:rPr>
              <a:t>and this source code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is then converted to </a:t>
            </a:r>
            <a:r>
              <a:rPr lang="en-US" sz="1800" b="1" dirty="0" smtClean="0">
                <a:solidFill>
                  <a:srgbClr val="92D050"/>
                </a:solidFill>
              </a:rPr>
              <a:t>machine code </a:t>
            </a:r>
            <a:r>
              <a:rPr lang="en-US" sz="1800" b="1" dirty="0" smtClean="0">
                <a:solidFill>
                  <a:srgbClr val="FFFFFF"/>
                </a:solidFill>
              </a:rPr>
              <a:t>by the C++ compiler.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But we should also remember that compilers </a:t>
            </a:r>
            <a:r>
              <a:rPr lang="en-US" sz="1800" b="1" dirty="0" smtClean="0">
                <a:solidFill>
                  <a:srgbClr val="92D050"/>
                </a:solidFill>
              </a:rPr>
              <a:t>never run </a:t>
            </a:r>
            <a:r>
              <a:rPr lang="en-US" sz="1800" b="1" dirty="0" smtClean="0">
                <a:solidFill>
                  <a:srgbClr val="FFFFFF"/>
                </a:solidFill>
              </a:rPr>
              <a:t>any program. They just convert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it to machine code and send it for execution to the </a:t>
            </a:r>
            <a:r>
              <a:rPr lang="en-US" sz="1800" b="1" dirty="0" smtClean="0">
                <a:solidFill>
                  <a:srgbClr val="FFC000"/>
                </a:solidFill>
              </a:rPr>
              <a:t>OS</a:t>
            </a:r>
            <a:r>
              <a:rPr lang="en-US" sz="1800" b="1" dirty="0" smtClean="0">
                <a:solidFill>
                  <a:srgbClr val="FFFFFF"/>
                </a:solidFill>
              </a:rPr>
              <a:t>. But every Os has a restriction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which is that all functions in the machine code </a:t>
            </a:r>
            <a:r>
              <a:rPr lang="en-US" sz="1800" b="1" dirty="0" smtClean="0">
                <a:solidFill>
                  <a:srgbClr val="7030A0"/>
                </a:solidFill>
              </a:rPr>
              <a:t>version</a:t>
            </a:r>
            <a:r>
              <a:rPr lang="en-US" sz="1800" b="1" dirty="0" smtClean="0">
                <a:solidFill>
                  <a:srgbClr val="FFFFFF"/>
                </a:solidFill>
              </a:rPr>
              <a:t> must be uniquely named.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Thus while converting our </a:t>
            </a:r>
            <a:r>
              <a:rPr lang="en-US" sz="1800" b="1" dirty="0" smtClean="0">
                <a:solidFill>
                  <a:srgbClr val="0070C0"/>
                </a:solidFill>
              </a:rPr>
              <a:t>source code </a:t>
            </a:r>
            <a:r>
              <a:rPr lang="en-US" sz="1800" b="1" dirty="0" smtClean="0">
                <a:solidFill>
                  <a:srgbClr val="FFFFFF"/>
                </a:solidFill>
              </a:rPr>
              <a:t>to the </a:t>
            </a:r>
            <a:r>
              <a:rPr lang="en-US" sz="1800" b="1" dirty="0" smtClean="0">
                <a:solidFill>
                  <a:srgbClr val="002060"/>
                </a:solidFill>
              </a:rPr>
              <a:t>machine code</a:t>
            </a:r>
            <a:r>
              <a:rPr lang="en-US" sz="1800" b="1" dirty="0" smtClean="0">
                <a:solidFill>
                  <a:srgbClr val="FFFFFF"/>
                </a:solidFill>
              </a:rPr>
              <a:t>, the C++ compiler converts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all the overloaded function names to some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unique name</a:t>
            </a:r>
            <a:r>
              <a:rPr lang="en-US" sz="1800" b="1" dirty="0" smtClean="0">
                <a:solidFill>
                  <a:srgbClr val="FFFFFF"/>
                </a:solidFill>
              </a:rPr>
              <a:t>. 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Specially for this purpose, it uses a software built into C++ compiler called as name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</a:t>
            </a:r>
            <a:r>
              <a:rPr lang="en-US" sz="1800" b="1" dirty="0" err="1" smtClean="0">
                <a:solidFill>
                  <a:srgbClr val="C00000"/>
                </a:solidFill>
              </a:rPr>
              <a:t>Mangler</a:t>
            </a:r>
            <a:r>
              <a:rPr lang="en-US" sz="1800" b="1" dirty="0" smtClean="0">
                <a:solidFill>
                  <a:srgbClr val="C00000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Thus when the </a:t>
            </a:r>
            <a:r>
              <a:rPr lang="en-US" sz="1800" b="1" dirty="0" smtClean="0">
                <a:solidFill>
                  <a:srgbClr val="FFC000"/>
                </a:solidFill>
              </a:rPr>
              <a:t>machine code </a:t>
            </a:r>
            <a:r>
              <a:rPr lang="en-US" sz="1800" b="1" dirty="0" smtClean="0">
                <a:solidFill>
                  <a:srgbClr val="FFFFFF"/>
                </a:solidFill>
              </a:rPr>
              <a:t>of our program gets generated then each and every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function becomes uniquely named and </a:t>
            </a:r>
            <a:r>
              <a:rPr lang="en-US" sz="1800" b="1" dirty="0" smtClean="0">
                <a:solidFill>
                  <a:srgbClr val="058D2F"/>
                </a:solidFill>
              </a:rPr>
              <a:t>overloading</a:t>
            </a:r>
            <a:r>
              <a:rPr lang="en-US" sz="1800" b="1" dirty="0" smtClean="0">
                <a:solidFill>
                  <a:srgbClr val="FFFFFF"/>
                </a:solidFill>
              </a:rPr>
              <a:t> gets totally removed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Hence at the </a:t>
            </a:r>
            <a:r>
              <a:rPr lang="en-US" sz="1800" b="1" dirty="0" smtClean="0">
                <a:solidFill>
                  <a:srgbClr val="7030A0"/>
                </a:solidFill>
              </a:rPr>
              <a:t>source code </a:t>
            </a:r>
            <a:r>
              <a:rPr lang="en-US" sz="1800" b="1" dirty="0" smtClean="0">
                <a:solidFill>
                  <a:srgbClr val="FFFFFF"/>
                </a:solidFill>
              </a:rPr>
              <a:t>level overloading does exists, but at the machine code level no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overloading remains. So the answer to the above question is both </a:t>
            </a:r>
            <a:r>
              <a:rPr lang="en-US" sz="1800" b="1" dirty="0" smtClean="0">
                <a:solidFill>
                  <a:srgbClr val="C00000"/>
                </a:solidFill>
              </a:rPr>
              <a:t>yes </a:t>
            </a:r>
            <a:r>
              <a:rPr lang="en-US" sz="1800" b="1" dirty="0" smtClean="0">
                <a:solidFill>
                  <a:srgbClr val="FFFFFF"/>
                </a:solidFill>
              </a:rPr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no.</a:t>
            </a:r>
            <a:r>
              <a:rPr lang="en-US" sz="1800" b="1" dirty="0" smtClean="0">
                <a:solidFill>
                  <a:srgbClr val="FFFFFF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8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500180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8992" y="2214560"/>
            <a:ext cx="5214974" cy="428628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4287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20" y="2214560"/>
            <a:ext cx="456063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b="1" dirty="0" smtClean="0">
                <a:solidFill>
                  <a:srgbClr val="92D050"/>
                </a:solidFill>
                <a:latin typeface="+mj-lt"/>
                <a:cs typeface="Georgia"/>
              </a:rPr>
              <a:t>    Benefit Of Overloading</a:t>
            </a:r>
            <a:endParaRPr lang="en-IN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Does Overloading Really Exist ?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14744" y="1500180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Function Overloading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286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</a:t>
            </a:r>
            <a:r>
              <a:rPr lang="en-US" sz="1800" b="1" dirty="0" smtClean="0">
                <a:solidFill>
                  <a:srgbClr val="FFFFFF"/>
                </a:solidFill>
              </a:rPr>
              <a:t>In </a:t>
            </a:r>
            <a:r>
              <a:rPr lang="en-US" sz="1800" b="1" dirty="0" smtClean="0">
                <a:solidFill>
                  <a:srgbClr val="FFFFFF"/>
                </a:solidFill>
              </a:rPr>
              <a:t>C++, if within the same </a:t>
            </a:r>
            <a:r>
              <a:rPr lang="en-US" sz="1800" b="1" dirty="0" smtClean="0">
                <a:solidFill>
                  <a:srgbClr val="FFC000"/>
                </a:solidFill>
              </a:rPr>
              <a:t>scope(class or program) </a:t>
            </a:r>
            <a:r>
              <a:rPr lang="en-US" sz="1800" b="1" dirty="0" smtClean="0">
                <a:solidFill>
                  <a:srgbClr val="FFFFFF"/>
                </a:solidFill>
              </a:rPr>
              <a:t>we have </a:t>
            </a:r>
            <a:r>
              <a:rPr lang="en-US" sz="1800" b="1" dirty="0" smtClean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declared 2 or </a:t>
            </a:r>
            <a:r>
              <a:rPr lang="en-US" sz="1800" b="1" dirty="0" smtClean="0">
                <a:solidFill>
                  <a:srgbClr val="FFFFFF"/>
                </a:solidFill>
              </a:rPr>
              <a:t>more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       </a:t>
            </a:r>
            <a:r>
              <a:rPr lang="en-US" sz="1800" b="1" dirty="0" smtClean="0">
                <a:solidFill>
                  <a:srgbClr val="FFFFFF"/>
                </a:solidFill>
              </a:rPr>
              <a:t> functions </a:t>
            </a:r>
            <a:r>
              <a:rPr lang="en-US" sz="1800" b="1" dirty="0" smtClean="0">
                <a:solidFill>
                  <a:srgbClr val="FFFFFF"/>
                </a:solidFill>
              </a:rPr>
              <a:t>with the </a:t>
            </a:r>
            <a:r>
              <a:rPr lang="en-US" sz="1800" b="1" dirty="0" smtClean="0">
                <a:solidFill>
                  <a:srgbClr val="7030A0"/>
                </a:solidFill>
              </a:rPr>
              <a:t>same name</a:t>
            </a:r>
            <a:r>
              <a:rPr lang="en-US" sz="1800" b="1" dirty="0" smtClean="0">
                <a:solidFill>
                  <a:srgbClr val="FFFFFF"/>
                </a:solidFill>
              </a:rPr>
              <a:t>, then we say that it is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Function </a:t>
            </a:r>
            <a:r>
              <a:rPr lang="en-US" sz="1800" b="1" dirty="0" smtClean="0">
                <a:solidFill>
                  <a:schemeClr val="accent2">
                    <a:lumMod val="75000"/>
                  </a:schemeClr>
                </a:solidFill>
              </a:rPr>
              <a:t>Overloading 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   </a:t>
            </a:r>
            <a:r>
              <a:rPr lang="en-US" sz="1800" b="1" dirty="0" smtClean="0">
                <a:solidFill>
                  <a:srgbClr val="FFFFFF"/>
                </a:solidFill>
              </a:rPr>
              <a:t>But if we are declaring two or more functions with the same name, then we must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provide some difference in the </a:t>
            </a:r>
            <a:r>
              <a:rPr lang="en-US" sz="1800" b="1" dirty="0" smtClean="0">
                <a:solidFill>
                  <a:srgbClr val="C00000"/>
                </a:solidFill>
              </a:rPr>
              <a:t>prototype</a:t>
            </a:r>
            <a:r>
              <a:rPr lang="en-US" sz="1800" b="1" dirty="0" smtClean="0">
                <a:solidFill>
                  <a:srgbClr val="FFFFFF"/>
                </a:solidFill>
              </a:rPr>
              <a:t> of these functions and this difference is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in terms of the Arguments.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</a:t>
            </a: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The </a:t>
            </a:r>
            <a:r>
              <a:rPr lang="en-US" sz="1800" b="1" dirty="0" smtClean="0">
                <a:solidFill>
                  <a:srgbClr val="FFFFFF"/>
                </a:solidFill>
              </a:rPr>
              <a:t>difference of Arguments can be of 3 types: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</a:t>
            </a:r>
            <a:r>
              <a:rPr lang="en-US" sz="1800" b="1" dirty="0" smtClean="0">
                <a:solidFill>
                  <a:srgbClr val="FFC000"/>
                </a:solidFill>
              </a:rPr>
              <a:t>1.   Difference in number of arguments.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For ex:          void volume(</a:t>
            </a:r>
            <a:r>
              <a:rPr lang="en-US" sz="1800" b="1" dirty="0" err="1" smtClean="0">
                <a:solidFill>
                  <a:srgbClr val="FFFFFF"/>
                </a:solidFill>
              </a:rPr>
              <a:t>int</a:t>
            </a:r>
            <a:r>
              <a:rPr lang="en-US" sz="1800" b="1" dirty="0" smtClean="0">
                <a:solidFill>
                  <a:srgbClr val="FFFFFF"/>
                </a:solidFill>
              </a:rPr>
              <a:t>);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                    void volume(</a:t>
            </a:r>
            <a:r>
              <a:rPr lang="en-US" sz="1800" b="1" dirty="0" err="1" smtClean="0">
                <a:solidFill>
                  <a:srgbClr val="FFFFFF"/>
                </a:solidFill>
              </a:rPr>
              <a:t>int,int,int</a:t>
            </a:r>
            <a:r>
              <a:rPr lang="en-US" sz="1800" b="1" dirty="0" smtClean="0">
                <a:solidFill>
                  <a:srgbClr val="FFFFFF"/>
                </a:solidFill>
              </a:rPr>
              <a:t>);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2A40D"/>
                </a:solidFill>
              </a:rPr>
              <a:t>        2.  Difference in data types of arguments.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For ex: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        void area(</a:t>
            </a:r>
            <a:r>
              <a:rPr lang="en-US" sz="1800" b="1" dirty="0" err="1" smtClean="0">
                <a:solidFill>
                  <a:srgbClr val="FFFFFF"/>
                </a:solidFill>
              </a:rPr>
              <a:t>int</a:t>
            </a:r>
            <a:r>
              <a:rPr lang="en-US" sz="1800" b="1" dirty="0" smtClean="0">
                <a:solidFill>
                  <a:srgbClr val="FFFFFF"/>
                </a:solidFill>
              </a:rPr>
              <a:t>);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        void area(float);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</a:t>
            </a:r>
            <a:r>
              <a:rPr lang="en-US" sz="1800" b="1" dirty="0" smtClean="0">
                <a:solidFill>
                  <a:srgbClr val="F2A40D"/>
                </a:solidFill>
              </a:rPr>
              <a:t>3.   Difference in order of arguments.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For ex: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         void show(</a:t>
            </a:r>
            <a:r>
              <a:rPr lang="en-US" sz="1800" b="1" dirty="0" err="1" smtClean="0">
                <a:solidFill>
                  <a:srgbClr val="FFFFFF"/>
                </a:solidFill>
              </a:rPr>
              <a:t>int,float</a:t>
            </a:r>
            <a:r>
              <a:rPr lang="en-US" sz="1800" b="1" dirty="0" smtClean="0">
                <a:solidFill>
                  <a:srgbClr val="FFFFFF"/>
                </a:solidFill>
              </a:rPr>
              <a:t>);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         void show(</a:t>
            </a:r>
            <a:r>
              <a:rPr lang="en-US" sz="1800" b="1" dirty="0" err="1" smtClean="0">
                <a:solidFill>
                  <a:srgbClr val="FFFFFF"/>
                </a:solidFill>
              </a:rPr>
              <a:t>float,int</a:t>
            </a:r>
            <a:r>
              <a:rPr lang="en-US" sz="1800" b="1" dirty="0" smtClean="0">
                <a:solidFill>
                  <a:srgbClr val="FFFFFF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Special Point:</a:t>
            </a: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   </a:t>
            </a:r>
            <a:r>
              <a:rPr lang="en-US" sz="1800" b="1" dirty="0" smtClean="0">
                <a:solidFill>
                  <a:srgbClr val="FFFFFF"/>
                </a:solidFill>
              </a:rPr>
              <a:t>We </a:t>
            </a:r>
            <a:r>
              <a:rPr lang="en-US" sz="1800" b="1" dirty="0" smtClean="0">
                <a:solidFill>
                  <a:srgbClr val="FFFFFF"/>
                </a:solidFill>
              </a:rPr>
              <a:t>can never upload 2 or more </a:t>
            </a:r>
            <a:r>
              <a:rPr lang="en-US" sz="1800" b="1" dirty="0" smtClean="0">
                <a:solidFill>
                  <a:srgbClr val="002060"/>
                </a:solidFill>
              </a:rPr>
              <a:t>functions</a:t>
            </a:r>
            <a:r>
              <a:rPr lang="en-US" sz="1800" b="1" dirty="0" smtClean="0">
                <a:solidFill>
                  <a:srgbClr val="FFFFFF"/>
                </a:solidFill>
              </a:rPr>
              <a:t> just on the basis of their return type</a:t>
            </a:r>
            <a:r>
              <a:rPr lang="en-US" sz="18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     This means, that </a:t>
            </a:r>
            <a:r>
              <a:rPr lang="en-US" sz="1800" b="1" dirty="0" smtClean="0">
                <a:solidFill>
                  <a:srgbClr val="7030A0"/>
                </a:solidFill>
              </a:rPr>
              <a:t>overloaded</a:t>
            </a:r>
            <a:r>
              <a:rPr lang="en-US" sz="1800" b="1" dirty="0" smtClean="0">
                <a:solidFill>
                  <a:srgbClr val="FFFFFF"/>
                </a:solidFill>
              </a:rPr>
              <a:t> functions compulsorily must differ with each other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</a:t>
            </a:r>
            <a:r>
              <a:rPr lang="en-US" sz="1800" b="1" dirty="0" err="1" smtClean="0">
                <a:solidFill>
                  <a:srgbClr val="FFFFFF"/>
                </a:solidFill>
              </a:rPr>
              <a:t>w.r.t</a:t>
            </a:r>
            <a:r>
              <a:rPr lang="en-US" sz="1800" b="1" dirty="0" smtClean="0">
                <a:solidFill>
                  <a:srgbClr val="FFFFFF"/>
                </a:solidFill>
              </a:rPr>
              <a:t> their </a:t>
            </a:r>
            <a:r>
              <a:rPr lang="en-US" sz="1800" b="1" dirty="0" smtClean="0">
                <a:solidFill>
                  <a:schemeClr val="tx2">
                    <a:lumMod val="75000"/>
                  </a:schemeClr>
                </a:solidFill>
              </a:rPr>
              <a:t>arguments</a:t>
            </a:r>
            <a:r>
              <a:rPr lang="en-US" sz="1800" b="1" dirty="0" smtClean="0">
                <a:solidFill>
                  <a:srgbClr val="FFFFFF"/>
                </a:solidFill>
              </a:rPr>
              <a:t> and if they only differ in terms of their return types then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the code will not even compile.</a:t>
            </a: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1800" b="1" dirty="0" smtClean="0">
                <a:solidFill>
                  <a:srgbClr val="FFFFFF"/>
                </a:solidFill>
              </a:rPr>
              <a:t>      So following Declaration will give </a:t>
            </a:r>
            <a:r>
              <a:rPr lang="en-US" sz="1800" b="1" dirty="0" smtClean="0">
                <a:solidFill>
                  <a:srgbClr val="C00000"/>
                </a:solidFill>
              </a:rPr>
              <a:t>syntax error</a:t>
            </a:r>
            <a:r>
              <a:rPr lang="en-US" sz="1800" b="1" dirty="0" smtClean="0">
                <a:solidFill>
                  <a:srgbClr val="FFFFFF"/>
                </a:solidFill>
              </a:rPr>
              <a:t>: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void show();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</a:t>
            </a:r>
            <a:r>
              <a:rPr lang="en-US" sz="1800" b="1" dirty="0" err="1" smtClean="0">
                <a:solidFill>
                  <a:srgbClr val="FFFFFF"/>
                </a:solidFill>
              </a:rPr>
              <a:t>int</a:t>
            </a:r>
            <a:r>
              <a:rPr lang="en-US" sz="1800" b="1" dirty="0" smtClean="0">
                <a:solidFill>
                  <a:srgbClr val="FFFFFF"/>
                </a:solidFill>
              </a:rPr>
              <a:t> show();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     float show();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</a:t>
            </a:r>
            <a:endParaRPr lang="en-US" sz="2000" b="1" dirty="0" smtClean="0">
              <a:solidFill>
                <a:srgbClr val="FFFF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2643174" y="3857634"/>
            <a:ext cx="71438" cy="928694"/>
          </a:xfrm>
          <a:prstGeom prst="rightBrace">
            <a:avLst/>
          </a:prstGeom>
          <a:ln>
            <a:solidFill>
              <a:srgbClr val="F2A40D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2786050" y="3929072"/>
            <a:ext cx="500066" cy="357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714612" y="3929072"/>
            <a:ext cx="561980" cy="3571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57554" y="3929072"/>
            <a:ext cx="846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Syntax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Error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8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Why we can’t overload functions just on the basis of their return types: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Exe</a:t>
            </a:r>
            <a:r>
              <a:rPr lang="en-US" sz="1600" b="1" dirty="0" smtClean="0">
                <a:solidFill>
                  <a:srgbClr val="FFFFFF"/>
                </a:solidFill>
              </a:rPr>
              <a:t>.- </a:t>
            </a:r>
            <a:r>
              <a:rPr lang="en-US" sz="1800" b="1" dirty="0" err="1" smtClean="0">
                <a:solidFill>
                  <a:srgbClr val="FFFFFF"/>
                </a:solidFill>
              </a:rPr>
              <a:t>int</a:t>
            </a:r>
            <a:r>
              <a:rPr lang="en-US" sz="1800" b="1" dirty="0" smtClean="0">
                <a:solidFill>
                  <a:srgbClr val="FFFFFF"/>
                </a:solidFill>
              </a:rPr>
              <a:t> show();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void show();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</a:t>
            </a:r>
            <a:r>
              <a:rPr lang="en-US" sz="1800" b="1" dirty="0" err="1" smtClean="0">
                <a:solidFill>
                  <a:srgbClr val="FFFFFF"/>
                </a:solidFill>
              </a:rPr>
              <a:t>int</a:t>
            </a:r>
            <a:r>
              <a:rPr lang="en-US" sz="1800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{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</a:t>
            </a:r>
            <a:r>
              <a:rPr lang="en-US" sz="1800" b="1" dirty="0" err="1" smtClean="0">
                <a:solidFill>
                  <a:srgbClr val="FFFFFF"/>
                </a:solidFill>
              </a:rPr>
              <a:t>int</a:t>
            </a:r>
            <a:r>
              <a:rPr lang="en-US" sz="1800" b="1" dirty="0" smtClean="0">
                <a:solidFill>
                  <a:srgbClr val="FFFFFF"/>
                </a:solidFill>
              </a:rPr>
              <a:t> x;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x=show(); </a:t>
            </a:r>
            <a:r>
              <a:rPr lang="en-US" sz="1800" b="1" dirty="0" smtClean="0">
                <a:solidFill>
                  <a:srgbClr val="C00000"/>
                </a:solidFill>
              </a:rPr>
              <a:t>//Perfectly ok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  show();//</a:t>
            </a:r>
            <a:r>
              <a:rPr lang="en-US" sz="1800" b="1" dirty="0" smtClean="0">
                <a:solidFill>
                  <a:srgbClr val="C00000"/>
                </a:solidFill>
              </a:rPr>
              <a:t>Confused??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    }</a:t>
            </a:r>
            <a:r>
              <a:rPr lang="en-US" sz="1800" b="1" dirty="0" smtClean="0">
                <a:solidFill>
                  <a:srgbClr val="FFFF00"/>
                </a:solidFill>
              </a:rPr>
              <a:t>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71934" y="1571618"/>
            <a:ext cx="4643470" cy="314327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14810" y="1643056"/>
            <a:ext cx="42148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This is because , it is not compulsory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To receive or use the value returned by </a:t>
            </a:r>
            <a:r>
              <a:rPr lang="en-US" dirty="0" smtClean="0">
                <a:solidFill>
                  <a:srgbClr val="002060"/>
                </a:solidFill>
              </a:rPr>
              <a:t>a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function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So the compiler will not be able to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Determine</a:t>
            </a:r>
            <a:r>
              <a:rPr lang="en-US" dirty="0" smtClean="0">
                <a:solidFill>
                  <a:srgbClr val="002060"/>
                </a:solidFill>
              </a:rPr>
              <a:t> , that whether the call is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Being made to a function with void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Return type or to any other function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Whose return type </a:t>
            </a:r>
            <a:r>
              <a:rPr lang="en-US" dirty="0" smtClean="0">
                <a:solidFill>
                  <a:srgbClr val="08E64D"/>
                </a:solidFill>
              </a:rPr>
              <a:t>is not-void</a:t>
            </a:r>
            <a:r>
              <a:rPr lang="en-US" dirty="0" smtClean="0">
                <a:solidFill>
                  <a:srgbClr val="002060"/>
                </a:solidFill>
              </a:rPr>
              <a:t>, but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We are not receiving its return values 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Example:-</a:t>
            </a:r>
          </a:p>
          <a:p>
            <a:pPr>
              <a:buSzPct val="100000"/>
              <a:buNone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2844" y="1428742"/>
            <a:ext cx="4071966" cy="342902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2844" y="1428742"/>
            <a:ext cx="40719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  <a:buNone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void volume(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void volume(</a:t>
            </a:r>
            <a:r>
              <a:rPr lang="en-US" sz="1600" b="1" dirty="0" err="1" smtClean="0">
                <a:solidFill>
                  <a:srgbClr val="FFFFFF"/>
                </a:solidFill>
              </a:rPr>
              <a:t>int,int,int</a:t>
            </a:r>
            <a:r>
              <a:rPr lang="en-US" sz="1600" b="1" dirty="0" smtClean="0">
                <a:solidFill>
                  <a:srgbClr val="FFFFFF"/>
                </a:solidFill>
              </a:rPr>
              <a:t>);</a:t>
            </a:r>
          </a:p>
          <a:p>
            <a:pPr>
              <a:buSzPct val="100000"/>
              <a:buNone/>
            </a:pPr>
            <a:endParaRPr lang="en-US" sz="16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choice;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clrsce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&lt;&lt;“Select a figure:”;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&lt;&lt;“1. Cube”&lt;&lt;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&lt;&lt;2. </a:t>
            </a:r>
            <a:r>
              <a:rPr lang="en-US" sz="1600" b="1" dirty="0" err="1" smtClean="0">
                <a:solidFill>
                  <a:srgbClr val="FFFFFF"/>
                </a:solidFill>
              </a:rPr>
              <a:t>Cuboid</a:t>
            </a:r>
            <a:r>
              <a:rPr lang="en-US" sz="1600" b="1" dirty="0" smtClean="0">
                <a:solidFill>
                  <a:srgbClr val="FFFFFF"/>
                </a:solidFill>
              </a:rPr>
              <a:t>:’;</a:t>
            </a:r>
          </a:p>
          <a:p>
            <a:pPr>
              <a:buSzPct val="100000"/>
            </a:pPr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&gt;&gt;choice;</a:t>
            </a:r>
          </a:p>
          <a:p>
            <a:pPr>
              <a:buSzPct val="100000"/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29124" y="1357304"/>
            <a:ext cx="4500594" cy="3571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57654" y="1285866"/>
            <a:ext cx="47863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switch(choice</a:t>
            </a:r>
            <a:r>
              <a:rPr lang="en-US" sz="1600" b="1" dirty="0" smtClean="0">
                <a:solidFill>
                  <a:srgbClr val="FFFFFF"/>
                </a:solidFill>
              </a:rPr>
              <a:t>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case 1: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s;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side of the Cube:”;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</a:t>
            </a:r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&gt;&gt;s;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volume(s);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break;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case 2: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l,b,h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</a:t>
            </a:r>
            <a:r>
              <a:rPr lang="en-US" sz="1600" b="1" dirty="0" err="1" smtClean="0">
                <a:solidFill>
                  <a:srgbClr val="FFFFFF"/>
                </a:solidFill>
              </a:rPr>
              <a:t>l,b,h</a:t>
            </a:r>
            <a:r>
              <a:rPr lang="en-US" sz="1600" b="1" dirty="0" smtClean="0">
                <a:solidFill>
                  <a:srgbClr val="FFFFFF"/>
                </a:solidFill>
              </a:rPr>
              <a:t> of </a:t>
            </a:r>
            <a:r>
              <a:rPr lang="en-US" sz="1600" b="1" dirty="0" err="1" smtClean="0">
                <a:solidFill>
                  <a:srgbClr val="FFFFFF"/>
                </a:solidFill>
              </a:rPr>
              <a:t>cuboid</a:t>
            </a:r>
            <a:r>
              <a:rPr lang="en-US" sz="16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</a:t>
            </a:r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&gt;&gt;l&gt;&gt;b&gt;&gt;h;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volume(</a:t>
            </a:r>
            <a:r>
              <a:rPr lang="en-US" sz="1600" b="1" dirty="0" err="1" smtClean="0">
                <a:solidFill>
                  <a:srgbClr val="FFFFFF"/>
                </a:solidFill>
              </a:rPr>
              <a:t>l,b,h</a:t>
            </a:r>
            <a:r>
              <a:rPr lang="en-US" sz="1600" b="1" dirty="0" smtClean="0">
                <a:solidFill>
                  <a:srgbClr val="FFFFFF"/>
                </a:solidFill>
              </a:rPr>
              <a:t>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	break;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357304"/>
            <a:ext cx="4000528" cy="3571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357304"/>
            <a:ext cx="40005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default: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    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&lt;&lt;“wrong choice”;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getch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return 0;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void volume(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s)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{ 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</a:t>
            </a:r>
            <a:r>
              <a:rPr lang="en-US" sz="1600" b="1" dirty="0" err="1" smtClean="0">
                <a:solidFill>
                  <a:srgbClr val="FFFFFF"/>
                </a:solidFill>
              </a:rPr>
              <a:t>vol</a:t>
            </a:r>
            <a:r>
              <a:rPr lang="en-US" sz="1600" b="1" dirty="0" smtClean="0">
                <a:solidFill>
                  <a:srgbClr val="FFFFFF"/>
                </a:solidFill>
              </a:rPr>
              <a:t> of cube is”&lt;&lt;s*s*s&lt;&lt;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void volume(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l,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</a:t>
            </a:r>
            <a:r>
              <a:rPr lang="en-US" sz="1600" b="1" dirty="0" err="1" smtClean="0">
                <a:solidFill>
                  <a:srgbClr val="FFFFFF"/>
                </a:solidFill>
              </a:rPr>
              <a:t>b,int</a:t>
            </a:r>
            <a:r>
              <a:rPr lang="en-US" sz="1600" b="1" dirty="0" smtClean="0">
                <a:solidFill>
                  <a:srgbClr val="FFFFFF"/>
                </a:solidFill>
              </a:rPr>
              <a:t> h)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{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</a:t>
            </a:r>
            <a:r>
              <a:rPr lang="en-US" sz="1600" b="1" dirty="0" err="1" smtClean="0">
                <a:solidFill>
                  <a:srgbClr val="FFFFFF"/>
                </a:solidFill>
              </a:rPr>
              <a:t>vol</a:t>
            </a:r>
            <a:r>
              <a:rPr lang="en-US" sz="1600" b="1" dirty="0" smtClean="0">
                <a:solidFill>
                  <a:srgbClr val="FFFFFF"/>
                </a:solidFill>
              </a:rPr>
              <a:t> of </a:t>
            </a:r>
            <a:r>
              <a:rPr lang="en-US" sz="1600" b="1" dirty="0" err="1" smtClean="0">
                <a:solidFill>
                  <a:srgbClr val="FFFFFF"/>
                </a:solidFill>
              </a:rPr>
              <a:t>cuboid</a:t>
            </a:r>
            <a:r>
              <a:rPr lang="en-US" sz="1600" b="1" dirty="0" smtClean="0">
                <a:solidFill>
                  <a:srgbClr val="FFFFFF"/>
                </a:solidFill>
              </a:rPr>
              <a:t> is”&lt;&lt;l*b*h&lt;&lt;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pPr>
              <a:buSzPct val="100000"/>
              <a:buNone/>
            </a:pPr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72066" y="1785932"/>
            <a:ext cx="3929090" cy="30003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72066" y="135730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Output: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72066" y="1785932"/>
            <a:ext cx="3929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Select a figure:</a:t>
            </a:r>
          </a:p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FFFFFF"/>
                </a:solidFill>
              </a:rPr>
              <a:t>Cube</a:t>
            </a:r>
          </a:p>
          <a:p>
            <a:pPr marL="342900" indent="-342900">
              <a:buAutoNum type="arabicPeriod"/>
            </a:pPr>
            <a:r>
              <a:rPr lang="en-US" b="1" dirty="0" err="1" smtClean="0">
                <a:solidFill>
                  <a:srgbClr val="FFFFFF"/>
                </a:solidFill>
              </a:rPr>
              <a:t>Cuboid</a:t>
            </a:r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1</a:t>
            </a:r>
          </a:p>
          <a:p>
            <a:pPr marL="342900" indent="-342900"/>
            <a:r>
              <a:rPr lang="en-US" b="1" dirty="0" smtClean="0">
                <a:solidFill>
                  <a:srgbClr val="FFFFFF"/>
                </a:solidFill>
              </a:rPr>
              <a:t>Enter Side of the cube:3</a:t>
            </a:r>
          </a:p>
          <a:p>
            <a:pPr marL="342900" indent="-342900"/>
            <a:r>
              <a:rPr lang="en-US" b="1" dirty="0" err="1" smtClean="0">
                <a:solidFill>
                  <a:srgbClr val="FFFFFF"/>
                </a:solidFill>
              </a:rPr>
              <a:t>Vol</a:t>
            </a:r>
            <a:r>
              <a:rPr lang="en-US" b="1" dirty="0" smtClean="0">
                <a:solidFill>
                  <a:srgbClr val="FFFFFF"/>
                </a:solidFill>
              </a:rPr>
              <a:t> of cube is 27</a:t>
            </a:r>
          </a:p>
          <a:p>
            <a:pPr marL="342900" indent="-342900"/>
            <a:endParaRPr lang="en-US" b="1" dirty="0" smtClean="0">
              <a:solidFill>
                <a:srgbClr val="FFFFFF"/>
              </a:solidFill>
            </a:endParaRPr>
          </a:p>
          <a:p>
            <a:pPr marL="342900" indent="-342900"/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Overloading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What is the benefit of overloading: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AutoNum type="arabicPeriod"/>
            </a:pPr>
            <a:r>
              <a:rPr lang="en-US" sz="1800" b="1" dirty="0" smtClean="0">
                <a:solidFill>
                  <a:srgbClr val="FFFFFF"/>
                </a:solidFill>
              </a:rPr>
              <a:t>The overhead of remembering </a:t>
            </a:r>
            <a:r>
              <a:rPr lang="en-US" sz="1800" b="1" dirty="0" smtClean="0">
                <a:solidFill>
                  <a:srgbClr val="FFC000"/>
                </a:solidFill>
              </a:rPr>
              <a:t>function</a:t>
            </a:r>
            <a:r>
              <a:rPr lang="en-US" sz="1800" b="1" dirty="0" smtClean="0">
                <a:solidFill>
                  <a:srgbClr val="FFFFFF"/>
                </a:solidFill>
              </a:rPr>
              <a:t> names does not comes on the programmer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calling the function. He can simply remember just one </a:t>
            </a:r>
            <a:r>
              <a:rPr lang="en-US" sz="1800" b="1" dirty="0" smtClean="0">
                <a:solidFill>
                  <a:srgbClr val="92D050"/>
                </a:solidFill>
              </a:rPr>
              <a:t>name</a:t>
            </a:r>
            <a:r>
              <a:rPr lang="en-US" sz="1800" b="1" dirty="0" smtClean="0">
                <a:solidFill>
                  <a:srgbClr val="FFFFFF"/>
                </a:solidFill>
              </a:rPr>
              <a:t> and using that he can 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call different </a:t>
            </a:r>
            <a:r>
              <a:rPr lang="en-US" sz="1800" b="1" dirty="0" smtClean="0">
                <a:solidFill>
                  <a:srgbClr val="C00000"/>
                </a:solidFill>
              </a:rPr>
              <a:t>versions</a:t>
            </a:r>
            <a:r>
              <a:rPr lang="en-US" sz="1800" b="1" dirty="0" smtClean="0">
                <a:solidFill>
                  <a:srgbClr val="FFFFFF"/>
                </a:solidFill>
              </a:rPr>
              <a:t> of the functions.</a:t>
            </a: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1800" b="1" dirty="0" smtClean="0">
              <a:solidFill>
                <a:srgbClr val="FFFFFF"/>
              </a:solidFill>
            </a:endParaRPr>
          </a:p>
          <a:p>
            <a:pPr>
              <a:buSzPct val="100000"/>
              <a:buAutoNum type="arabicPeriod" startAt="2"/>
            </a:pPr>
            <a:r>
              <a:rPr lang="en-US" sz="1800" b="1" dirty="0" smtClean="0">
                <a:solidFill>
                  <a:srgbClr val="FFFFFF"/>
                </a:solidFill>
              </a:rPr>
              <a:t>The code becomes more </a:t>
            </a:r>
            <a:r>
              <a:rPr lang="en-US" sz="1800" b="1" dirty="0" smtClean="0">
                <a:solidFill>
                  <a:srgbClr val="002060"/>
                </a:solidFill>
              </a:rPr>
              <a:t>symmetrical</a:t>
            </a:r>
            <a:r>
              <a:rPr lang="en-US" sz="1800" b="1" dirty="0" smtClean="0">
                <a:solidFill>
                  <a:srgbClr val="FFFFFF"/>
                </a:solidFill>
              </a:rPr>
              <a:t> as well as clean if for similar task we use </a:t>
            </a:r>
            <a:r>
              <a:rPr lang="en-US" sz="1800" b="1" dirty="0" smtClean="0">
                <a:solidFill>
                  <a:srgbClr val="7030A0"/>
                </a:solidFill>
              </a:rPr>
              <a:t>functions</a:t>
            </a:r>
          </a:p>
          <a:p>
            <a:pPr>
              <a:buSzPct val="100000"/>
              <a:buNone/>
            </a:pPr>
            <a:r>
              <a:rPr lang="en-US" sz="1800" b="1" dirty="0" smtClean="0">
                <a:solidFill>
                  <a:srgbClr val="FFFFFF"/>
                </a:solidFill>
              </a:rPr>
              <a:t>        with same names.   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5217</TotalTime>
  <Words>838</Words>
  <Application>Microsoft Office PowerPoint</Application>
  <PresentationFormat>On-screen Show (16:9)</PresentationFormat>
  <Paragraphs>167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Contents Slide Master</vt:lpstr>
      <vt:lpstr>Section Break Slide Master</vt:lpstr>
      <vt:lpstr>Office Theme</vt:lpstr>
      <vt:lpstr>Slide 1</vt:lpstr>
      <vt:lpstr>Today’s Agenda</vt:lpstr>
      <vt:lpstr>Function Overloading</vt:lpstr>
      <vt:lpstr>Function Overloading</vt:lpstr>
      <vt:lpstr>Function Overloading</vt:lpstr>
      <vt:lpstr>Function Overloading</vt:lpstr>
      <vt:lpstr>Function Overloading</vt:lpstr>
      <vt:lpstr>Function Overloading</vt:lpstr>
      <vt:lpstr>Function Overloading</vt:lpstr>
      <vt:lpstr>Function Overloading</vt:lpstr>
      <vt:lpstr>Function Overloading</vt:lpstr>
      <vt:lpstr>End of Lecture 8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255</cp:revision>
  <dcterms:created xsi:type="dcterms:W3CDTF">2016-12-05T23:26:54Z</dcterms:created>
  <dcterms:modified xsi:type="dcterms:W3CDTF">2021-03-04T17:20:54Z</dcterms:modified>
</cp:coreProperties>
</file>