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4"/>
  </p:notesMasterIdLst>
  <p:sldIdLst>
    <p:sldId id="354" r:id="rId4"/>
    <p:sldId id="324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53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00FFFF"/>
    <a:srgbClr val="FF0066"/>
    <a:srgbClr val="058D2F"/>
    <a:srgbClr val="F2A40D"/>
    <a:srgbClr val="002060"/>
    <a:srgbClr val="996633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9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Do reference variable really share the address of the variable they refer?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No, a reference is internally a </a:t>
            </a:r>
            <a:r>
              <a:rPr lang="en-US" sz="2000" b="1" dirty="0" smtClean="0">
                <a:solidFill>
                  <a:srgbClr val="C00000"/>
                </a:solidFill>
              </a:rPr>
              <a:t>pointer</a:t>
            </a:r>
            <a:r>
              <a:rPr lang="en-US" sz="2000" b="1" dirty="0" smtClean="0">
                <a:solidFill>
                  <a:srgbClr val="FFFFFF"/>
                </a:solidFill>
              </a:rPr>
              <a:t>. Thus it has a separate memory location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of it’s own. But the compiler makes the programmer believe that reference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variable and the variables  to which they are </a:t>
            </a:r>
            <a:r>
              <a:rPr lang="en-US" sz="2000" b="1" dirty="0" err="1" smtClean="0">
                <a:solidFill>
                  <a:srgbClr val="FFFFFF"/>
                </a:solidFill>
              </a:rPr>
              <a:t>refering</a:t>
            </a:r>
            <a:r>
              <a:rPr lang="en-US" sz="2000" b="1" dirty="0" smtClean="0">
                <a:solidFill>
                  <a:srgbClr val="FFFFFF"/>
                </a:solidFill>
              </a:rPr>
              <a:t> have the </a:t>
            </a:r>
            <a:r>
              <a:rPr lang="en-US" sz="2000" b="1" dirty="0" smtClean="0">
                <a:solidFill>
                  <a:srgbClr val="002060"/>
                </a:solidFill>
              </a:rPr>
              <a:t>same</a:t>
            </a:r>
            <a:r>
              <a:rPr lang="en-US" sz="2000" b="1" dirty="0" smtClean="0">
                <a:solidFill>
                  <a:srgbClr val="FFFFFF"/>
                </a:solidFill>
              </a:rPr>
              <a:t> address.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This is because whenever we use the name of a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reference variable</a:t>
            </a:r>
            <a:r>
              <a:rPr lang="en-US" sz="2000" b="1" dirty="0" smtClean="0">
                <a:solidFill>
                  <a:srgbClr val="FFFFFF"/>
                </a:solidFill>
              </a:rPr>
              <a:t>, the compiler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simply prefix it with a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b="1" dirty="0" smtClean="0">
                <a:solidFill>
                  <a:srgbClr val="FFFFFF"/>
                </a:solidFill>
              </a:rPr>
              <a:t> . So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  <a:r>
              <a:rPr lang="en-US" sz="2000" b="1" dirty="0" err="1" smtClean="0">
                <a:solidFill>
                  <a:srgbClr val="FFC000"/>
                </a:solidFill>
              </a:rPr>
              <a:t>cout</a:t>
            </a:r>
            <a:r>
              <a:rPr lang="en-US" sz="2000" b="1" dirty="0" smtClean="0">
                <a:solidFill>
                  <a:srgbClr val="FFC000"/>
                </a:solidFill>
              </a:rPr>
              <a:t>&lt;&lt;p </a:t>
            </a:r>
            <a:r>
              <a:rPr lang="en-US" sz="2000" b="1" dirty="0" smtClean="0">
                <a:solidFill>
                  <a:srgbClr val="FFFFFF"/>
                </a:solidFill>
              </a:rPr>
              <a:t>becomes </a:t>
            </a:r>
            <a:r>
              <a:rPr lang="en-US" sz="2000" b="1" dirty="0" err="1" smtClean="0">
                <a:solidFill>
                  <a:srgbClr val="FFC000"/>
                </a:solidFill>
              </a:rPr>
              <a:t>cout</a:t>
            </a:r>
            <a:r>
              <a:rPr lang="en-US" sz="2000" b="1" dirty="0" smtClean="0">
                <a:solidFill>
                  <a:srgbClr val="FFC000"/>
                </a:solidFill>
              </a:rPr>
              <a:t>&lt;&lt;*p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and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   </a:t>
            </a:r>
            <a:r>
              <a:rPr lang="en-US" sz="2000" b="1" dirty="0" err="1" smtClean="0">
                <a:solidFill>
                  <a:srgbClr val="FFFF00"/>
                </a:solidFill>
              </a:rPr>
              <a:t>cout</a:t>
            </a:r>
            <a:r>
              <a:rPr lang="en-US" sz="2000" b="1" dirty="0" smtClean="0">
                <a:solidFill>
                  <a:srgbClr val="FFFF00"/>
                </a:solidFill>
              </a:rPr>
              <a:t>&lt;&lt;&amp;p </a:t>
            </a:r>
            <a:r>
              <a:rPr lang="en-US" sz="2000" b="1" dirty="0" smtClean="0">
                <a:solidFill>
                  <a:srgbClr val="FFFFFF"/>
                </a:solidFill>
              </a:rPr>
              <a:t>becomes </a:t>
            </a:r>
            <a:r>
              <a:rPr lang="en-US" sz="2000" b="1" dirty="0" err="1" smtClean="0">
                <a:solidFill>
                  <a:srgbClr val="FFFF00"/>
                </a:solidFill>
              </a:rPr>
              <a:t>cout</a:t>
            </a:r>
            <a:r>
              <a:rPr lang="en-US" sz="2000" b="1" dirty="0" smtClean="0">
                <a:solidFill>
                  <a:srgbClr val="FFFF00"/>
                </a:solidFill>
              </a:rPr>
              <a:t>&lt;&lt;&amp;*p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Syntax of Reference variable: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</a:t>
            </a:r>
            <a:r>
              <a:rPr lang="en-US" sz="2000" b="1" dirty="0" smtClean="0">
                <a:solidFill>
                  <a:srgbClr val="FFFFFF"/>
                </a:solidFill>
              </a:rPr>
              <a:t>&lt;data type&gt;&amp;&lt;</a:t>
            </a:r>
            <a:r>
              <a:rPr lang="en-US" sz="2000" b="1" dirty="0" err="1" smtClean="0">
                <a:solidFill>
                  <a:srgbClr val="FFFFFF"/>
                </a:solidFill>
              </a:rPr>
              <a:t>ref_var</a:t>
            </a:r>
            <a:r>
              <a:rPr lang="en-US" sz="2000" b="1" dirty="0" smtClean="0">
                <a:solidFill>
                  <a:srgbClr val="FFFFFF"/>
                </a:solidFill>
              </a:rPr>
              <a:t>&gt;=&lt;</a:t>
            </a:r>
            <a:r>
              <a:rPr lang="en-US" sz="2000" b="1" dirty="0" err="1" smtClean="0">
                <a:solidFill>
                  <a:srgbClr val="FFFFFF"/>
                </a:solidFill>
              </a:rPr>
              <a:t>var_name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C000"/>
                </a:solidFill>
              </a:rPr>
              <a:t> Example: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00FFFF"/>
                </a:solidFill>
              </a:rPr>
              <a:t>                     1.    </a:t>
            </a:r>
            <a:r>
              <a:rPr lang="en-US" sz="1800" b="1" dirty="0" err="1" smtClean="0">
                <a:solidFill>
                  <a:srgbClr val="00FFFF"/>
                </a:solidFill>
              </a:rPr>
              <a:t>int</a:t>
            </a:r>
            <a:r>
              <a:rPr lang="en-US" sz="1800" b="1" dirty="0" smtClean="0">
                <a:solidFill>
                  <a:srgbClr val="00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00FFFF"/>
                </a:solidFill>
              </a:rPr>
              <a:t>                            </a:t>
            </a:r>
            <a:r>
              <a:rPr lang="en-US" sz="1800" b="1" dirty="0" err="1" smtClean="0">
                <a:solidFill>
                  <a:srgbClr val="00FFFF"/>
                </a:solidFill>
              </a:rPr>
              <a:t>int</a:t>
            </a:r>
            <a:r>
              <a:rPr lang="en-US" sz="1800" b="1" dirty="0" smtClean="0">
                <a:solidFill>
                  <a:srgbClr val="00FFFF"/>
                </a:solidFill>
              </a:rPr>
              <a:t> &amp;p=a //Initialization  must be done along with declaration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</a:t>
            </a:r>
            <a:r>
              <a:rPr lang="en-US" sz="1800" b="1" dirty="0" smtClean="0">
                <a:solidFill>
                  <a:srgbClr val="08E64D"/>
                </a:solidFill>
              </a:rPr>
              <a:t>2.     </a:t>
            </a:r>
            <a:r>
              <a:rPr lang="en-US" sz="1800" b="1" dirty="0" err="1" smtClean="0">
                <a:solidFill>
                  <a:srgbClr val="08E64D"/>
                </a:solidFill>
              </a:rPr>
              <a:t>int</a:t>
            </a:r>
            <a:r>
              <a:rPr lang="en-US" sz="1800" b="1" dirty="0" smtClean="0">
                <a:solidFill>
                  <a:srgbClr val="08E64D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08E64D"/>
                </a:solidFill>
              </a:rPr>
              <a:t>                             </a:t>
            </a:r>
            <a:r>
              <a:rPr lang="en-US" sz="1800" b="1" dirty="0" err="1" smtClean="0">
                <a:solidFill>
                  <a:srgbClr val="08E64D"/>
                </a:solidFill>
              </a:rPr>
              <a:t>int</a:t>
            </a:r>
            <a:r>
              <a:rPr lang="en-US" sz="1800" b="1" dirty="0" smtClean="0">
                <a:solidFill>
                  <a:srgbClr val="08E64D"/>
                </a:solidFill>
              </a:rPr>
              <a:t> &amp;p; // ERROR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08E64D"/>
                </a:solidFill>
              </a:rPr>
              <a:t>                             p=a;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                    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Syntax of Reference variable: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</a:t>
            </a:r>
            <a:r>
              <a:rPr lang="en-US" sz="2000" b="1" dirty="0" smtClean="0">
                <a:solidFill>
                  <a:srgbClr val="FFFFFF"/>
                </a:solidFill>
              </a:rPr>
              <a:t>&lt;data type&gt;&amp;&lt;</a:t>
            </a:r>
            <a:r>
              <a:rPr lang="en-US" sz="2000" b="1" dirty="0" err="1" smtClean="0">
                <a:solidFill>
                  <a:srgbClr val="FFFFFF"/>
                </a:solidFill>
              </a:rPr>
              <a:t>ref_var</a:t>
            </a:r>
            <a:r>
              <a:rPr lang="en-US" sz="2000" b="1" dirty="0" smtClean="0">
                <a:solidFill>
                  <a:srgbClr val="FFFFFF"/>
                </a:solidFill>
              </a:rPr>
              <a:t>&gt;=&lt;</a:t>
            </a:r>
            <a:r>
              <a:rPr lang="en-US" sz="2000" b="1" dirty="0" err="1" smtClean="0">
                <a:solidFill>
                  <a:srgbClr val="FFFFFF"/>
                </a:solidFill>
              </a:rPr>
              <a:t>var_name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Example: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3.  </a:t>
            </a:r>
            <a:r>
              <a:rPr lang="en-US" sz="1800" b="1" dirty="0" err="1" smtClean="0">
                <a:solidFill>
                  <a:srgbClr val="92D050"/>
                </a:solidFill>
              </a:rPr>
              <a:t>int</a:t>
            </a:r>
            <a:r>
              <a:rPr lang="en-US" sz="1800" b="1" dirty="0" smtClean="0">
                <a:solidFill>
                  <a:srgbClr val="92D050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1800" b="1" dirty="0" err="1" smtClean="0">
                <a:solidFill>
                  <a:srgbClr val="92D050"/>
                </a:solidFill>
              </a:rPr>
              <a:t>int</a:t>
            </a:r>
            <a:r>
              <a:rPr lang="en-US" sz="1800" b="1" dirty="0" smtClean="0">
                <a:solidFill>
                  <a:srgbClr val="92D050"/>
                </a:solidFill>
              </a:rPr>
              <a:t> &amp;p=a;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1800" b="1" dirty="0" err="1" smtClean="0">
                <a:solidFill>
                  <a:srgbClr val="92D050"/>
                </a:solidFill>
              </a:rPr>
              <a:t>cout</a:t>
            </a:r>
            <a:r>
              <a:rPr lang="en-US" sz="1800" b="1" dirty="0" smtClean="0">
                <a:solidFill>
                  <a:srgbClr val="92D050"/>
                </a:solidFill>
              </a:rPr>
              <a:t>&lt;&lt;p;  //They have a simple syntax as compared to pointer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      p++;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      </a:t>
            </a:r>
            <a:r>
              <a:rPr lang="en-US" sz="1800" b="1" dirty="0" err="1" smtClean="0">
                <a:solidFill>
                  <a:srgbClr val="92D050"/>
                </a:solidFill>
              </a:rPr>
              <a:t>cout</a:t>
            </a:r>
            <a:r>
              <a:rPr lang="en-US" sz="1800" b="1" dirty="0" smtClean="0">
                <a:solidFill>
                  <a:srgbClr val="92D050"/>
                </a:solidFill>
              </a:rPr>
              <a:t>&lt;&lt;a&lt;&lt;“,”&lt;&lt;p;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92D050"/>
                </a:solidFill>
              </a:rPr>
              <a:t>                                               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0562" y="3786196"/>
            <a:ext cx="1928826" cy="107157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00562" y="3786196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Output: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10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11,11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Comparison between Pointer and Reference variable :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</a:rPr>
              <a:t>Pointer: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*p;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p=&amp;a;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&lt;&lt;*p;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getch</a:t>
            </a:r>
            <a:r>
              <a:rPr lang="en-US" sz="20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return 0;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0694" y="1928808"/>
            <a:ext cx="642942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0694" y="3571882"/>
            <a:ext cx="71438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1928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9256" y="2285998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(1000)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2132" y="35718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392907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4000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rot="16200000" flipV="1">
            <a:off x="5557966" y="3200524"/>
            <a:ext cx="568115" cy="317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</a:rPr>
              <a:t>Reference Variable: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a=10;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&amp;p=a;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a=30;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&lt;&lt;a&lt;&lt;“,”&lt;&lt;p&lt;&lt;</a:t>
            </a:r>
            <a:r>
              <a:rPr lang="en-US" sz="2000" b="1" dirty="0" err="1" smtClean="0">
                <a:solidFill>
                  <a:srgbClr val="FFFFFF"/>
                </a:solidFill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getch</a:t>
            </a:r>
            <a:r>
              <a:rPr lang="en-US" sz="20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return 0;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0694" y="1928808"/>
            <a:ext cx="642942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0694" y="3571882"/>
            <a:ext cx="71438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2132" y="1928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30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9256" y="2285998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a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(1000)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72132" y="35718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1000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2132" y="392907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p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4000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endCxn id="16" idx="2"/>
          </p:cNvCxnSpPr>
          <p:nvPr/>
        </p:nvCxnSpPr>
        <p:spPr>
          <a:xfrm rot="16200000" flipV="1">
            <a:off x="5557966" y="3200524"/>
            <a:ext cx="568115" cy="317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29520" y="1928808"/>
            <a:ext cx="642942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00958" y="1928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30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8082" y="2285998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dirty="0" err="1" smtClean="0">
                <a:solidFill>
                  <a:srgbClr val="FFFFFF"/>
                </a:solidFill>
              </a:rPr>
              <a:t>a,p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(1000)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6314" y="1285866"/>
            <a:ext cx="15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    Logical 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9454" y="1285866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</a:rPr>
              <a:t>    Physical view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V/s 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57158" y="1214428"/>
          <a:ext cx="842968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4570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Pointer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 Variable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18629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*p=&amp;a; </a:t>
                      </a:r>
                      <a:r>
                        <a:rPr lang="en-US" b="1" baseline="0" dirty="0" smtClean="0">
                          <a:solidFill>
                            <a:srgbClr val="00FFFF"/>
                          </a:solidFill>
                        </a:rPr>
                        <a:t>//OK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*p;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p=&amp;a; </a:t>
                      </a:r>
                      <a:r>
                        <a:rPr lang="en-US" b="1" baseline="0" dirty="0" smtClean="0">
                          <a:solidFill>
                            <a:srgbClr val="00FFFF"/>
                          </a:solidFill>
                        </a:rPr>
                        <a:t>//OK</a:t>
                      </a:r>
                    </a:p>
                    <a:p>
                      <a:pPr marL="342900" indent="-342900">
                        <a:buNone/>
                      </a:pP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&amp;p=a; </a:t>
                      </a:r>
                      <a:r>
                        <a:rPr lang="en-US" b="1" baseline="0" dirty="0" smtClean="0">
                          <a:solidFill>
                            <a:srgbClr val="00FFFF"/>
                          </a:solidFill>
                        </a:rPr>
                        <a:t>//OK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&amp;p;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//ERROR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p=a;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V/s 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57158" y="1214428"/>
          <a:ext cx="842968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4570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Pointer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 Variable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186296">
                <a:tc>
                  <a:txBody>
                    <a:bodyPr/>
                    <a:lstStyle/>
                    <a:p>
                      <a:pPr marL="342900" indent="-342900">
                        <a:buAutoNum type="arabicPeriod" startAt="2"/>
                      </a:pP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a=10, b=50;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*p=&amp;a;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&lt;&lt;a&lt;&lt;“.”&lt;&lt;*p&lt;&lt;“,”&lt;&lt;b&lt;&lt;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p=&amp;b;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&lt;&lt;a&lt;&lt;“,”&lt;&lt;*p&lt;&lt;“,”b&lt;&lt;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2"/>
                      </a:pP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a=10,b=50;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&amp;p=a;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&lt;&lt;a&lt;&lt;“.”&lt;&lt;*p&lt;&lt;“,”&lt;&lt;b&lt;&lt;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p=b;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&lt;&lt;a&lt;&lt;“,”&lt;&lt;*p&lt;&lt;“,”b&lt;&lt;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00100" y="3714758"/>
            <a:ext cx="2500330" cy="10001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00100" y="3714758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10,10,50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10,50,50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628" y="3643320"/>
            <a:ext cx="2500330" cy="10001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3643320"/>
            <a:ext cx="1319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10,10,50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50,50,50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V/s 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57158" y="1214428"/>
          <a:ext cx="842968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4570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Pointer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 Variable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186296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.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arr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[5]={10,20,30,40,50};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*p=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arr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I;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for(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=0;i&lt;5;i++)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{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&lt;&lt;*p&lt;&lt;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p++;  }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3.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arr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[5]={10,20,30,40,50};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&amp;p=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arr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[0];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I;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for(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=0;i&lt;5;i++)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{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&lt;&lt;p&lt;&lt;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p++;  }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14480" y="3500444"/>
            <a:ext cx="2500330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44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Output:  10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                 20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                 30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                 40</a:t>
            </a:r>
          </a:p>
          <a:p>
            <a:r>
              <a:rPr lang="en-US" sz="1400" b="1" dirty="0" smtClean="0">
                <a:solidFill>
                  <a:srgbClr val="FFC000"/>
                </a:solidFill>
              </a:rPr>
              <a:t>                 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9322" y="3500444"/>
            <a:ext cx="2500330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929322" y="3500444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Output:  10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                 11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                 12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                 13</a:t>
            </a:r>
          </a:p>
          <a:p>
            <a:r>
              <a:rPr lang="en-US" sz="1400" dirty="0" smtClean="0">
                <a:solidFill>
                  <a:srgbClr val="FFC000"/>
                </a:solidFill>
              </a:rPr>
              <a:t>                 14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V/s 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57158" y="1214428"/>
          <a:ext cx="842968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4570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Pointer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 Variable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186296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.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a=10,b=20,c=30;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*p[3]={&amp;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a,&amp;b,&amp;c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};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I;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for(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=0;i&lt;3;i++)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{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&lt;&lt;*p[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]&lt;&lt;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endl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   p++;  }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4.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a=10,b=20,c=30;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*p[3];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//ERROR</a:t>
                      </a:r>
                    </a:p>
                    <a:p>
                      <a:pPr marL="342900" indent="-342900">
                        <a:buNone/>
                      </a:pP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14480" y="3500444"/>
            <a:ext cx="2500330" cy="12144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14480" y="3500444"/>
            <a:ext cx="12650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 10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          20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             30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Pointer V/s 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57158" y="1214428"/>
          <a:ext cx="842968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45704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Pointer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Reference Variable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186296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5.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*p;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**q;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p=&amp;a;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q=&amp;p;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cout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&lt;&lt;a&lt;&lt;“,”&lt;&lt;*p&lt;&lt;“,”&lt;&lt;**q;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.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a=10;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&amp;p=a;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    </a:t>
                      </a:r>
                      <a:r>
                        <a:rPr lang="en-US" b="1" baseline="0" dirty="0" err="1" smtClean="0">
                          <a:solidFill>
                            <a:srgbClr val="FFFFFF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rgbClr val="FFFFFF"/>
                          </a:solidFill>
                        </a:rPr>
                        <a:t> &amp;&amp;q=p; 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//ERROR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14414" y="3786196"/>
            <a:ext cx="2500330" cy="9286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214414" y="3786196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Output:  10,10,10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                </a:t>
            </a:r>
            <a:r>
              <a:rPr lang="en-US" sz="1400" dirty="0" smtClean="0">
                <a:solidFill>
                  <a:srgbClr val="FFFFFF"/>
                </a:solidFill>
              </a:rPr>
              <a:t>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2214560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20" y="2214560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 Copy Constructor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Reference Variable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Constructor Overloading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28992" y="3571882"/>
            <a:ext cx="5214974" cy="428628"/>
            <a:chOff x="3131840" y="1491630"/>
            <a:chExt cx="5256584" cy="576064"/>
          </a:xfrm>
        </p:grpSpPr>
        <p:sp>
          <p:nvSpPr>
            <p:cNvPr id="26" name="Rectangle 2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Right Triangle 26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08E64D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Pointer V/s Reference Variable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9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Constructor Overloading: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1800" b="1" dirty="0" smtClean="0">
                <a:solidFill>
                  <a:srgbClr val="FFFFFF"/>
                </a:solidFill>
              </a:rPr>
              <a:t>Just like we can Overload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sz="1800" b="1" dirty="0" smtClean="0">
                <a:solidFill>
                  <a:srgbClr val="FFFFFF"/>
                </a:solidFill>
              </a:rPr>
              <a:t> , we also can overload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r>
              <a:rPr lang="en-US" sz="1800" b="1" dirty="0" smtClean="0">
                <a:solidFill>
                  <a:srgbClr val="FFC000"/>
                </a:solidFill>
              </a:rPr>
              <a:t>Constructors </a:t>
            </a:r>
            <a:r>
              <a:rPr lang="en-US" sz="1800" b="1" dirty="0" smtClean="0">
                <a:solidFill>
                  <a:srgbClr val="FFFFFF"/>
                </a:solidFill>
              </a:rPr>
              <a:t>in our class. This means that in a single class we can have </a:t>
            </a:r>
            <a:r>
              <a:rPr lang="en-US" sz="1800" b="1" dirty="0" smtClean="0">
                <a:solidFill>
                  <a:srgbClr val="7030A0"/>
                </a:solidFill>
              </a:rPr>
              <a:t>multiple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Constructors</a:t>
            </a:r>
            <a:r>
              <a:rPr lang="en-US" sz="1800" b="1" dirty="0" smtClean="0">
                <a:solidFill>
                  <a:srgbClr val="FFFFFF"/>
                </a:solidFill>
              </a:rPr>
              <a:t>. But if we overload constructors then we must remember that every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constructor must appear different from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constructors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 err="1" smtClean="0">
                <a:solidFill>
                  <a:srgbClr val="FFFFFF"/>
                </a:solidFill>
              </a:rPr>
              <a:t>w.r.t</a:t>
            </a:r>
            <a:r>
              <a:rPr lang="en-US" sz="1800" b="1" dirty="0" smtClean="0">
                <a:solidFill>
                  <a:srgbClr val="FFFFFF"/>
                </a:solidFill>
              </a:rPr>
              <a:t> its arguments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and as before this difference can be of </a:t>
            </a:r>
            <a:r>
              <a:rPr lang="en-US" sz="1800" b="1" dirty="0" smtClean="0">
                <a:solidFill>
                  <a:srgbClr val="08E64D"/>
                </a:solidFill>
              </a:rPr>
              <a:t>3 types</a:t>
            </a:r>
            <a:r>
              <a:rPr lang="en-US" sz="1800" b="1" dirty="0" smtClean="0">
                <a:solidFill>
                  <a:srgbClr val="FFFFFF"/>
                </a:solidFill>
              </a:rPr>
              <a:t>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</a:t>
            </a:r>
            <a:r>
              <a:rPr lang="en-US" sz="1800" b="1" dirty="0" smtClean="0">
                <a:solidFill>
                  <a:srgbClr val="C00000"/>
                </a:solidFill>
              </a:rPr>
              <a:t>1. Number of Arguments.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</a:t>
            </a:r>
            <a:r>
              <a:rPr lang="en-US" sz="1800" b="1" dirty="0" smtClean="0">
                <a:solidFill>
                  <a:srgbClr val="FFC000"/>
                </a:solidFill>
              </a:rPr>
              <a:t>2. Data type of Arguments.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C000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C000"/>
                </a:solidFill>
              </a:rPr>
              <a:t>      </a:t>
            </a:r>
            <a:r>
              <a:rPr lang="en-US" sz="1800" b="1" dirty="0" smtClean="0">
                <a:solidFill>
                  <a:srgbClr val="002060"/>
                </a:solidFill>
              </a:rPr>
              <a:t>3. Order of Arguments.</a:t>
            </a: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 Now when we create </a:t>
            </a:r>
            <a:r>
              <a:rPr lang="en-US" sz="1800" b="1" dirty="0" smtClean="0">
                <a:solidFill>
                  <a:srgbClr val="C00000"/>
                </a:solidFill>
              </a:rPr>
              <a:t>object</a:t>
            </a:r>
            <a:r>
              <a:rPr lang="en-US" sz="1800" b="1" dirty="0" smtClean="0">
                <a:solidFill>
                  <a:srgbClr val="FFFFFF"/>
                </a:solidFill>
              </a:rPr>
              <a:t> of our class, then the compiler will select the that </a:t>
            </a:r>
            <a:r>
              <a:rPr lang="en-US" sz="1800" b="1" dirty="0" smtClean="0">
                <a:solidFill>
                  <a:srgbClr val="FFFF00"/>
                </a:solidFill>
              </a:rPr>
              <a:t>constructor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which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closely matches </a:t>
            </a:r>
            <a:r>
              <a:rPr lang="en-US" sz="1800" b="1" dirty="0" smtClean="0">
                <a:solidFill>
                  <a:srgbClr val="FFFFFF"/>
                </a:solidFill>
              </a:rPr>
              <a:t>the arguments passed while </a:t>
            </a:r>
            <a:r>
              <a:rPr lang="en-US" sz="1800" b="1" dirty="0" smtClean="0">
                <a:solidFill>
                  <a:srgbClr val="002060"/>
                </a:solidFill>
              </a:rPr>
              <a:t>creating the object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Write a program </a:t>
            </a:r>
            <a:r>
              <a:rPr lang="en-US" sz="2000" b="1" dirty="0" smtClean="0">
                <a:solidFill>
                  <a:srgbClr val="FFFFFF"/>
                </a:solidFill>
              </a:rPr>
              <a:t>to create a class called </a:t>
            </a:r>
            <a:r>
              <a:rPr lang="en-US" sz="2000" b="1" dirty="0" smtClean="0">
                <a:solidFill>
                  <a:srgbClr val="C00000"/>
                </a:solidFill>
              </a:rPr>
              <a:t>Box</a:t>
            </a:r>
            <a:r>
              <a:rPr lang="en-US" sz="2000" b="1" dirty="0" smtClean="0">
                <a:solidFill>
                  <a:srgbClr val="FFFFFF"/>
                </a:solidFill>
              </a:rPr>
              <a:t> having 3 integer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data member </a:t>
            </a:r>
            <a:r>
              <a:rPr lang="en-US" sz="2000" b="1" dirty="0" smtClean="0">
                <a:solidFill>
                  <a:srgbClr val="FFFFFF"/>
                </a:solidFill>
              </a:rPr>
              <a:t>for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for storing </a:t>
            </a:r>
            <a:r>
              <a:rPr lang="en-US" sz="2000" b="1" dirty="0" smtClean="0">
                <a:solidFill>
                  <a:srgbClr val="FFC000"/>
                </a:solidFill>
              </a:rPr>
              <a:t>l, b and h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Provide following member </a:t>
            </a:r>
            <a:r>
              <a:rPr lang="en-US" sz="2000" b="1" dirty="0" smtClean="0">
                <a:solidFill>
                  <a:srgbClr val="002060"/>
                </a:solidFill>
              </a:rPr>
              <a:t>functions/constructors</a:t>
            </a:r>
            <a:r>
              <a:rPr lang="en-US" sz="2000" b="1" dirty="0" smtClean="0">
                <a:solidFill>
                  <a:srgbClr val="FFFFFF"/>
                </a:solidFill>
              </a:rPr>
              <a:t> in your class: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1. A </a:t>
            </a:r>
            <a:r>
              <a:rPr lang="en-US" sz="2000" b="1" dirty="0" smtClean="0">
                <a:solidFill>
                  <a:srgbClr val="FFC000"/>
                </a:solidFill>
              </a:rPr>
              <a:t>non parameterized constructor </a:t>
            </a:r>
            <a:r>
              <a:rPr lang="en-US" sz="2000" b="1" dirty="0" smtClean="0">
                <a:solidFill>
                  <a:srgbClr val="FFFFFF"/>
                </a:solidFill>
              </a:rPr>
              <a:t>which should accept values form user and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then initialize the </a:t>
            </a:r>
            <a:r>
              <a:rPr lang="en-US" sz="2000" b="1" dirty="0" smtClean="0">
                <a:solidFill>
                  <a:srgbClr val="08E64D"/>
                </a:solidFill>
              </a:rPr>
              <a:t>object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2. A </a:t>
            </a:r>
            <a:r>
              <a:rPr lang="en-US" sz="2000" b="1" dirty="0" smtClean="0">
                <a:solidFill>
                  <a:srgbClr val="00FFFF"/>
                </a:solidFill>
              </a:rPr>
              <a:t>single parameterized constructor </a:t>
            </a:r>
            <a:r>
              <a:rPr lang="en-US" sz="2000" b="1" dirty="0" smtClean="0">
                <a:solidFill>
                  <a:srgbClr val="FFFFFF"/>
                </a:solidFill>
              </a:rPr>
              <a:t>which should accept an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as argument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and initialize all data members with it i.e. </a:t>
            </a:r>
            <a:r>
              <a:rPr lang="en-US" sz="2000" b="1" dirty="0" smtClean="0">
                <a:solidFill>
                  <a:srgbClr val="996633"/>
                </a:solidFill>
              </a:rPr>
              <a:t>like a cube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AutoNum type="arabicPeriod" startAt="3"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AutoNum type="arabicPeriod" startAt="3"/>
            </a:pPr>
            <a:r>
              <a:rPr lang="en-US" sz="1800" b="1" dirty="0" smtClean="0">
                <a:solidFill>
                  <a:srgbClr val="FFFFFF"/>
                </a:solidFill>
              </a:rPr>
              <a:t>A </a:t>
            </a:r>
            <a:r>
              <a:rPr lang="en-US" sz="1800" b="1" dirty="0" smtClean="0">
                <a:solidFill>
                  <a:srgbClr val="002060"/>
                </a:solidFill>
              </a:rPr>
              <a:t>triple parameterized constructor </a:t>
            </a:r>
            <a:r>
              <a:rPr lang="en-US" sz="1800" b="1" dirty="0" smtClean="0">
                <a:solidFill>
                  <a:srgbClr val="FFFFFF"/>
                </a:solidFill>
              </a:rPr>
              <a:t>to accept </a:t>
            </a:r>
            <a:r>
              <a:rPr lang="en-US" sz="1800" b="1" dirty="0" smtClean="0">
                <a:solidFill>
                  <a:srgbClr val="FFC000"/>
                </a:solidFill>
              </a:rPr>
              <a:t>3 integer </a:t>
            </a:r>
            <a:r>
              <a:rPr lang="en-US" sz="1800" b="1" dirty="0" smtClean="0">
                <a:solidFill>
                  <a:srgbClr val="FFFFFF"/>
                </a:solidFill>
              </a:rPr>
              <a:t>values as arguments and initialize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the object members with them i.e. </a:t>
            </a:r>
            <a:r>
              <a:rPr lang="en-US" sz="1800" b="1" dirty="0" smtClean="0">
                <a:solidFill>
                  <a:srgbClr val="C00000"/>
                </a:solidFill>
              </a:rPr>
              <a:t>like a </a:t>
            </a:r>
            <a:r>
              <a:rPr lang="en-US" sz="1800" b="1" dirty="0" err="1" smtClean="0">
                <a:solidFill>
                  <a:srgbClr val="C00000"/>
                </a:solidFill>
              </a:rPr>
              <a:t>Cuboid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AutoNum type="arabicPeriod" startAt="4"/>
            </a:pPr>
            <a:r>
              <a:rPr lang="en-US" sz="1800" b="1" dirty="0" smtClean="0">
                <a:solidFill>
                  <a:srgbClr val="FFFFFF"/>
                </a:solidFill>
              </a:rPr>
              <a:t>A </a:t>
            </a:r>
            <a:r>
              <a:rPr lang="en-US" sz="1800" b="1" dirty="0" smtClean="0">
                <a:solidFill>
                  <a:srgbClr val="92D050"/>
                </a:solidFill>
              </a:rPr>
              <a:t>member function</a:t>
            </a:r>
            <a:r>
              <a:rPr lang="en-US" sz="1800" b="1" dirty="0" smtClean="0">
                <a:solidFill>
                  <a:srgbClr val="FFFFFF"/>
                </a:solidFill>
              </a:rPr>
              <a:t> called  show which should display the </a:t>
            </a:r>
            <a:r>
              <a:rPr lang="en-US" sz="1800" b="1" dirty="0" smtClean="0">
                <a:solidFill>
                  <a:srgbClr val="058D2F"/>
                </a:solidFill>
              </a:rPr>
              <a:t>values</a:t>
            </a:r>
            <a:r>
              <a:rPr lang="en-US" sz="1800" b="1" dirty="0" smtClean="0">
                <a:solidFill>
                  <a:srgbClr val="FFFFFF"/>
                </a:solidFill>
              </a:rPr>
              <a:t> of all the data members.</a:t>
            </a:r>
          </a:p>
          <a:p>
            <a:pPr>
              <a:buSzPct val="100000"/>
              <a:buAutoNum type="arabicPeriod" startAt="4"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 smtClean="0">
                <a:solidFill>
                  <a:srgbClr val="FFFF00"/>
                </a:solidFill>
              </a:rPr>
              <a:t>Finally</a:t>
            </a:r>
            <a:r>
              <a:rPr lang="en-US" sz="1800" b="1" dirty="0" smtClean="0">
                <a:solidFill>
                  <a:srgbClr val="FFFFFF"/>
                </a:solidFill>
              </a:rPr>
              <a:t> design the function main(), create three objects of </a:t>
            </a:r>
            <a:r>
              <a:rPr lang="en-US" sz="1800" b="1" dirty="0" smtClean="0">
                <a:solidFill>
                  <a:srgbClr val="00B0F0"/>
                </a:solidFill>
              </a:rPr>
              <a:t>Box class </a:t>
            </a:r>
            <a:r>
              <a:rPr lang="en-US" sz="1800" b="1" dirty="0" smtClean="0">
                <a:solidFill>
                  <a:srgbClr val="FFFFFF"/>
                </a:solidFill>
              </a:rPr>
              <a:t>in such a way that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each object calls a </a:t>
            </a:r>
            <a:r>
              <a:rPr lang="en-US" sz="1800" b="1" dirty="0" smtClean="0">
                <a:solidFill>
                  <a:srgbClr val="C00000"/>
                </a:solidFill>
              </a:rPr>
              <a:t>different constructor</a:t>
            </a:r>
            <a:r>
              <a:rPr lang="en-US" sz="1800" b="1" dirty="0" smtClean="0">
                <a:solidFill>
                  <a:srgbClr val="FFFFFF"/>
                </a:solidFill>
              </a:rPr>
              <a:t>. Then display their </a:t>
            </a:r>
            <a:r>
              <a:rPr lang="en-US" sz="1800" b="1" dirty="0" smtClean="0">
                <a:solidFill>
                  <a:srgbClr val="F2A40D"/>
                </a:solidFill>
              </a:rPr>
              <a:t>values.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Program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  <a:endParaRPr lang="en-US" sz="1600" b="1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44" y="1428742"/>
            <a:ext cx="4572032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44" y="1428742"/>
            <a:ext cx="4572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#</a:t>
            </a:r>
            <a:r>
              <a:rPr lang="en-US" sz="1600" b="1" dirty="0" smtClean="0">
                <a:solidFill>
                  <a:srgbClr val="FFFFFF"/>
                </a:solidFill>
              </a:rPr>
              <a:t>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Class </a:t>
            </a:r>
            <a:r>
              <a:rPr lang="en-US" sz="1600" b="1" dirty="0" smtClean="0">
                <a:solidFill>
                  <a:srgbClr val="FFFFFF"/>
                </a:solidFill>
              </a:rPr>
              <a:t>Box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l, b ,h;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public: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Box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            </a:t>
            </a:r>
            <a:r>
              <a:rPr lang="en-US" sz="1600" b="1" dirty="0" smtClean="0">
                <a:solidFill>
                  <a:srgbClr val="FFFFFF"/>
                </a:solidFill>
              </a:rPr>
              <a:t>Box(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Box(</a:t>
            </a:r>
            <a:r>
              <a:rPr lang="en-US" sz="1600" b="1" dirty="0" err="1" smtClean="0">
                <a:solidFill>
                  <a:srgbClr val="FFFFFF"/>
                </a:solidFill>
              </a:rPr>
              <a:t>int,int,int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void show();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</a:t>
            </a:r>
            <a:r>
              <a:rPr lang="en-US" sz="1600" b="1" dirty="0" smtClean="0">
                <a:solidFill>
                  <a:srgbClr val="FFFFFF"/>
                </a:solidFill>
              </a:rPr>
              <a:t>};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628" y="1428742"/>
            <a:ext cx="3929090" cy="35004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00628" y="1357848"/>
            <a:ext cx="38576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Box :: Box()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l, b, h:”;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Box </a:t>
            </a:r>
            <a:r>
              <a:rPr lang="en-US" sz="1600" b="1" dirty="0" smtClean="0">
                <a:solidFill>
                  <a:srgbClr val="FFFFFF"/>
                </a:solidFill>
              </a:rPr>
              <a:t>:: Box(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s)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l=b=h=s;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Box :: Box(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i</a:t>
            </a:r>
            <a:r>
              <a:rPr lang="en-US" sz="1600" b="1" dirty="0" smtClean="0">
                <a:solidFill>
                  <a:srgbClr val="FFFFFF"/>
                </a:solidFill>
              </a:rPr>
              <a:t>,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j,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k)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l=I;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b=j;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h=k;  }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82" y="1071552"/>
            <a:ext cx="4429156" cy="3857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82" y="1071552"/>
            <a:ext cx="4357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void Box :: show()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pPr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Box B1;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Box B2(10);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Box B3(5,7,9);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B1.show();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B2.show();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628" y="1071552"/>
            <a:ext cx="3929090" cy="15001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00628" y="1000114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B3.show();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return 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A </a:t>
            </a:r>
            <a:r>
              <a:rPr lang="en-US" sz="2000" b="1" dirty="0" smtClean="0">
                <a:solidFill>
                  <a:srgbClr val="C00000"/>
                </a:solidFill>
              </a:rPr>
              <a:t>copy</a:t>
            </a:r>
            <a:r>
              <a:rPr lang="en-US" sz="2000" b="1" dirty="0" smtClean="0">
                <a:solidFill>
                  <a:srgbClr val="FFFFFF"/>
                </a:solidFill>
              </a:rPr>
              <a:t> constructor is a special constructor of our class.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A copy constructor is used for </a:t>
            </a:r>
            <a:r>
              <a:rPr lang="en-US" sz="2000" b="1" dirty="0" smtClean="0">
                <a:solidFill>
                  <a:srgbClr val="FFFF00"/>
                </a:solidFill>
              </a:rPr>
              <a:t>copying</a:t>
            </a:r>
            <a:r>
              <a:rPr lang="en-US" sz="2000" b="1" dirty="0" smtClean="0">
                <a:solidFill>
                  <a:srgbClr val="FFFFFF"/>
                </a:solidFill>
              </a:rPr>
              <a:t> one object to </a:t>
            </a:r>
            <a:r>
              <a:rPr lang="en-US" sz="2000" b="1" dirty="0" smtClean="0">
                <a:solidFill>
                  <a:srgbClr val="FFC000"/>
                </a:solidFill>
              </a:rPr>
              <a:t>another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It is called whenever we create a new object and want to initialize it with the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values of an </a:t>
            </a:r>
            <a:r>
              <a:rPr lang="en-US" sz="2000" b="1" dirty="0" smtClean="0">
                <a:solidFill>
                  <a:srgbClr val="7030A0"/>
                </a:solidFill>
              </a:rPr>
              <a:t>existing</a:t>
            </a:r>
            <a:r>
              <a:rPr lang="en-US" sz="2000" b="1" dirty="0" smtClean="0">
                <a:solidFill>
                  <a:srgbClr val="FFFFFF"/>
                </a:solidFill>
              </a:rPr>
              <a:t> object.</a:t>
            </a: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do we create a copy constructor: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                           </a:t>
            </a:r>
            <a:r>
              <a:rPr lang="en-US" sz="2000" b="1" dirty="0" smtClean="0">
                <a:solidFill>
                  <a:srgbClr val="FFFFFF"/>
                </a:solidFill>
              </a:rPr>
              <a:t>To create a </a:t>
            </a:r>
            <a:r>
              <a:rPr lang="en-US" sz="2000" b="1" dirty="0" smtClean="0">
                <a:solidFill>
                  <a:srgbClr val="FFC000"/>
                </a:solidFill>
              </a:rPr>
              <a:t>copy constructor </a:t>
            </a:r>
            <a:r>
              <a:rPr lang="en-US" sz="2000" b="1" dirty="0" smtClean="0">
                <a:solidFill>
                  <a:srgbClr val="FFFFFF"/>
                </a:solidFill>
              </a:rPr>
              <a:t>in our class,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we have to declare a constructor which should accept the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reference</a:t>
            </a:r>
            <a:r>
              <a:rPr lang="en-US" sz="2000" b="1" dirty="0" smtClean="0">
                <a:solidFill>
                  <a:srgbClr val="FFFFFF"/>
                </a:solidFill>
              </a:rPr>
              <a:t> of the object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of it’s own class of arguments.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Reference Variable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Reference </a:t>
            </a:r>
            <a:r>
              <a:rPr lang="en-US" sz="2000" b="1" dirty="0" smtClean="0">
                <a:solidFill>
                  <a:srgbClr val="FFFFFF"/>
                </a:solidFill>
              </a:rPr>
              <a:t>variables in C++ are a </a:t>
            </a:r>
            <a:r>
              <a:rPr lang="en-US" sz="2000" b="1" dirty="0" smtClean="0">
                <a:solidFill>
                  <a:srgbClr val="FFC000"/>
                </a:solidFill>
              </a:rPr>
              <a:t>mechanism</a:t>
            </a:r>
            <a:r>
              <a:rPr lang="en-US" sz="2000" b="1" dirty="0" smtClean="0">
                <a:solidFill>
                  <a:srgbClr val="FFFFFF"/>
                </a:solidFill>
              </a:rPr>
              <a:t> using which a </a:t>
            </a:r>
            <a:r>
              <a:rPr lang="en-US" sz="2000" b="1" dirty="0" smtClean="0">
                <a:solidFill>
                  <a:srgbClr val="FFFFFF"/>
                </a:solidFill>
              </a:rPr>
              <a:t>programmer </a:t>
            </a:r>
            <a:r>
              <a:rPr lang="en-US" sz="2000" b="1" dirty="0" smtClean="0">
                <a:solidFill>
                  <a:srgbClr val="FFFFFF"/>
                </a:solidFill>
              </a:rPr>
              <a:t>can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smtClean="0">
                <a:solidFill>
                  <a:srgbClr val="FFFFFF"/>
                </a:solidFill>
              </a:rPr>
              <a:t>refer </a:t>
            </a:r>
            <a:r>
              <a:rPr lang="en-US" sz="2000" b="1" dirty="0" smtClean="0">
                <a:solidFill>
                  <a:srgbClr val="FFFFFF"/>
                </a:solidFill>
              </a:rPr>
              <a:t>to a </a:t>
            </a:r>
            <a:r>
              <a:rPr lang="en-US" sz="2000" b="1" dirty="0" smtClean="0">
                <a:solidFill>
                  <a:srgbClr val="7030A0"/>
                </a:solidFill>
              </a:rPr>
              <a:t>single memory </a:t>
            </a:r>
            <a:r>
              <a:rPr lang="en-US" sz="2000" b="1" dirty="0" smtClean="0">
                <a:solidFill>
                  <a:srgbClr val="FFFFFF"/>
                </a:solidFill>
              </a:rPr>
              <a:t>location, using multiple different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In other words reference variables allow us to create </a:t>
            </a:r>
            <a:r>
              <a:rPr lang="en-US" sz="2000" b="1" dirty="0" smtClean="0">
                <a:solidFill>
                  <a:srgbClr val="FFFF00"/>
                </a:solidFill>
              </a:rPr>
              <a:t>aliases</a:t>
            </a:r>
            <a:r>
              <a:rPr lang="en-US" sz="2000" b="1" dirty="0" smtClean="0">
                <a:solidFill>
                  <a:srgbClr val="FFFFFF"/>
                </a:solidFill>
              </a:rPr>
              <a:t> for existing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variables.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For </a:t>
            </a:r>
            <a:r>
              <a:rPr lang="en-US" sz="2000" b="1" dirty="0" smtClean="0">
                <a:solidFill>
                  <a:srgbClr val="FFFFFF"/>
                </a:solidFill>
              </a:rPr>
              <a:t>a programmer a </a:t>
            </a:r>
            <a:r>
              <a:rPr lang="en-US" sz="2000" b="1" dirty="0" smtClean="0">
                <a:solidFill>
                  <a:srgbClr val="FFC000"/>
                </a:solidFill>
              </a:rPr>
              <a:t>reference</a:t>
            </a:r>
            <a:r>
              <a:rPr lang="en-US" sz="2000" b="1" dirty="0" smtClean="0">
                <a:solidFill>
                  <a:srgbClr val="FFFFFF"/>
                </a:solidFill>
              </a:rPr>
              <a:t> is considered to be an easier alternate to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pointer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This </a:t>
            </a:r>
            <a:r>
              <a:rPr lang="en-US" sz="2000" b="1" dirty="0" smtClean="0">
                <a:solidFill>
                  <a:srgbClr val="FFFFFF"/>
                </a:solidFill>
              </a:rPr>
              <a:t>is because like a pointer, a reference operates on </a:t>
            </a:r>
            <a:r>
              <a:rPr lang="en-US" sz="2000" b="1" dirty="0" smtClean="0">
                <a:solidFill>
                  <a:srgbClr val="7030A0"/>
                </a:solidFill>
              </a:rPr>
              <a:t>other</a:t>
            </a:r>
            <a:r>
              <a:rPr lang="en-US" sz="2000" b="1" dirty="0" smtClean="0">
                <a:solidFill>
                  <a:srgbClr val="FFFFFF"/>
                </a:solidFill>
              </a:rPr>
              <a:t> variables.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But pointers have a very </a:t>
            </a:r>
            <a:r>
              <a:rPr lang="en-US" sz="2000" b="1" dirty="0" smtClean="0">
                <a:solidFill>
                  <a:srgbClr val="058D2F"/>
                </a:solidFill>
              </a:rPr>
              <a:t>typical syntax </a:t>
            </a:r>
            <a:r>
              <a:rPr lang="en-US" sz="2000" b="1" dirty="0" smtClean="0">
                <a:solidFill>
                  <a:srgbClr val="FFFFFF"/>
                </a:solidFill>
              </a:rPr>
              <a:t>because they make use of indirection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Operator i.e. On the other hand a reference variable does not make use of any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indirection operator and allows us to directly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access/change</a:t>
            </a:r>
            <a:r>
              <a:rPr lang="en-US" sz="2000" b="1" dirty="0" smtClean="0">
                <a:solidFill>
                  <a:srgbClr val="FFFFFF"/>
                </a:solidFill>
              </a:rPr>
              <a:t> the variables value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to which it is </a:t>
            </a:r>
            <a:r>
              <a:rPr lang="en-US" sz="2000" b="1" dirty="0" err="1" smtClean="0">
                <a:solidFill>
                  <a:srgbClr val="FFFFFF"/>
                </a:solidFill>
              </a:rPr>
              <a:t>refering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1445</Words>
  <Application>Microsoft Office PowerPoint</Application>
  <PresentationFormat>On-screen Show (16:9)</PresentationFormat>
  <Paragraphs>344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Contents Slide Master</vt:lpstr>
      <vt:lpstr>Section Break Slide Master</vt:lpstr>
      <vt:lpstr>Office Theme</vt:lpstr>
      <vt:lpstr>Slide 1</vt:lpstr>
      <vt:lpstr>Today’s Agenda</vt:lpstr>
      <vt:lpstr>Constructor Overloading</vt:lpstr>
      <vt:lpstr>Constructor Overloading</vt:lpstr>
      <vt:lpstr>Constructor Overloading</vt:lpstr>
      <vt:lpstr>Constructor Overloading</vt:lpstr>
      <vt:lpstr>Constructor Overloading</vt:lpstr>
      <vt:lpstr>Copy Constructor</vt:lpstr>
      <vt:lpstr>Reference Variable</vt:lpstr>
      <vt:lpstr>Reference Variable</vt:lpstr>
      <vt:lpstr>Reference Variable</vt:lpstr>
      <vt:lpstr>Reference Variable</vt:lpstr>
      <vt:lpstr>Reference Variable</vt:lpstr>
      <vt:lpstr>Reference Variable</vt:lpstr>
      <vt:lpstr>Pointer V/s Reference Variable</vt:lpstr>
      <vt:lpstr>Pointer V/s Reference Variable</vt:lpstr>
      <vt:lpstr>Pointer V/s Reference Variable</vt:lpstr>
      <vt:lpstr>Pointer V/s Reference Variable</vt:lpstr>
      <vt:lpstr>Pointer V/s Reference Variable</vt:lpstr>
      <vt:lpstr>End of Lecture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263</cp:revision>
  <dcterms:created xsi:type="dcterms:W3CDTF">2016-12-05T23:26:54Z</dcterms:created>
  <dcterms:modified xsi:type="dcterms:W3CDTF">2021-03-04T18:03:06Z</dcterms:modified>
</cp:coreProperties>
</file>