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418" r:id="rId3"/>
    <p:sldId id="376" r:id="rId4"/>
    <p:sldId id="377" r:id="rId5"/>
    <p:sldId id="428" r:id="rId6"/>
    <p:sldId id="394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390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374" r:id="rId39"/>
    <p:sldId id="375" r:id="rId40"/>
    <p:sldId id="42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92" d="100"/>
          <a:sy n="92" d="100"/>
        </p:scale>
        <p:origin x="118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C3146B2-BA51-4D97-B804-B81D047C5D79}"/>
    <pc:docChg chg="custSel addSld delSld modSld">
      <pc:chgData name="Sharma Computer Academy" userId="08476b32c11f4418" providerId="LiveId" clId="{4C3146B2-BA51-4D97-B804-B81D047C5D79}" dt="2023-02-16T11:32:59.228" v="86" actId="20577"/>
      <pc:docMkLst>
        <pc:docMk/>
      </pc:docMkLst>
      <pc:sldChg chg="modSp">
        <pc:chgData name="Sharma Computer Academy" userId="08476b32c11f4418" providerId="LiveId" clId="{4C3146B2-BA51-4D97-B804-B81D047C5D79}" dt="2023-02-16T11:29:08.626" v="0" actId="20577"/>
        <pc:sldMkLst>
          <pc:docMk/>
          <pc:sldMk cId="890983823" sldId="376"/>
        </pc:sldMkLst>
        <pc:spChg chg="mod">
          <ac:chgData name="Sharma Computer Academy" userId="08476b32c11f4418" providerId="LiveId" clId="{4C3146B2-BA51-4D97-B804-B81D047C5D79}" dt="2023-02-16T11:29:08.626" v="0" actId="20577"/>
          <ac:spMkLst>
            <pc:docMk/>
            <pc:sldMk cId="890983823" sldId="37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C3146B2-BA51-4D97-B804-B81D047C5D79}" dt="2023-02-16T11:29:36.835" v="4" actId="20577"/>
        <pc:sldMkLst>
          <pc:docMk/>
          <pc:sldMk cId="525483220" sldId="377"/>
        </pc:sldMkLst>
        <pc:spChg chg="mod">
          <ac:chgData name="Sharma Computer Academy" userId="08476b32c11f4418" providerId="LiveId" clId="{4C3146B2-BA51-4D97-B804-B81D047C5D79}" dt="2023-02-16T11:29:36.835" v="4" actId="20577"/>
          <ac:spMkLst>
            <pc:docMk/>
            <pc:sldMk cId="525483220" sldId="37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C3146B2-BA51-4D97-B804-B81D047C5D79}" dt="2023-02-16T11:31:41.679" v="74" actId="47"/>
        <pc:sldMkLst>
          <pc:docMk/>
          <pc:sldMk cId="3439855851" sldId="395"/>
        </pc:sldMkLst>
      </pc:sldChg>
      <pc:sldChg chg="modSp mod">
        <pc:chgData name="Sharma Computer Academy" userId="08476b32c11f4418" providerId="LiveId" clId="{4C3146B2-BA51-4D97-B804-B81D047C5D79}" dt="2023-02-16T11:32:59.228" v="86" actId="20577"/>
        <pc:sldMkLst>
          <pc:docMk/>
          <pc:sldMk cId="2021275" sldId="404"/>
        </pc:sldMkLst>
        <pc:spChg chg="mod">
          <ac:chgData name="Sharma Computer Academy" userId="08476b32c11f4418" providerId="LiveId" clId="{4C3146B2-BA51-4D97-B804-B81D047C5D79}" dt="2023-02-16T11:32:59.228" v="86" actId="20577"/>
          <ac:spMkLst>
            <pc:docMk/>
            <pc:sldMk cId="2021275" sldId="404"/>
            <ac:spMk id="3" creationId="{00000000-0000-0000-0000-000000000000}"/>
          </ac:spMkLst>
        </pc:spChg>
        <pc:spChg chg="mod">
          <ac:chgData name="Sharma Computer Academy" userId="08476b32c11f4418" providerId="LiveId" clId="{4C3146B2-BA51-4D97-B804-B81D047C5D79}" dt="2023-02-16T11:32:46.434" v="77" actId="14100"/>
          <ac:spMkLst>
            <pc:docMk/>
            <pc:sldMk cId="2021275" sldId="404"/>
            <ac:spMk id="4" creationId="{00000000-0000-0000-0000-000000000000}"/>
          </ac:spMkLst>
        </pc:spChg>
      </pc:sldChg>
      <pc:sldChg chg="modSp add mod modAnim">
        <pc:chgData name="Sharma Computer Academy" userId="08476b32c11f4418" providerId="LiveId" clId="{4C3146B2-BA51-4D97-B804-B81D047C5D79}" dt="2023-02-16T11:31:08.096" v="73" actId="27636"/>
        <pc:sldMkLst>
          <pc:docMk/>
          <pc:sldMk cId="2215382930" sldId="428"/>
        </pc:sldMkLst>
        <pc:spChg chg="mod">
          <ac:chgData name="Sharma Computer Academy" userId="08476b32c11f4418" providerId="LiveId" clId="{4C3146B2-BA51-4D97-B804-B81D047C5D79}" dt="2023-02-16T11:31:08.096" v="73" actId="27636"/>
          <ac:spMkLst>
            <pc:docMk/>
            <pc:sldMk cId="2215382930" sldId="428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BB7E9EAB-8311-47E7-AD2E-BD388CE2160C}"/>
    <pc:docChg chg="delSld">
      <pc:chgData name="Sharma Computer Academy" userId="08476b32c11f4418" providerId="LiveId" clId="{BB7E9EAB-8311-47E7-AD2E-BD388CE2160C}" dt="2021-09-16T16:57:29.274" v="3" actId="47"/>
      <pc:docMkLst>
        <pc:docMk/>
      </pc:docMkLst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294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296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297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299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00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01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02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03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04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0" sldId="323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0" sldId="324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0" sldId="325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0" sldId="327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0" sldId="328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0" sldId="329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0" sldId="340"/>
        </pc:sldMkLst>
      </pc:sldChg>
      <pc:sldChg chg="del">
        <pc:chgData name="Sharma Computer Academy" userId="08476b32c11f4418" providerId="LiveId" clId="{BB7E9EAB-8311-47E7-AD2E-BD388CE2160C}" dt="2021-09-16T16:56:49.368" v="1" actId="2696"/>
        <pc:sldMkLst>
          <pc:docMk/>
          <pc:sldMk cId="0" sldId="341"/>
        </pc:sldMkLst>
      </pc:sldChg>
      <pc:sldChg chg="del">
        <pc:chgData name="Sharma Computer Academy" userId="08476b32c11f4418" providerId="LiveId" clId="{BB7E9EAB-8311-47E7-AD2E-BD388CE2160C}" dt="2021-09-16T16:57:19.643" v="2" actId="47"/>
        <pc:sldMkLst>
          <pc:docMk/>
          <pc:sldMk cId="436426339" sldId="341"/>
        </pc:sldMkLst>
      </pc:sldChg>
      <pc:sldChg chg="del">
        <pc:chgData name="Sharma Computer Academy" userId="08476b32c11f4418" providerId="LiveId" clId="{BB7E9EAB-8311-47E7-AD2E-BD388CE2160C}" dt="2021-09-16T16:54:43.525" v="0" actId="47"/>
        <pc:sldMkLst>
          <pc:docMk/>
          <pc:sldMk cId="1233499612" sldId="357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58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59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60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61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62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63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64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65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66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67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68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69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0" sldId="371"/>
        </pc:sldMkLst>
      </pc:sldChg>
      <pc:sldChg chg="del">
        <pc:chgData name="Sharma Computer Academy" userId="08476b32c11f4418" providerId="LiveId" clId="{BB7E9EAB-8311-47E7-AD2E-BD388CE2160C}" dt="2021-09-16T16:57:29.274" v="3" actId="47"/>
        <pc:sldMkLst>
          <pc:docMk/>
          <pc:sldMk cId="1233499612" sldId="373"/>
        </pc:sldMkLst>
      </pc:sldChg>
      <pc:sldChg chg="del">
        <pc:chgData name="Sharma Computer Academy" userId="08476b32c11f4418" providerId="LiveId" clId="{BB7E9EAB-8311-47E7-AD2E-BD388CE2160C}" dt="2021-09-16T16:56:49.368" v="1" actId="2696"/>
        <pc:sldMkLst>
          <pc:docMk/>
          <pc:sldMk cId="3560873700" sldId="374"/>
        </pc:sldMkLst>
      </pc:sldChg>
      <pc:sldChg chg="del">
        <pc:chgData name="Sharma Computer Academy" userId="08476b32c11f4418" providerId="LiveId" clId="{BB7E9EAB-8311-47E7-AD2E-BD388CE2160C}" dt="2021-09-16T16:56:49.368" v="1" actId="2696"/>
        <pc:sldMkLst>
          <pc:docMk/>
          <pc:sldMk cId="708365364" sldId="375"/>
        </pc:sldMkLst>
      </pc:sldChg>
    </pc:docChg>
  </pc:docChgLst>
  <pc:docChgLst>
    <pc:chgData name="Sharma Computer Academy" userId="08476b32c11f4418" providerId="LiveId" clId="{1E47B919-F9F6-40AB-B67E-7AA93972653E}"/>
    <pc:docChg chg="custSel addSld modSld">
      <pc:chgData name="Sharma Computer Academy" userId="08476b32c11f4418" providerId="LiveId" clId="{1E47B919-F9F6-40AB-B67E-7AA93972653E}" dt="2021-06-05T05:09:31.324" v="723" actId="20577"/>
      <pc:docMkLst>
        <pc:docMk/>
      </pc:docMkLst>
      <pc:sldChg chg="modAnim">
        <pc:chgData name="Sharma Computer Academy" userId="08476b32c11f4418" providerId="LiveId" clId="{1E47B919-F9F6-40AB-B67E-7AA93972653E}" dt="2021-06-04T16:46:11.194" v="2"/>
        <pc:sldMkLst>
          <pc:docMk/>
          <pc:sldMk cId="0" sldId="328"/>
        </pc:sldMkLst>
      </pc:sldChg>
      <pc:sldChg chg="modAnim">
        <pc:chgData name="Sharma Computer Academy" userId="08476b32c11f4418" providerId="LiveId" clId="{1E47B919-F9F6-40AB-B67E-7AA93972653E}" dt="2021-06-04T16:47:17.970" v="16"/>
        <pc:sldMkLst>
          <pc:docMk/>
          <pc:sldMk cId="0" sldId="329"/>
        </pc:sldMkLst>
      </pc:sldChg>
      <pc:sldChg chg="modAnim">
        <pc:chgData name="Sharma Computer Academy" userId="08476b32c11f4418" providerId="LiveId" clId="{1E47B919-F9F6-40AB-B67E-7AA93972653E}" dt="2021-06-04T16:46:28.331" v="5"/>
        <pc:sldMkLst>
          <pc:docMk/>
          <pc:sldMk cId="0" sldId="371"/>
        </pc:sldMkLst>
      </pc:sldChg>
      <pc:sldChg chg="modSp add mod modAnim">
        <pc:chgData name="Sharma Computer Academy" userId="08476b32c11f4418" providerId="LiveId" clId="{1E47B919-F9F6-40AB-B67E-7AA93972653E}" dt="2021-06-05T05:01:22.682" v="311" actId="27636"/>
        <pc:sldMkLst>
          <pc:docMk/>
          <pc:sldMk cId="3560873700" sldId="374"/>
        </pc:sldMkLst>
        <pc:spChg chg="mod">
          <ac:chgData name="Sharma Computer Academy" userId="08476b32c11f4418" providerId="LiveId" clId="{1E47B919-F9F6-40AB-B67E-7AA93972653E}" dt="2021-06-05T05:01:22.682" v="311" actId="27636"/>
          <ac:spMkLst>
            <pc:docMk/>
            <pc:sldMk cId="3560873700" sldId="374"/>
            <ac:spMk id="3" creationId="{00000000-0000-0000-0000-000000000000}"/>
          </ac:spMkLst>
        </pc:spChg>
        <pc:spChg chg="mod">
          <ac:chgData name="Sharma Computer Academy" userId="08476b32c11f4418" providerId="LiveId" clId="{1E47B919-F9F6-40AB-B67E-7AA93972653E}" dt="2021-06-05T04:58:59.817" v="51" actId="20577"/>
          <ac:spMkLst>
            <pc:docMk/>
            <pc:sldMk cId="3560873700" sldId="374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1E47B919-F9F6-40AB-B67E-7AA93972653E}" dt="2021-06-05T05:09:31.324" v="723" actId="20577"/>
        <pc:sldMkLst>
          <pc:docMk/>
          <pc:sldMk cId="708365364" sldId="375"/>
        </pc:sldMkLst>
        <pc:spChg chg="mod">
          <ac:chgData name="Sharma Computer Academy" userId="08476b32c11f4418" providerId="LiveId" clId="{1E47B919-F9F6-40AB-B67E-7AA93972653E}" dt="2021-06-05T05:09:31.324" v="723" actId="20577"/>
          <ac:spMkLst>
            <pc:docMk/>
            <pc:sldMk cId="708365364" sldId="375"/>
            <ac:spMk id="3" creationId="{00000000-0000-0000-0000-000000000000}"/>
          </ac:spMkLst>
        </pc:spChg>
        <pc:spChg chg="mod">
          <ac:chgData name="Sharma Computer Academy" userId="08476b32c11f4418" providerId="LiveId" clId="{1E47B919-F9F6-40AB-B67E-7AA93972653E}" dt="2021-06-05T05:01:29.418" v="315" actId="20577"/>
          <ac:spMkLst>
            <pc:docMk/>
            <pc:sldMk cId="708365364" sldId="375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262C12A7-14C1-40EE-ACFE-26034FC01206}"/>
    <pc:docChg chg="custSel addSld modSld">
      <pc:chgData name="Sharma Computer Academy" userId="08476b32c11f4418" providerId="LiveId" clId="{262C12A7-14C1-40EE-ACFE-26034FC01206}" dt="2022-03-12T11:45:27.860" v="138" actId="20577"/>
      <pc:docMkLst>
        <pc:docMk/>
      </pc:docMkLst>
      <pc:sldChg chg="modSp mod modAnim">
        <pc:chgData name="Sharma Computer Academy" userId="08476b32c11f4418" providerId="LiveId" clId="{262C12A7-14C1-40EE-ACFE-26034FC01206}" dt="2022-03-12T11:43:26.932" v="81"/>
        <pc:sldMkLst>
          <pc:docMk/>
          <pc:sldMk cId="1834394323" sldId="374"/>
        </pc:sldMkLst>
        <pc:spChg chg="mod">
          <ac:chgData name="Sharma Computer Academy" userId="08476b32c11f4418" providerId="LiveId" clId="{262C12A7-14C1-40EE-ACFE-26034FC01206}" dt="2022-03-03T12:04:37.876" v="45" actId="113"/>
          <ac:spMkLst>
            <pc:docMk/>
            <pc:sldMk cId="1834394323" sldId="37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62C12A7-14C1-40EE-ACFE-26034FC01206}" dt="2022-03-12T11:45:27.860" v="138" actId="20577"/>
        <pc:sldMkLst>
          <pc:docMk/>
          <pc:sldMk cId="440292136" sldId="375"/>
        </pc:sldMkLst>
        <pc:spChg chg="mod">
          <ac:chgData name="Sharma Computer Academy" userId="08476b32c11f4418" providerId="LiveId" clId="{262C12A7-14C1-40EE-ACFE-26034FC01206}" dt="2022-03-12T11:45:27.860" v="138" actId="20577"/>
          <ac:spMkLst>
            <pc:docMk/>
            <pc:sldMk cId="440292136" sldId="37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62C12A7-14C1-40EE-ACFE-26034FC01206}" dt="2022-03-03T11:49:47.621" v="6" actId="113"/>
        <pc:sldMkLst>
          <pc:docMk/>
          <pc:sldMk cId="1104067538" sldId="394"/>
        </pc:sldMkLst>
        <pc:spChg chg="mod">
          <ac:chgData name="Sharma Computer Academy" userId="08476b32c11f4418" providerId="LiveId" clId="{262C12A7-14C1-40EE-ACFE-26034FC01206}" dt="2022-03-03T11:49:47.621" v="6" actId="113"/>
          <ac:spMkLst>
            <pc:docMk/>
            <pc:sldMk cId="1104067538" sldId="394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62C12A7-14C1-40EE-ACFE-26034FC01206}" dt="2022-03-12T11:40:59.459" v="72"/>
        <pc:sldMkLst>
          <pc:docMk/>
          <pc:sldMk cId="0" sldId="416"/>
        </pc:sldMkLst>
      </pc:sldChg>
      <pc:sldChg chg="modAnim">
        <pc:chgData name="Sharma Computer Academy" userId="08476b32c11f4418" providerId="LiveId" clId="{262C12A7-14C1-40EE-ACFE-26034FC01206}" dt="2022-03-12T11:41:22.971" v="76"/>
        <pc:sldMkLst>
          <pc:docMk/>
          <pc:sldMk cId="0" sldId="417"/>
        </pc:sldMkLst>
      </pc:sldChg>
      <pc:sldChg chg="modSp add mod modAnim">
        <pc:chgData name="Sharma Computer Academy" userId="08476b32c11f4418" providerId="LiveId" clId="{262C12A7-14C1-40EE-ACFE-26034FC01206}" dt="2022-03-12T11:45:20.390" v="136"/>
        <pc:sldMkLst>
          <pc:docMk/>
          <pc:sldMk cId="1185009400" sldId="427"/>
        </pc:sldMkLst>
        <pc:spChg chg="mod">
          <ac:chgData name="Sharma Computer Academy" userId="08476b32c11f4418" providerId="LiveId" clId="{262C12A7-14C1-40EE-ACFE-26034FC01206}" dt="2022-03-12T11:45:11.662" v="134" actId="113"/>
          <ac:spMkLst>
            <pc:docMk/>
            <pc:sldMk cId="1185009400" sldId="427"/>
            <ac:spMk id="3" creationId="{00000000-0000-0000-0000-000000000000}"/>
          </ac:spMkLst>
        </pc:spChg>
        <pc:spChg chg="mod">
          <ac:chgData name="Sharma Computer Academy" userId="08476b32c11f4418" providerId="LiveId" clId="{262C12A7-14C1-40EE-ACFE-26034FC01206}" dt="2022-03-12T11:44:07.056" v="109" actId="20577"/>
          <ac:spMkLst>
            <pc:docMk/>
            <pc:sldMk cId="1185009400" sldId="427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623959FC-10EB-4C3A-B0A3-F3CF9CF5EBF4}"/>
    <pc:docChg chg="modSld">
      <pc:chgData name="Sharma Computer Academy" userId="08476b32c11f4418" providerId="LiveId" clId="{623959FC-10EB-4C3A-B0A3-F3CF9CF5EBF4}" dt="2022-05-28T11:17:40.852" v="1" actId="20577"/>
      <pc:docMkLst>
        <pc:docMk/>
      </pc:docMkLst>
      <pc:sldChg chg="modSp modAnim">
        <pc:chgData name="Sharma Computer Academy" userId="08476b32c11f4418" providerId="LiveId" clId="{623959FC-10EB-4C3A-B0A3-F3CF9CF5EBF4}" dt="2022-05-28T11:17:40.852" v="1" actId="20577"/>
        <pc:sldMkLst>
          <pc:docMk/>
          <pc:sldMk cId="3012601259" sldId="398"/>
        </pc:sldMkLst>
        <pc:spChg chg="mod">
          <ac:chgData name="Sharma Computer Academy" userId="08476b32c11f4418" providerId="LiveId" clId="{623959FC-10EB-4C3A-B0A3-F3CF9CF5EBF4}" dt="2022-05-28T11:17:38.453" v="0" actId="20577"/>
          <ac:spMkLst>
            <pc:docMk/>
            <pc:sldMk cId="3012601259" sldId="39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9F53-D895-4F6D-9E64-14EFE687C264}" type="datetimeFigureOut">
              <a:rPr lang="en-IN" smtClean="0"/>
              <a:pPr/>
              <a:t>16-02-2023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9A4CF-6B1E-428B-9451-2E393D0439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9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16-02-2023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16-02-2023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16-02-2023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16-02-2023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16-02-2023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16-02-2023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9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16-02-2023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0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16-02-2023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16-02-2023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16-02-2023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16-02-2023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16-02-2023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24744"/>
            <a:ext cx="7929618" cy="1828800"/>
          </a:xfrm>
        </p:spPr>
        <p:txBody>
          <a:bodyPr>
            <a:normAutofit fontScale="90000"/>
          </a:bodyPr>
          <a:lstStyle/>
          <a:p>
            <a:r>
              <a:rPr lang="en-US" sz="8800" dirty="0" err="1"/>
              <a:t>ADVAnce</a:t>
            </a:r>
            <a:r>
              <a:rPr lang="en-US" sz="8800" dirty="0"/>
              <a:t> C++</a:t>
            </a:r>
            <a:endParaRPr lang="en-IN" sz="8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MODERN C++ Features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C++17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has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lots of new concepts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which were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not </a:t>
            </a:r>
          </a:p>
          <a:p>
            <a:pPr marL="571500" indent="-457200"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present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classic C++</a:t>
            </a:r>
          </a:p>
          <a:p>
            <a:pPr marL="571500" indent="-457200">
              <a:buNone/>
            </a:pP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 these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new features </a:t>
            </a:r>
            <a:r>
              <a:rPr lang="en-IN" dirty="0">
                <a:latin typeface="Arial" pitchFamily="34" charset="0"/>
                <a:cs typeface="Arial" pitchFamily="34" charset="0"/>
              </a:rPr>
              <a:t>make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Modern C++ </a:t>
            </a:r>
            <a:r>
              <a:rPr lang="en-IN" dirty="0">
                <a:latin typeface="Arial" pitchFamily="34" charset="0"/>
                <a:cs typeface="Arial" pitchFamily="34" charset="0"/>
              </a:rPr>
              <a:t>programs 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type-safe</a:t>
            </a:r>
            <a:r>
              <a:rPr lang="en-IN" dirty="0">
                <a:latin typeface="Arial" pitchFamily="34" charset="0"/>
                <a:cs typeface="Arial" pitchFamily="34" charset="0"/>
              </a:rPr>
              <a:t> and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easier to write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extend</a:t>
            </a:r>
            <a:r>
              <a:rPr lang="en-IN" dirty="0">
                <a:latin typeface="Arial" pitchFamily="34" charset="0"/>
                <a:cs typeface="Arial" pitchFamily="34" charset="0"/>
              </a:rPr>
              <a:t>, and 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maintain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are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on the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next slide</a:t>
            </a:r>
          </a:p>
          <a:p>
            <a:pPr marL="571500" indent="-457200">
              <a:buNone/>
            </a:pPr>
            <a:endParaRPr lang="en-US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9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MODERN C++ Features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504" y="1674464"/>
          <a:ext cx="9036496" cy="5138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9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New Topics </a:t>
                      </a:r>
                      <a:endParaRPr lang="en-IN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7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New concepts of header files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 override keyword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Namespaces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Using final keyword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9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Automatic type declaration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Standard Template Library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9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New syntaxes of initialization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Handling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9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Using 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typeid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Operator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Nullptr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9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 Based For Loop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Constructor Delegation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9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The string Class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Deleted Functions</a:t>
                      </a:r>
                      <a:endParaRPr lang="en-IN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46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Important Differences between standard </a:t>
            </a:r>
            <a:r>
              <a:rPr lang="en-US" sz="3200" b="1" dirty="0" err="1"/>
              <a:t>c++</a:t>
            </a:r>
            <a:r>
              <a:rPr lang="en-US" sz="3200" b="1" dirty="0"/>
              <a:t> and Modern C++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457200"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The names of all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C++ header files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do not contain .h extension</a:t>
            </a:r>
          </a:p>
          <a:p>
            <a:pPr marL="571500" indent="-457200">
              <a:buAutoNum type="arabicPeriod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So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iostream.h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latin typeface="Arial" pitchFamily="34" charset="0"/>
                <a:cs typeface="Arial" pitchFamily="34" charset="0"/>
              </a:rPr>
              <a:t>becomes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fstream.h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becomes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fstream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 so on</a:t>
            </a:r>
          </a:p>
          <a:p>
            <a:pPr marL="571500" indent="-457200">
              <a:buAutoNum type="arabicPeriod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 language header files </a:t>
            </a:r>
            <a:r>
              <a:rPr lang="en-US" dirty="0">
                <a:latin typeface="Arial" pitchFamily="34" charset="0"/>
                <a:cs typeface="Arial" pitchFamily="34" charset="0"/>
              </a:rPr>
              <a:t>we still have the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.h</a:t>
            </a:r>
            <a:r>
              <a:rPr lang="en-US" dirty="0">
                <a:latin typeface="Arial" pitchFamily="34" charset="0"/>
                <a:cs typeface="Arial" pitchFamily="34" charset="0"/>
              </a:rPr>
              <a:t> convention available but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recommendations</a:t>
            </a:r>
            <a:r>
              <a:rPr lang="en-US" dirty="0">
                <a:latin typeface="Arial" pitchFamily="34" charset="0"/>
                <a:cs typeface="Arial" pitchFamily="34" charset="0"/>
              </a:rPr>
              <a:t> are to use these header file names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prefixed with </a:t>
            </a:r>
            <a:r>
              <a:rPr lang="en-US" dirty="0">
                <a:latin typeface="Arial" pitchFamily="34" charset="0"/>
                <a:cs typeface="Arial" pitchFamily="34" charset="0"/>
              </a:rPr>
              <a:t>the letter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‘c’ </a:t>
            </a:r>
            <a:r>
              <a:rPr lang="en-US" dirty="0">
                <a:latin typeface="Arial" pitchFamily="34" charset="0"/>
                <a:cs typeface="Arial" pitchFamily="34" charset="0"/>
              </a:rPr>
              <a:t>and dropping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 .h’.</a:t>
            </a:r>
          </a:p>
          <a:p>
            <a:pPr marL="571500" indent="-457200"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So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math.h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becomes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cmath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stdlib.h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becomes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cstdlib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 so on</a:t>
            </a:r>
            <a:endParaRPr lang="en-US" b="1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5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Important Differences between standard </a:t>
            </a:r>
            <a:r>
              <a:rPr lang="en-US" sz="3200" b="1" dirty="0" err="1"/>
              <a:t>c++</a:t>
            </a:r>
            <a:r>
              <a:rPr lang="en-US" sz="3200" b="1" dirty="0"/>
              <a:t> and Modern C++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AutoNum type="arabicPlain" startAt="5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 predefined object like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etc are now placed inside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something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called </a:t>
            </a:r>
            <a:r>
              <a:rPr lang="en-US" b="1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namespace </a:t>
            </a:r>
          </a:p>
          <a:p>
            <a:pPr marL="571500" indent="-457200">
              <a:buAutoNum type="arabicPlain" startAt="5"/>
            </a:pPr>
            <a:endParaRPr lang="en-US" b="1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lain" startAt="5"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most popular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 </a:t>
            </a:r>
            <a:r>
              <a:rPr lang="en-US" dirty="0">
                <a:latin typeface="Arial" pitchFamily="34" charset="0"/>
                <a:cs typeface="Arial" pitchFamily="34" charset="0"/>
              </a:rPr>
              <a:t>provided by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c++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in header files is called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std </a:t>
            </a:r>
          </a:p>
          <a:p>
            <a:pPr marL="571500" indent="-457200">
              <a:buAutoNum type="arabicPlain" startAt="5"/>
            </a:pP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lain" startAt="5"/>
            </a:pPr>
            <a:r>
              <a:rPr lang="en-US" dirty="0">
                <a:latin typeface="Arial" pitchFamily="34" charset="0"/>
                <a:cs typeface="Arial" pitchFamily="34" charset="0"/>
              </a:rPr>
              <a:t>So instead of writing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, the statement now becomes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3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Important Differences between standard </a:t>
            </a:r>
            <a:r>
              <a:rPr lang="en-US" sz="3200" b="1" dirty="0" err="1"/>
              <a:t>c++</a:t>
            </a:r>
            <a:r>
              <a:rPr lang="en-US" sz="3200" b="1" dirty="0"/>
              <a:t> and Modern C++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571500" indent="-457200">
              <a:buNone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&lt;&lt;"Welcome To Modern C++";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571500" indent="-457200">
              <a:buNone/>
            </a:pPr>
            <a:endParaRPr lang="en-US" b="1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0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What  Is  A  namespace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97028"/>
          </a:xfrm>
        </p:spPr>
        <p:txBody>
          <a:bodyPr>
            <a:normAutofit fontScale="85000" lnSpcReduction="20000"/>
          </a:bodyPr>
          <a:lstStyle/>
          <a:p>
            <a:pPr marL="571500" indent="-457200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Before we discuss </a:t>
            </a:r>
            <a:r>
              <a:rPr lang="en-IN" dirty="0">
                <a:latin typeface="Arial" pitchFamily="34" charset="0"/>
                <a:cs typeface="Arial" pitchFamily="34" charset="0"/>
              </a:rPr>
              <a:t>exactly what a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IN" dirty="0">
                <a:latin typeface="Arial" pitchFamily="34" charset="0"/>
                <a:cs typeface="Arial" pitchFamily="34" charset="0"/>
              </a:rPr>
              <a:t> is, it is probably best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to consider a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simple example </a:t>
            </a:r>
            <a:r>
              <a:rPr lang="en-IN" dirty="0">
                <a:latin typeface="Arial" pitchFamily="34" charset="0"/>
                <a:cs typeface="Arial" pitchFamily="34" charset="0"/>
              </a:rPr>
              <a:t>of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en-IN" dirty="0">
                <a:latin typeface="Arial" pitchFamily="34" charset="0"/>
                <a:cs typeface="Arial" pitchFamily="34" charset="0"/>
              </a:rPr>
              <a:t> and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why</a:t>
            </a:r>
            <a:r>
              <a:rPr lang="en-IN" dirty="0">
                <a:latin typeface="Arial" pitchFamily="34" charset="0"/>
                <a:cs typeface="Arial" pitchFamily="34" charset="0"/>
              </a:rPr>
              <a:t> we would need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them.</a:t>
            </a:r>
          </a:p>
          <a:p>
            <a:pPr marL="571500" indent="-45720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Consider the following code: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iostream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  <a:endParaRPr lang="en-IN" b="1" dirty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b="1" dirty="0" err="1">
                <a:solidFill>
                  <a:srgbClr val="0070C0"/>
                </a:solidFill>
              </a:rPr>
              <a:t>int</a:t>
            </a:r>
            <a:r>
              <a:rPr lang="en-IN" b="1" dirty="0">
                <a:solidFill>
                  <a:srgbClr val="0070C0"/>
                </a:solidFill>
              </a:rPr>
              <a:t> main()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</a:rPr>
              <a:t>{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</a:rPr>
              <a:t>    </a:t>
            </a:r>
            <a:r>
              <a:rPr lang="en-IN" b="1" dirty="0" err="1">
                <a:solidFill>
                  <a:srgbClr val="0070C0"/>
                </a:solidFill>
              </a:rPr>
              <a:t>int</a:t>
            </a:r>
            <a:r>
              <a:rPr lang="en-IN" b="1" dirty="0">
                <a:solidFill>
                  <a:srgbClr val="0070C0"/>
                </a:solidFill>
              </a:rPr>
              <a:t> value;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</a:rPr>
              <a:t>    value = 0;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</a:rPr>
              <a:t>    double value; 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</a:rPr>
              <a:t>    value = 0.0;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</a:rPr>
              <a:t>    std::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&lt;&lt;value;</a:t>
            </a:r>
            <a:endParaRPr lang="en-IN" b="1" dirty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</a:rPr>
              <a:t>	return 0;</a:t>
            </a:r>
            <a:endParaRPr lang="en-IN" b="1" dirty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</a:rPr>
              <a:t>}</a:t>
            </a:r>
          </a:p>
          <a:p>
            <a:pPr marL="571500" indent="-45720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4286248" y="3500438"/>
            <a:ext cx="1928826" cy="357190"/>
          </a:xfrm>
          <a:prstGeom prst="wedgeRectCallout">
            <a:avLst>
              <a:gd name="adj1" fmla="val -139042"/>
              <a:gd name="adj2" fmla="val 304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 Error here!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What  Is  A  namespace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In each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scope</a:t>
            </a:r>
            <a:r>
              <a:rPr lang="en-IN" dirty="0">
                <a:latin typeface="Arial" pitchFamily="34" charset="0"/>
                <a:cs typeface="Arial" pitchFamily="34" charset="0"/>
              </a:rPr>
              <a:t>, a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IN" dirty="0">
                <a:latin typeface="Arial" pitchFamily="34" charset="0"/>
                <a:cs typeface="Arial" pitchFamily="34" charset="0"/>
              </a:rPr>
              <a:t> can only represent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one entity</a:t>
            </a:r>
            <a:r>
              <a:rPr lang="en-IN" dirty="0">
                <a:latin typeface="Arial" pitchFamily="34" charset="0"/>
                <a:cs typeface="Arial" pitchFamily="34" charset="0"/>
              </a:rPr>
              <a:t>. So,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there cannot be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two variables </a:t>
            </a:r>
            <a:r>
              <a:rPr lang="en-IN" dirty="0">
                <a:latin typeface="Arial" pitchFamily="34" charset="0"/>
                <a:cs typeface="Arial" pitchFamily="34" charset="0"/>
              </a:rPr>
              <a:t>with the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same name </a:t>
            </a:r>
            <a:r>
              <a:rPr lang="en-IN" dirty="0">
                <a:latin typeface="Arial" pitchFamily="34" charset="0"/>
                <a:cs typeface="Arial" pitchFamily="34" charset="0"/>
              </a:rPr>
              <a:t>in the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same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scope</a:t>
            </a:r>
            <a:r>
              <a:rPr lang="en-IN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571500" indent="-45720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Using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namespaces</a:t>
            </a:r>
            <a:r>
              <a:rPr lang="en-IN" dirty="0">
                <a:latin typeface="Arial" pitchFamily="34" charset="0"/>
                <a:cs typeface="Arial" pitchFamily="34" charset="0"/>
              </a:rPr>
              <a:t>, we can create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two variables </a:t>
            </a:r>
            <a:r>
              <a:rPr lang="en-IN" dirty="0">
                <a:latin typeface="Arial" pitchFamily="34" charset="0"/>
                <a:cs typeface="Arial" pitchFamily="34" charset="0"/>
              </a:rPr>
              <a:t>or 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functions</a:t>
            </a:r>
            <a:r>
              <a:rPr lang="en-IN" dirty="0">
                <a:latin typeface="Arial" pitchFamily="34" charset="0"/>
                <a:cs typeface="Arial" pitchFamily="34" charset="0"/>
              </a:rPr>
              <a:t> having the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same name</a:t>
            </a: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namespace &lt;</a:t>
            </a:r>
            <a:r>
              <a:rPr lang="en-US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some_name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entities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521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What  Is  A  namespace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namespace first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namespace second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double </a:t>
            </a:r>
            <a:r>
              <a:rPr lang="en-US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4876" y="1857364"/>
            <a:ext cx="40719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main()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first::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=10;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second::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=1.5;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}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7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Points  to  remember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IN" dirty="0">
                <a:latin typeface="Arial" pitchFamily="34" charset="0"/>
                <a:cs typeface="Arial" pitchFamily="34" charset="0"/>
              </a:rPr>
              <a:t> is a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logical compartment </a:t>
            </a:r>
            <a:r>
              <a:rPr lang="en-IN" dirty="0">
                <a:latin typeface="Arial" pitchFamily="34" charset="0"/>
                <a:cs typeface="Arial" pitchFamily="34" charset="0"/>
              </a:rPr>
              <a:t>used </a:t>
            </a:r>
            <a:r>
              <a:rPr lang="en-IN" b="1" u="sng" dirty="0">
                <a:latin typeface="Arial" pitchFamily="34" charset="0"/>
                <a:cs typeface="Arial" pitchFamily="34" charset="0"/>
              </a:rPr>
              <a:t>to avoid naming collisions</a:t>
            </a:r>
            <a:r>
              <a:rPr lang="en-IN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571500" indent="-457200">
              <a:buAutoNum type="arabicPeriod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/>
            </a:pPr>
            <a:endParaRPr lang="en-IN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/>
            </a:pPr>
            <a:endParaRPr lang="en-IN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Default namespace </a:t>
            </a:r>
            <a:r>
              <a:rPr lang="en-IN" dirty="0">
                <a:latin typeface="Arial" pitchFamily="34" charset="0"/>
                <a:cs typeface="Arial" pitchFamily="34" charset="0"/>
              </a:rPr>
              <a:t>is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global namespace </a:t>
            </a:r>
            <a:r>
              <a:rPr lang="en-IN" dirty="0">
                <a:latin typeface="Arial" pitchFamily="34" charset="0"/>
                <a:cs typeface="Arial" pitchFamily="34" charset="0"/>
              </a:rPr>
              <a:t>and can access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global data </a:t>
            </a:r>
            <a:r>
              <a:rPr lang="en-IN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functions</a:t>
            </a:r>
            <a:r>
              <a:rPr lang="en-IN" dirty="0">
                <a:latin typeface="Arial" pitchFamily="34" charset="0"/>
                <a:cs typeface="Arial" pitchFamily="34" charset="0"/>
              </a:rPr>
              <a:t> by proceeding (::) operator.</a:t>
            </a:r>
          </a:p>
          <a:p>
            <a:pPr marL="571500" indent="-457200">
              <a:buNone/>
            </a:pPr>
            <a:endParaRPr lang="en-IN" dirty="0"/>
          </a:p>
          <a:p>
            <a:pPr marL="571500" indent="-457200">
              <a:buNone/>
            </a:pP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Points  to  remember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AutoNum type="arabicPeriod" startAt="3"/>
            </a:pP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We can create </a:t>
            </a:r>
            <a:r>
              <a:rPr lang="en-IN" dirty="0">
                <a:latin typeface="Arial" pitchFamily="34" charset="0"/>
                <a:cs typeface="Arial" pitchFamily="34" charset="0"/>
              </a:rPr>
              <a:t>our own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 </a:t>
            </a:r>
            <a:r>
              <a:rPr lang="en-IN" dirty="0">
                <a:latin typeface="Arial" pitchFamily="34" charset="0"/>
                <a:cs typeface="Arial" pitchFamily="34" charset="0"/>
              </a:rPr>
              <a:t>and anything declared within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IN" dirty="0">
                <a:latin typeface="Arial" pitchFamily="34" charset="0"/>
                <a:cs typeface="Arial" pitchFamily="34" charset="0"/>
              </a:rPr>
              <a:t> can be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accessed</a:t>
            </a:r>
            <a:r>
              <a:rPr lang="en-IN" dirty="0">
                <a:latin typeface="Arial" pitchFamily="34" charset="0"/>
                <a:cs typeface="Arial" pitchFamily="34" charset="0"/>
              </a:rPr>
              <a:t> using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IN" dirty="0">
                <a:latin typeface="Arial" pitchFamily="34" charset="0"/>
                <a:cs typeface="Arial" pitchFamily="34" charset="0"/>
              </a:rPr>
              <a:t> of the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</a:p>
          <a:p>
            <a:pPr marL="571500" indent="-457200">
              <a:buAutoNum type="arabicPeriod" startAt="3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lain" startAt="4"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lain" startAt="4"/>
            </a:pPr>
            <a:r>
              <a:rPr lang="en-IN" dirty="0">
                <a:latin typeface="Arial" pitchFamily="34" charset="0"/>
                <a:cs typeface="Arial" pitchFamily="34" charset="0"/>
              </a:rPr>
              <a:t>Creation of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IN" dirty="0">
                <a:latin typeface="Arial" pitchFamily="34" charset="0"/>
                <a:cs typeface="Arial" pitchFamily="34" charset="0"/>
              </a:rPr>
              <a:t> is similar to creation of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457200">
              <a:buAutoNum type="arabicPlain" startAt="4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lain"/>
            </a:pPr>
            <a:endParaRPr lang="en-IN" dirty="0"/>
          </a:p>
          <a:p>
            <a:pPr marL="571500" indent="-457200">
              <a:buNone/>
            </a:pP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MODERN C++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What is Modern C++ ?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What is C++ 11 , C++ 14 ,C++ 17 and C++ 20?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Differences with standard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c++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New features of Modern C++</a:t>
            </a:r>
          </a:p>
        </p:txBody>
      </p:sp>
    </p:spTree>
    <p:extLst>
      <p:ext uri="{BB962C8B-B14F-4D97-AF65-F5344CB8AC3E}">
        <p14:creationId xmlns:p14="http://schemas.microsoft.com/office/powerpoint/2010/main" val="169062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Points  to  remember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457200">
              <a:buAutoNum type="arabicPeriod" startAt="5"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US" dirty="0">
                <a:latin typeface="Arial" pitchFamily="34" charset="0"/>
                <a:cs typeface="Arial" pitchFamily="34" charset="0"/>
              </a:rPr>
              <a:t> declarations can appear only at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global scope</a:t>
            </a:r>
          </a:p>
          <a:p>
            <a:pPr marL="571500" indent="-457200">
              <a:buAutoNum type="arabicPeriod" startAt="5"/>
            </a:pP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 startAt="5"/>
            </a:pP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 startAt="5"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IN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amespace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declarations don’t have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access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specifiers</a:t>
            </a:r>
            <a:r>
              <a:rPr lang="en-IN" dirty="0">
                <a:latin typeface="Arial" pitchFamily="34" charset="0"/>
                <a:cs typeface="Arial" pitchFamily="34" charset="0"/>
              </a:rPr>
              <a:t>. (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IN" dirty="0">
                <a:latin typeface="Arial" pitchFamily="34" charset="0"/>
                <a:cs typeface="Arial" pitchFamily="34" charset="0"/>
              </a:rPr>
              <a:t> or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en-IN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571500" indent="-457200">
              <a:buAutoNum type="arabicPeriod" startAt="5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 startAt="5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AutoNum type="arabicPeriod" startAt="5"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 need </a:t>
            </a:r>
            <a:r>
              <a:rPr lang="en-IN" dirty="0">
                <a:latin typeface="Arial" pitchFamily="34" charset="0"/>
                <a:cs typeface="Arial" pitchFamily="34" charset="0"/>
              </a:rPr>
              <a:t>to give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semicolon</a:t>
            </a:r>
            <a:r>
              <a:rPr lang="en-IN" dirty="0">
                <a:latin typeface="Arial" pitchFamily="34" charset="0"/>
                <a:cs typeface="Arial" pitchFamily="34" charset="0"/>
              </a:rPr>
              <a:t> after the closing brace of definition of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457200">
              <a:buNone/>
            </a:pPr>
            <a:r>
              <a:rPr lang="en-US" dirty="0"/>
              <a:t>	</a:t>
            </a:r>
            <a:endParaRPr lang="en-IN" dirty="0"/>
          </a:p>
          <a:p>
            <a:pPr marL="571500" indent="-457200">
              <a:buNone/>
            </a:pPr>
            <a:endParaRPr lang="en-US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7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The  namespace  “std”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built in C++ library routines </a:t>
            </a:r>
            <a:r>
              <a:rPr lang="en-IN" dirty="0">
                <a:latin typeface="Arial" pitchFamily="34" charset="0"/>
                <a:cs typeface="Arial" pitchFamily="34" charset="0"/>
              </a:rPr>
              <a:t>are kept in the 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standard</a:t>
            </a:r>
            <a:r>
              <a:rPr lang="en-I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namespace </a:t>
            </a:r>
            <a:r>
              <a:rPr lang="en-IN" dirty="0">
                <a:latin typeface="Arial" pitchFamily="34" charset="0"/>
                <a:cs typeface="Arial" pitchFamily="34" charset="0"/>
              </a:rPr>
              <a:t>called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std</a:t>
            </a:r>
            <a:endParaRPr lang="en-IN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That includes stuff like </a:t>
            </a:r>
            <a:r>
              <a:rPr lang="en-IN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vector</a:t>
            </a:r>
            <a:r>
              <a:rPr lang="en-I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latin typeface="Arial" pitchFamily="34" charset="0"/>
                <a:cs typeface="Arial" pitchFamily="34" charset="0"/>
              </a:rPr>
              <a:t>etc. </a:t>
            </a:r>
          </a:p>
          <a:p>
            <a:pPr marL="571500" indent="-45720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Since they are in namespace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std</a:t>
            </a:r>
            <a:r>
              <a:rPr lang="en-IN" dirty="0">
                <a:latin typeface="Arial" pitchFamily="34" charset="0"/>
                <a:cs typeface="Arial" pitchFamily="34" charset="0"/>
              </a:rPr>
              <a:t> so we need to apply the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prefix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std:: </a:t>
            </a:r>
            <a:r>
              <a:rPr lang="en-IN" dirty="0">
                <a:latin typeface="Arial" pitchFamily="34" charset="0"/>
                <a:cs typeface="Arial" pitchFamily="34" charset="0"/>
              </a:rPr>
              <a:t>with each one of them.</a:t>
            </a:r>
          </a:p>
          <a:p>
            <a:pPr marL="571500" indent="-457200">
              <a:buNone/>
            </a:pP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Thus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becomes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dirty="0">
                <a:latin typeface="Arial" pitchFamily="34" charset="0"/>
                <a:cs typeface="Arial" pitchFamily="34" charset="0"/>
              </a:rPr>
              <a:t> becomes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71500" indent="-45720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and so on</a:t>
            </a:r>
          </a:p>
        </p:txBody>
      </p:sp>
    </p:spTree>
    <p:extLst>
      <p:ext uri="{BB962C8B-B14F-4D97-AF65-F5344CB8AC3E}">
        <p14:creationId xmlns:p14="http://schemas.microsoft.com/office/powerpoint/2010/main" val="420538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The  namespace  std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571500" indent="-457200">
              <a:buNone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a,b,c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&lt;&lt;“Enter 2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”&lt;&lt;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&gt;&gt;a&gt;&gt;b;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c=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a+b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&lt;&lt;“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Nos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are “&lt;&lt;a&lt;&lt;“ and “&lt;&lt;b&lt;&lt;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std::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&lt;&lt;“Their sum is “&lt;&lt;c;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571500" indent="-457200">
              <a:buNone/>
            </a:pPr>
            <a:endParaRPr lang="en-US" b="1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66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Avoiding  std::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The keyword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using</a:t>
            </a:r>
            <a:r>
              <a:rPr lang="en-IN" dirty="0">
                <a:latin typeface="Arial" pitchFamily="34" charset="0"/>
                <a:cs typeface="Arial" pitchFamily="34" charset="0"/>
              </a:rPr>
              <a:t> is used to introduce a name from a 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IN" dirty="0">
                <a:latin typeface="Arial" pitchFamily="34" charset="0"/>
                <a:cs typeface="Arial" pitchFamily="34" charset="0"/>
              </a:rPr>
              <a:t> into the current declarative region.</a:t>
            </a:r>
            <a:br>
              <a:rPr lang="en-IN" dirty="0">
                <a:latin typeface="Arial" pitchFamily="34" charset="0"/>
                <a:cs typeface="Arial" pitchFamily="34" charset="0"/>
              </a:rPr>
            </a:br>
            <a:endParaRPr lang="en-IN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So </a:t>
            </a:r>
            <a:r>
              <a:rPr lang="en-IN" b="1" u="sng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using namespace std </a:t>
            </a:r>
            <a:r>
              <a:rPr lang="en-IN" dirty="0">
                <a:latin typeface="Arial" pitchFamily="34" charset="0"/>
                <a:cs typeface="Arial" pitchFamily="34" charset="0"/>
              </a:rPr>
              <a:t>means that we are going to use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classes or functions (if any) from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"std"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</a:p>
          <a:p>
            <a:pPr marL="571500" indent="-45720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Thus we don't have to explicitly call the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en-IN" dirty="0">
                <a:latin typeface="Arial" pitchFamily="34" charset="0"/>
                <a:cs typeface="Arial" pitchFamily="34" charset="0"/>
              </a:rPr>
              <a:t> to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access them.</a:t>
            </a:r>
            <a:endParaRPr lang="en-US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1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Modified  version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571500" indent="-457200">
              <a:buNone/>
            </a:pP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 marL="571500" indent="-457200">
              <a:buNone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571500" indent="-457200">
              <a:buNone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a,b,c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&lt;&lt;“Enter 2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”&lt;&lt;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&gt;&gt;a&gt;&gt;b;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c=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a+b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&lt;&lt;“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Nos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are “&lt;&lt;a&lt;&lt;“ and “&lt;&lt;b&lt;&lt;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571500" indent="-457200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&lt;&lt;“Their sum is “&lt;&lt;c;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 marL="571500" indent="-45720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571500" indent="-457200">
              <a:buNone/>
            </a:pPr>
            <a:endParaRPr lang="en-US" b="1" u="sng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093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An important point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are objects of which class ?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Turbo C++ </a:t>
            </a:r>
            <a:r>
              <a:rPr lang="en-US" dirty="0">
                <a:latin typeface="Arial" pitchFamily="34" charset="0"/>
                <a:cs typeface="Arial" pitchFamily="34" charset="0"/>
              </a:rPr>
              <a:t>, the objects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belong to the classes 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istream_withassign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ostream_withassign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respectively.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However in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Modern C++ </a:t>
            </a:r>
            <a:r>
              <a:rPr lang="en-US" dirty="0">
                <a:latin typeface="Arial" pitchFamily="34" charset="0"/>
                <a:cs typeface="Arial" pitchFamily="34" charset="0"/>
              </a:rPr>
              <a:t>, they have been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declared</a:t>
            </a:r>
            <a:r>
              <a:rPr lang="en-US" dirty="0">
                <a:latin typeface="Arial" pitchFamily="34" charset="0"/>
                <a:cs typeface="Arial" pitchFamily="34" charset="0"/>
              </a:rPr>
              <a:t> as objects of 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istream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ostream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classes respectively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NEW DATA TYPES ADDED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: upgraded to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 bytes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bool</a:t>
            </a:r>
            <a:r>
              <a:rPr lang="en-US" dirty="0">
                <a:latin typeface="Arial" pitchFamily="34" charset="0"/>
                <a:cs typeface="Arial" pitchFamily="34" charset="0"/>
              </a:rPr>
              <a:t> : a special type of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 byte </a:t>
            </a:r>
            <a:r>
              <a:rPr lang="en-US" dirty="0">
                <a:latin typeface="Arial" pitchFamily="34" charset="0"/>
                <a:cs typeface="Arial" pitchFamily="34" charset="0"/>
              </a:rPr>
              <a:t>in size  for storing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wchar_t</a:t>
            </a:r>
            <a:r>
              <a:rPr lang="en-US" dirty="0">
                <a:latin typeface="Arial" pitchFamily="34" charset="0"/>
                <a:cs typeface="Arial" pitchFamily="34" charset="0"/>
              </a:rPr>
              <a:t>: a special data type for storing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 bytes </a:t>
            </a:r>
            <a:r>
              <a:rPr lang="en-US" dirty="0">
                <a:latin typeface="Arial" pitchFamily="34" charset="0"/>
                <a:cs typeface="Arial" pitchFamily="34" charset="0"/>
              </a:rPr>
              <a:t>of characters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long 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: a new data type of integer family supporting size of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8bytes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138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THE “auto” KEYWORD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In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C++17</a:t>
            </a:r>
            <a:r>
              <a:rPr lang="en-IN" dirty="0">
                <a:latin typeface="Arial" pitchFamily="34" charset="0"/>
                <a:cs typeface="Arial" pitchFamily="34" charset="0"/>
              </a:rPr>
              <a:t>, the compiler can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automatically determine </a:t>
            </a:r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data type </a:t>
            </a:r>
            <a:r>
              <a:rPr lang="en-IN" dirty="0">
                <a:latin typeface="Arial" pitchFamily="34" charset="0"/>
                <a:cs typeface="Arial" pitchFamily="34" charset="0"/>
              </a:rPr>
              <a:t>of a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n-IN" dirty="0">
                <a:latin typeface="Arial" pitchFamily="34" charset="0"/>
                <a:cs typeface="Arial" pitchFamily="34" charset="0"/>
              </a:rPr>
              <a:t> at the </a:t>
            </a:r>
            <a:r>
              <a:rPr lang="en-IN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point of declaration </a:t>
            </a:r>
            <a:r>
              <a:rPr lang="en-IN" dirty="0">
                <a:latin typeface="Arial" pitchFamily="34" charset="0"/>
                <a:cs typeface="Arial" pitchFamily="34" charset="0"/>
              </a:rPr>
              <a:t>using it’s </a:t>
            </a:r>
            <a:r>
              <a:rPr lang="en-IN" b="1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initialization expression</a:t>
            </a:r>
            <a:r>
              <a:rPr lang="en-IN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So,</a:t>
            </a:r>
          </a:p>
          <a:p>
            <a:pPr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   </a:t>
            </a:r>
            <a:r>
              <a:rPr lang="en-IN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x = 4; 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can now be replaced with</a:t>
            </a:r>
          </a:p>
          <a:p>
            <a:pPr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   </a:t>
            </a:r>
            <a:r>
              <a:rPr lang="en-IN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 x = 4;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This is called </a:t>
            </a:r>
            <a:r>
              <a:rPr lang="en-IN" b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automatic type deduction</a:t>
            </a:r>
            <a:r>
              <a:rPr lang="en-IN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Also we can write</a:t>
            </a:r>
          </a:p>
          <a:p>
            <a:pPr>
              <a:buNone/>
            </a:pPr>
            <a:r>
              <a:rPr lang="en-IN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char *p=“Bhopal”;</a:t>
            </a:r>
          </a:p>
          <a:p>
            <a:pPr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as</a:t>
            </a:r>
          </a:p>
          <a:p>
            <a:pPr>
              <a:buNone/>
            </a:pPr>
            <a:r>
              <a:rPr lang="en-IN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 p= “Bhopal”;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This also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applies to pointers </a:t>
            </a:r>
            <a:r>
              <a:rPr lang="en-US" dirty="0">
                <a:latin typeface="Arial" pitchFamily="34" charset="0"/>
                <a:cs typeface="Arial" pitchFamily="34" charset="0"/>
              </a:rPr>
              <a:t>of class type.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So ,</a:t>
            </a:r>
          </a:p>
          <a:p>
            <a:pPr>
              <a:buNone/>
            </a:pPr>
            <a:r>
              <a:rPr lang="en-US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Student *p = new Student;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can also be written as </a:t>
            </a:r>
          </a:p>
          <a:p>
            <a:pPr>
              <a:buNone/>
            </a:pPr>
            <a:r>
              <a:rPr lang="en-US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 p= new Box;</a:t>
            </a:r>
            <a:endParaRPr lang="en-IN" b="1" i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THE “auto” KEYWORD</a:t>
            </a:r>
            <a:endParaRPr lang="en-I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#include &lt;iostream&gt;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 main()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int a=10;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char b='Z';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double c=1.5;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auto d=</a:t>
            </a:r>
            <a:r>
              <a:rPr lang="en-IN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a+b+c</a:t>
            </a:r>
            <a:r>
              <a:rPr lang="en-IN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sz="2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&lt;&lt;"Sum="&lt;&lt;d;   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return 0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Benefit of auto</a:t>
            </a:r>
            <a:endParaRPr lang="en-IN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60232" y="2132856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Arial" pitchFamily="34" charset="0"/>
                <a:cs typeface="Arial" pitchFamily="34" charset="0"/>
              </a:rPr>
              <a:t>Output:</a:t>
            </a:r>
          </a:p>
          <a:p>
            <a:endParaRPr lang="en-US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Sum=101.5</a:t>
            </a:r>
            <a:endParaRPr lang="en-IN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What is MODERN C++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</a:t>
            </a:r>
            <a:r>
              <a:rPr lang="en-IN" dirty="0">
                <a:latin typeface="Arial" pitchFamily="34" charset="0"/>
                <a:cs typeface="Arial" pitchFamily="34" charset="0"/>
              </a:rPr>
              <a:t>is one of 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most widely used </a:t>
            </a:r>
            <a:r>
              <a:rPr lang="en-IN" dirty="0">
                <a:latin typeface="Arial" pitchFamily="34" charset="0"/>
                <a:cs typeface="Arial" pitchFamily="34" charset="0"/>
              </a:rPr>
              <a:t>programming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language in the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45720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It’s been around from the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last 44 years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 was initially </a:t>
            </a:r>
          </a:p>
          <a:p>
            <a:pPr marL="5715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much like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 language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due to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backward compatibility</a:t>
            </a:r>
            <a:endParaRPr lang="en-IN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But to meet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modern computing requirements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it was </a:t>
            </a:r>
          </a:p>
          <a:p>
            <a:pPr marL="5715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redesigned in the year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2011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 the name 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Modern C++ </a:t>
            </a:r>
          </a:p>
          <a:p>
            <a:pPr marL="5715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was given.</a:t>
            </a:r>
          </a:p>
        </p:txBody>
      </p:sp>
    </p:spTree>
    <p:extLst>
      <p:ext uri="{BB962C8B-B14F-4D97-AF65-F5344CB8AC3E}">
        <p14:creationId xmlns:p14="http://schemas.microsoft.com/office/powerpoint/2010/main" val="89098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</a:t>
            </a:r>
            <a:r>
              <a:rPr lang="en-IN" dirty="0">
                <a:latin typeface="Arial" pitchFamily="34" charset="0"/>
                <a:cs typeface="Arial" pitchFamily="34" charset="0"/>
              </a:rPr>
              <a:t> keyword can also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automatically detect </a:t>
            </a:r>
            <a:r>
              <a:rPr lang="en-IN" dirty="0">
                <a:latin typeface="Arial" pitchFamily="34" charset="0"/>
                <a:cs typeface="Arial" pitchFamily="34" charset="0"/>
              </a:rPr>
              <a:t>a function’s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return type 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For example:</a:t>
            </a:r>
            <a:endParaRPr lang="en-IN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auto add(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x, 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y)</a:t>
            </a:r>
          </a:p>
          <a:p>
            <a:pPr fontAlgn="t" latinLnBrk="1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t" latinLnBrk="1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   return x + y;</a:t>
            </a:r>
          </a:p>
          <a:p>
            <a:pPr fontAlgn="t" latinLnBrk="1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Since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 + y </a:t>
            </a:r>
            <a:r>
              <a:rPr lang="en-IN" dirty="0">
                <a:latin typeface="Arial" pitchFamily="34" charset="0"/>
                <a:cs typeface="Arial" pitchFamily="34" charset="0"/>
              </a:rPr>
              <a:t>evaluates to an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integer</a:t>
            </a:r>
            <a:r>
              <a:rPr lang="en-IN" dirty="0">
                <a:latin typeface="Arial" pitchFamily="34" charset="0"/>
                <a:cs typeface="Arial" pitchFamily="34" charset="0"/>
              </a:rPr>
              <a:t>, the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compiler</a:t>
            </a:r>
            <a:r>
              <a:rPr lang="en-IN" dirty="0">
                <a:latin typeface="Arial" pitchFamily="34" charset="0"/>
                <a:cs typeface="Arial" pitchFamily="34" charset="0"/>
              </a:rPr>
              <a:t> will detect this function should have a return type of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Using auto in return type</a:t>
            </a:r>
            <a:endParaRPr lang="en-I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NEW WAYS OF INITIALIZATION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C++ 17 </a:t>
            </a:r>
            <a:r>
              <a:rPr lang="en-IN" dirty="0">
                <a:latin typeface="Arial" pitchFamily="34" charset="0"/>
                <a:cs typeface="Arial" pitchFamily="34" charset="0"/>
              </a:rPr>
              <a:t>,supports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three basic </a:t>
            </a:r>
            <a:r>
              <a:rPr lang="en-IN" dirty="0">
                <a:latin typeface="Arial" pitchFamily="34" charset="0"/>
                <a:cs typeface="Arial" pitchFamily="34" charset="0"/>
              </a:rPr>
              <a:t>ways to initialize a variable: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Copy initialization</a:t>
            </a:r>
          </a:p>
          <a:p>
            <a:endParaRPr lang="en-IN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Direct initialization</a:t>
            </a:r>
            <a:r>
              <a:rPr lang="en-IN" sz="2200" dirty="0">
                <a:latin typeface="Arial" pitchFamily="34" charset="0"/>
                <a:cs typeface="Arial" pitchFamily="34" charset="0"/>
              </a:rPr>
              <a:t> </a:t>
            </a:r>
          </a:p>
          <a:p>
            <a:endParaRPr lang="en-US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Uniform initialization</a:t>
            </a:r>
            <a:endParaRPr lang="en-IN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NEW WAYS OF INITIALIZATION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Copy initialization</a:t>
            </a:r>
            <a:r>
              <a:rPr lang="en-IN" dirty="0">
                <a:latin typeface="Arial" pitchFamily="34" charset="0"/>
                <a:cs typeface="Arial" pitchFamily="34" charset="0"/>
              </a:rPr>
              <a:t> : is done using 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assignment operator</a:t>
            </a:r>
          </a:p>
          <a:p>
            <a:pPr fontAlgn="t" latinLnBrk="1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</a:p>
          <a:p>
            <a:pPr fontAlgn="t" latinLnBrk="1">
              <a:buNone/>
            </a:pPr>
            <a:r>
              <a:rPr lang="en-IN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 = 5; </a:t>
            </a:r>
            <a:r>
              <a:rPr lang="en-IN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copy initialization</a:t>
            </a:r>
          </a:p>
          <a:p>
            <a:endParaRPr lang="en-IN" b="1" dirty="0">
              <a:latin typeface="Arial" pitchFamily="34" charset="0"/>
              <a:cs typeface="Arial" pitchFamily="34" charset="0"/>
            </a:endParaRPr>
          </a:p>
          <a:p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Direct initialization</a:t>
            </a:r>
            <a:r>
              <a:rPr lang="en-IN" dirty="0">
                <a:latin typeface="Arial" pitchFamily="34" charset="0"/>
                <a:cs typeface="Arial" pitchFamily="34" charset="0"/>
              </a:rPr>
              <a:t> : is done by using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parenthesis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t" latinLnBrk="1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t" latinLnBrk="1">
              <a:buNone/>
            </a:pPr>
            <a:r>
              <a:rPr lang="en-IN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n(5); </a:t>
            </a:r>
            <a:r>
              <a:rPr lang="en-IN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direct initialization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Uniform initialization</a:t>
            </a:r>
            <a:r>
              <a:rPr lang="en-IN" dirty="0">
                <a:latin typeface="Arial" pitchFamily="34" charset="0"/>
                <a:cs typeface="Arial" pitchFamily="34" charset="0"/>
              </a:rPr>
              <a:t> : is done using 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curly braces</a:t>
            </a:r>
          </a:p>
          <a:p>
            <a:pPr fontAlgn="t" latinLnBrk="1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</a:p>
          <a:p>
            <a:pPr fontAlgn="t" latinLnBrk="1">
              <a:buNone/>
            </a:pPr>
            <a:r>
              <a:rPr lang="en-IN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 { 5 }; </a:t>
            </a:r>
            <a:r>
              <a:rPr lang="en-IN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uniform initialization </a:t>
            </a:r>
          </a:p>
          <a:p>
            <a:pPr fontAlgn="t" latinLnBrk="1">
              <a:buNone/>
            </a:pPr>
            <a:endParaRPr lang="en-US" i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fontAlgn="t" latinLnBrk="1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If we leave the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braces blank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then compiler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initializes </a:t>
            </a:r>
          </a:p>
          <a:p>
            <a:pPr fontAlgn="t" latinLnBrk="1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variable to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fontAlgn="t" latinLnBrk="1">
              <a:buNone/>
            </a:pPr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Example</a:t>
            </a:r>
          </a:p>
          <a:p>
            <a:pPr fontAlgn="t" latinLnBrk="1">
              <a:buNone/>
            </a:pPr>
            <a:r>
              <a:rPr lang="en-US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n{ };</a:t>
            </a:r>
          </a:p>
          <a:p>
            <a:pPr fontAlgn="t" latinLnBrk="1">
              <a:buNone/>
            </a:pPr>
            <a:r>
              <a:rPr lang="en-US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&lt;&lt;n ; </a:t>
            </a:r>
            <a:r>
              <a:rPr lang="en-US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display 0</a:t>
            </a:r>
            <a:endParaRPr lang="en-IN" i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NEW WAYS OF INITIALIZATION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We can also use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uniform initialization </a:t>
            </a:r>
            <a:r>
              <a:rPr lang="en-IN" dirty="0">
                <a:latin typeface="Arial" pitchFamily="34" charset="0"/>
                <a:cs typeface="Arial" pitchFamily="34" charset="0"/>
              </a:rPr>
              <a:t>to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initialize objects </a:t>
            </a:r>
            <a:r>
              <a:rPr lang="en-IN" dirty="0">
                <a:latin typeface="Arial" pitchFamily="34" charset="0"/>
                <a:cs typeface="Arial" pitchFamily="34" charset="0"/>
              </a:rPr>
              <a:t>of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our class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If we want to call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parametrized constructor </a:t>
            </a:r>
            <a:r>
              <a:rPr lang="en-IN" dirty="0">
                <a:latin typeface="Arial" pitchFamily="34" charset="0"/>
                <a:cs typeface="Arial" pitchFamily="34" charset="0"/>
              </a:rPr>
              <a:t>, then we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must pass arguments</a:t>
            </a:r>
            <a:r>
              <a:rPr lang="en-IN" dirty="0">
                <a:latin typeface="Arial" pitchFamily="34" charset="0"/>
                <a:cs typeface="Arial" pitchFamily="34" charset="0"/>
              </a:rPr>
              <a:t> inside { }.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endParaRPr lang="en-IN" dirty="0"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But if the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constructor</a:t>
            </a:r>
            <a:r>
              <a:rPr lang="en-IN" dirty="0">
                <a:latin typeface="Arial" pitchFamily="34" charset="0"/>
                <a:cs typeface="Arial" pitchFamily="34" charset="0"/>
              </a:rPr>
              <a:t> is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non parametrized </a:t>
            </a:r>
            <a:r>
              <a:rPr lang="en-IN" dirty="0">
                <a:latin typeface="Arial" pitchFamily="34" charset="0"/>
                <a:cs typeface="Arial" pitchFamily="34" charset="0"/>
              </a:rPr>
              <a:t>, then we can leave 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braces blank</a:t>
            </a:r>
          </a:p>
          <a:p>
            <a:pPr fontAlgn="t" latinLnBrk="1">
              <a:buNone/>
            </a:pPr>
            <a:endParaRPr lang="en-IN" i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Initializing objects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7298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4906888" cy="4373563"/>
          </a:xfrm>
        </p:spPr>
        <p:txBody>
          <a:bodyPr>
            <a:normAutofit fontScale="32500" lnSpcReduction="20000"/>
          </a:bodyPr>
          <a:lstStyle/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class Student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 roll;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char grade;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float per;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public: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Student(int </a:t>
            </a:r>
            <a:r>
              <a:rPr lang="en-US" sz="40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r,char</a:t>
            </a: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g,float</a:t>
            </a: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p)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roll=r;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grade=g;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per=p;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Student()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void show()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t" latinLnBrk="1">
              <a:buNone/>
            </a:pPr>
            <a:r>
              <a:rPr lang="en-US" sz="40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&lt;&lt;roll&lt;&lt;“,”&lt;&lt;grade&lt;&lt;“,”&lt;&lt;per;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fontAlgn="t" latinLnBrk="1">
              <a:buNone/>
            </a:pPr>
            <a:r>
              <a:rPr lang="en-US" sz="4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en-IN" sz="4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Initializing objects</a:t>
            </a:r>
            <a:endParaRPr lang="en-IN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AACB03-DC3A-4288-A142-9D93822E8483}"/>
              </a:ext>
            </a:extLst>
          </p:cNvPr>
          <p:cNvSpPr txBox="1"/>
          <p:nvPr/>
        </p:nvSpPr>
        <p:spPr>
          <a:xfrm>
            <a:off x="5868144" y="1740872"/>
            <a:ext cx="23646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S{10,’A’,86.7};</a:t>
            </a:r>
          </a:p>
          <a:p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P{};</a:t>
            </a:r>
          </a:p>
          <a:p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S.show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10 A 86.7</a:t>
            </a:r>
          </a:p>
          <a:p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P.show</a:t>
            </a:r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garbage</a:t>
            </a:r>
          </a:p>
          <a:p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0;</a:t>
            </a:r>
          </a:p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0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C++ 17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allows us to initialize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data members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at the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point of declaration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and this is called </a:t>
            </a:r>
            <a:r>
              <a:rPr lang="en-IN" b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In-Class Initialization</a:t>
            </a:r>
            <a:endParaRPr lang="en-IN" b="1" i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class Circle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 radius=10;  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b="1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OK , in Modern C++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const float pi=3.14;  </a:t>
            </a:r>
            <a:r>
              <a:rPr lang="en-US" b="1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OK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};</a:t>
            </a:r>
          </a:p>
          <a:p>
            <a:pPr>
              <a:buNone/>
            </a:pPr>
            <a:endParaRPr lang="en-US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But , remember if we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 not initialize them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their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default 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value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will still be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garbage</a:t>
            </a: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IN CLASS INITIALIZATION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C++17 </a:t>
            </a:r>
            <a:r>
              <a:rPr lang="en-IN" dirty="0">
                <a:latin typeface="Arial" pitchFamily="34" charset="0"/>
                <a:cs typeface="Arial" pitchFamily="34" charset="0"/>
              </a:rPr>
              <a:t>provides us an easy way to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traverse an array </a:t>
            </a:r>
            <a:r>
              <a:rPr lang="en-IN" dirty="0">
                <a:latin typeface="Arial" pitchFamily="34" charset="0"/>
                <a:cs typeface="Arial" pitchFamily="34" charset="0"/>
              </a:rPr>
              <a:t>called “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Range Based For Loop</a:t>
            </a:r>
            <a:r>
              <a:rPr lang="en-IN" dirty="0">
                <a:latin typeface="Arial" pitchFamily="34" charset="0"/>
                <a:cs typeface="Arial" pitchFamily="34" charset="0"/>
              </a:rPr>
              <a:t>”.</a:t>
            </a:r>
          </a:p>
          <a:p>
            <a:endParaRPr lang="en-US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for(&lt;data type&gt; &lt;</a:t>
            </a:r>
            <a:r>
              <a:rPr lang="en-US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var_name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&gt;: &lt;</a:t>
            </a:r>
            <a:r>
              <a:rPr lang="en-US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array_name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&gt;)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//loop body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IN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Example:</a:t>
            </a:r>
            <a:endParaRPr lang="en-IN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arr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[ ]={10,20,30,40};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for(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x:arr)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&lt;&lt;x&lt;&lt;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IN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RANGE BASED FOR LOOP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an </a:t>
            </a: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way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I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any </a:t>
            </a:r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I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 case we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know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I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increment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loop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when we </a:t>
            </a:r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want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data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ADVANTAGES OF RANGE BASED FOR LOOP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3439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works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STL types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moves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 allow us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 any array index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i.e. it </a:t>
            </a:r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passes through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all the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I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DISADVANTAGES OF RANGE BASED FOR LOOP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4029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What is MODERN C++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After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C++ 11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four newer versions </a:t>
            </a:r>
            <a:r>
              <a:rPr lang="en-IN" dirty="0">
                <a:latin typeface="Arial" pitchFamily="34" charset="0"/>
                <a:cs typeface="Arial" pitchFamily="34" charset="0"/>
              </a:rPr>
              <a:t>of the </a:t>
            </a:r>
            <a:r>
              <a:rPr lang="en-IN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standards</a:t>
            </a:r>
            <a:r>
              <a:rPr lang="en-IN" dirty="0">
                <a:latin typeface="Arial" pitchFamily="34" charset="0"/>
                <a:cs typeface="Arial" pitchFamily="34" charset="0"/>
              </a:rPr>
              <a:t> have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been accepted: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C++ 14</a:t>
            </a:r>
            <a:r>
              <a:rPr lang="en-IN" dirty="0">
                <a:latin typeface="Arial" pitchFamily="34" charset="0"/>
                <a:cs typeface="Arial" pitchFamily="34" charset="0"/>
              </a:rPr>
              <a:t>: which is a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IN" dirty="0">
                <a:latin typeface="Arial" pitchFamily="34" charset="0"/>
                <a:cs typeface="Arial" pitchFamily="34" charset="0"/>
              </a:rPr>
              <a:t> to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C++11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C++ 17</a:t>
            </a:r>
            <a:r>
              <a:rPr lang="en-IN" dirty="0">
                <a:latin typeface="Arial" pitchFamily="34" charset="0"/>
                <a:cs typeface="Arial" pitchFamily="34" charset="0"/>
              </a:rPr>
              <a:t>: which adds some more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n-IN" dirty="0">
                <a:latin typeface="Arial" pitchFamily="34" charset="0"/>
                <a:cs typeface="Arial" pitchFamily="34" charset="0"/>
              </a:rPr>
              <a:t> to 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language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C++ 20</a:t>
            </a:r>
            <a:r>
              <a:rPr lang="en-IN" dirty="0">
                <a:latin typeface="Arial" pitchFamily="34" charset="0"/>
                <a:cs typeface="Arial" pitchFamily="34" charset="0"/>
              </a:rPr>
              <a:t>: which adds some more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n-IN" dirty="0">
                <a:latin typeface="Arial" pitchFamily="34" charset="0"/>
                <a:cs typeface="Arial" pitchFamily="34" charset="0"/>
              </a:rPr>
              <a:t> to 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language </a:t>
            </a:r>
            <a:r>
              <a:rPr lang="en-IN" dirty="0">
                <a:latin typeface="Arial" pitchFamily="34" charset="0"/>
                <a:cs typeface="Arial" pitchFamily="34" charset="0"/>
              </a:rPr>
              <a:t>but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yet to be supported </a:t>
            </a:r>
            <a:r>
              <a:rPr lang="en-IN" dirty="0">
                <a:latin typeface="Arial" pitchFamily="34" charset="0"/>
                <a:cs typeface="Arial" pitchFamily="34" charset="0"/>
              </a:rPr>
              <a:t>by all 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compilers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So now the term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Modern C++ </a:t>
            </a:r>
            <a:r>
              <a:rPr lang="en-IN" dirty="0">
                <a:latin typeface="Arial" pitchFamily="34" charset="0"/>
                <a:cs typeface="Arial" pitchFamily="34" charset="0"/>
              </a:rPr>
              <a:t>refers to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C++11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C++14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C++ 17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C++20</a:t>
            </a: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4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default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can only </a:t>
            </a:r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array data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but not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it.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if we want to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elements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also then instead of </a:t>
            </a:r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var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we can use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VAR.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An important point 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8500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What is MODERN C++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63272" cy="4484712"/>
          </a:xfrm>
        </p:spPr>
        <p:txBody>
          <a:bodyPr>
            <a:normAutofit fontScale="85000" lnSpcReduction="20000"/>
          </a:bodyPr>
          <a:lstStyle/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After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C++ 11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four newer versions </a:t>
            </a:r>
            <a:r>
              <a:rPr lang="en-IN" dirty="0">
                <a:latin typeface="Arial" pitchFamily="34" charset="0"/>
                <a:cs typeface="Arial" pitchFamily="34" charset="0"/>
              </a:rPr>
              <a:t>of the </a:t>
            </a:r>
            <a:r>
              <a:rPr lang="en-IN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standards</a:t>
            </a:r>
            <a:r>
              <a:rPr lang="en-IN" dirty="0">
                <a:latin typeface="Arial" pitchFamily="34" charset="0"/>
                <a:cs typeface="Arial" pitchFamily="34" charset="0"/>
              </a:rPr>
              <a:t> have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been accepted: 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C++ 14</a:t>
            </a:r>
            <a:r>
              <a:rPr lang="en-IN" dirty="0">
                <a:latin typeface="Arial" pitchFamily="34" charset="0"/>
                <a:cs typeface="Arial" pitchFamily="34" charset="0"/>
              </a:rPr>
              <a:t>: which is a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bugfix</a:t>
            </a:r>
            <a:r>
              <a:rPr lang="en-IN" dirty="0">
                <a:latin typeface="Arial" pitchFamily="34" charset="0"/>
                <a:cs typeface="Arial" pitchFamily="34" charset="0"/>
              </a:rPr>
              <a:t> to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C++11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	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C++ 17</a:t>
            </a:r>
            <a:r>
              <a:rPr lang="en-IN" dirty="0">
                <a:latin typeface="Arial" pitchFamily="34" charset="0"/>
                <a:cs typeface="Arial" pitchFamily="34" charset="0"/>
              </a:rPr>
              <a:t>: which adds some more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n-IN" dirty="0">
                <a:latin typeface="Arial" pitchFamily="34" charset="0"/>
                <a:cs typeface="Arial" pitchFamily="34" charset="0"/>
              </a:rPr>
              <a:t> to 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language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	C++ 20</a:t>
            </a:r>
            <a:r>
              <a:rPr lang="en-IN" dirty="0">
                <a:latin typeface="Arial" pitchFamily="34" charset="0"/>
                <a:cs typeface="Arial" pitchFamily="34" charset="0"/>
              </a:rPr>
              <a:t>: which adds some more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IN" dirty="0"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features</a:t>
            </a:r>
            <a:r>
              <a:rPr lang="en-IN" dirty="0">
                <a:latin typeface="Arial" pitchFamily="34" charset="0"/>
                <a:cs typeface="Arial" pitchFamily="34" charset="0"/>
              </a:rPr>
              <a:t> to 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language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</a:p>
          <a:p>
            <a:pPr marL="571500" indent="-457200">
              <a:buNone/>
            </a:pP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  C++ 23</a:t>
            </a:r>
            <a:r>
              <a:rPr lang="en-IN" dirty="0">
                <a:latin typeface="Arial" pitchFamily="34" charset="0"/>
                <a:cs typeface="Arial" pitchFamily="34" charset="0"/>
              </a:rPr>
              <a:t>: This is the latest release but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yet to be supported </a:t>
            </a:r>
            <a:r>
              <a:rPr lang="en-IN" dirty="0">
                <a:latin typeface="Arial" pitchFamily="34" charset="0"/>
                <a:cs typeface="Arial" pitchFamily="34" charset="0"/>
              </a:rPr>
              <a:t>by all 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compilers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So now the term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Modern C++ </a:t>
            </a:r>
            <a:r>
              <a:rPr lang="en-IN" dirty="0">
                <a:latin typeface="Arial" pitchFamily="34" charset="0"/>
                <a:cs typeface="Arial" pitchFamily="34" charset="0"/>
              </a:rPr>
              <a:t>refers to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C++11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C++14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C++ 17,C++ 20</a:t>
            </a:r>
          </a:p>
          <a:p>
            <a:pPr marL="571500" indent="-457200">
              <a:buNone/>
            </a:pPr>
            <a:r>
              <a:rPr lang="en-IN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C++23</a:t>
            </a: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38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Who defines these versions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457200">
              <a:buNone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Till </a:t>
            </a:r>
            <a:r>
              <a:rPr lang="en-IN" sz="2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1998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 , </a:t>
            </a:r>
            <a:r>
              <a:rPr lang="en-IN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standards 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were </a:t>
            </a:r>
            <a:r>
              <a:rPr lang="en-IN" sz="2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defined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 by an </a:t>
            </a:r>
            <a:r>
              <a:rPr lang="en-IN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organization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0" indent="-457200">
              <a:buNone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called </a:t>
            </a:r>
            <a:r>
              <a:rPr lang="en-IN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ANSI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 , which stands for </a:t>
            </a:r>
            <a:r>
              <a:rPr lang="en-IN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American National </a:t>
            </a:r>
          </a:p>
          <a:p>
            <a:pPr marL="571500" indent="-457200">
              <a:buNone/>
            </a:pPr>
            <a:r>
              <a:rPr lang="en-IN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Standards Institute.</a:t>
            </a:r>
          </a:p>
          <a:p>
            <a:pPr marL="571500" indent="-457200">
              <a:buNone/>
            </a:pPr>
            <a:endParaRPr lang="en-IN" sz="2600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IN" sz="2600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But from </a:t>
            </a:r>
            <a:r>
              <a:rPr lang="en-IN" sz="2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1998 onwards 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an </a:t>
            </a:r>
            <a:r>
              <a:rPr lang="en-IN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organization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 called </a:t>
            </a:r>
            <a:r>
              <a:rPr lang="en-IN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ISO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 took </a:t>
            </a:r>
          </a:p>
          <a:p>
            <a:pPr marL="571500" indent="-457200">
              <a:buNone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over , which stands for </a:t>
            </a:r>
            <a:r>
              <a:rPr lang="en-IN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International Standards </a:t>
            </a:r>
          </a:p>
          <a:p>
            <a:pPr marL="571500" indent="-457200">
              <a:buNone/>
            </a:pPr>
            <a:r>
              <a:rPr lang="en-IN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Organization</a:t>
            </a:r>
          </a:p>
          <a:p>
            <a:pPr marL="571500" indent="-457200">
              <a:buNone/>
            </a:pPr>
            <a:endParaRPr lang="en-IN" sz="2600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IN" sz="2600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IN" sz="2600" dirty="0">
                <a:latin typeface="Arial" pitchFamily="34" charset="0"/>
                <a:cs typeface="Arial" pitchFamily="34" charset="0"/>
              </a:rPr>
              <a:t>So in </a:t>
            </a:r>
            <a:r>
              <a:rPr lang="en-IN" sz="2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today’s world 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all </a:t>
            </a:r>
            <a:r>
              <a:rPr lang="en-IN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standards </a:t>
            </a:r>
            <a:r>
              <a:rPr lang="en-IN" sz="2600" dirty="0">
                <a:latin typeface="Arial" pitchFamily="34" charset="0"/>
                <a:cs typeface="Arial" pitchFamily="34" charset="0"/>
              </a:rPr>
              <a:t>are defined by </a:t>
            </a:r>
          </a:p>
          <a:p>
            <a:pPr marL="571500" indent="-457200">
              <a:buNone/>
            </a:pPr>
            <a:r>
              <a:rPr lang="en-IN" sz="2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ISO</a:t>
            </a:r>
          </a:p>
          <a:p>
            <a:pPr marL="571500" indent="-45720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6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Top C++ compilers</a:t>
            </a:r>
            <a:endParaRPr lang="en-IN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723E9-1EAB-4A93-97EB-D41ACDC5F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13" y="1774390"/>
            <a:ext cx="989543" cy="11673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4213F5-C76C-4602-B0F5-B4B8F4454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651503"/>
            <a:ext cx="1223797" cy="917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5D04DD-273D-47EF-A302-97C61BF02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53" y="1844824"/>
            <a:ext cx="1463539" cy="917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64A0FE-B364-43E8-8EEC-3AF6B1912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98" y="4373662"/>
            <a:ext cx="1359594" cy="1359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33C83E-AC15-48E8-9D08-88560F7308ED}"/>
              </a:ext>
            </a:extLst>
          </p:cNvPr>
          <p:cNvSpPr txBox="1"/>
          <p:nvPr/>
        </p:nvSpPr>
        <p:spPr>
          <a:xfrm>
            <a:off x="35496" y="305875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GCC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 GNU Compiler Collection 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CEA1D-F42A-4677-86CF-45FF671E9869}"/>
              </a:ext>
            </a:extLst>
          </p:cNvPr>
          <p:cNvSpPr txBox="1"/>
          <p:nvPr/>
        </p:nvSpPr>
        <p:spPr>
          <a:xfrm>
            <a:off x="5656399" y="31316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CCAD-B264-4D6F-9079-1E217F4DB762}"/>
              </a:ext>
            </a:extLst>
          </p:cNvPr>
          <p:cNvSpPr txBox="1"/>
          <p:nvPr/>
        </p:nvSpPr>
        <p:spPr>
          <a:xfrm>
            <a:off x="35496" y="5803297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MingW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Minimilistic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GCC For Windows)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740C8-885D-4F18-B09E-930036A927D9}"/>
              </a:ext>
            </a:extLst>
          </p:cNvPr>
          <p:cNvSpPr txBox="1"/>
          <p:nvPr/>
        </p:nvSpPr>
        <p:spPr>
          <a:xfrm>
            <a:off x="5436096" y="594928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MSVC++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( Microsoft Visual C++)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Which compiler supports MODERN C++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 </a:t>
            </a:r>
            <a:r>
              <a:rPr lang="en-IN" sz="20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modern compilers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except </a:t>
            </a:r>
            <a:r>
              <a:rPr lang="en-IN" sz="2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Turboc</a:t>
            </a: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C++ 3.0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are now </a:t>
            </a:r>
            <a:r>
              <a:rPr lang="en-IN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fully</a:t>
            </a:r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71500" indent="-457200">
              <a:buNone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supporting</a:t>
            </a:r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C++ 17 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standards and </a:t>
            </a:r>
            <a:r>
              <a:rPr lang="en-IN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partially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supporting </a:t>
            </a:r>
            <a:r>
              <a:rPr lang="en-IN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C++ 20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45720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most popular compilers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are  </a:t>
            </a:r>
            <a:r>
              <a:rPr lang="en-IN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GCC/</a:t>
            </a:r>
            <a:r>
              <a:rPr lang="en-IN" sz="20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MingW</a:t>
            </a:r>
            <a:r>
              <a:rPr lang="en-IN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C++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IN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Clang C++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</a:t>
            </a:r>
          </a:p>
          <a:p>
            <a:pPr marL="571500" indent="-457200">
              <a:buNone/>
            </a:pP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IN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Microsoft C++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and following table lists their </a:t>
            </a:r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support for </a:t>
            </a:r>
            <a:r>
              <a:rPr lang="en-IN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C++ 17 </a:t>
            </a:r>
          </a:p>
          <a:p>
            <a:pPr marL="571500" indent="-457200">
              <a:buNone/>
            </a:pPr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IN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C++ 20</a:t>
            </a:r>
            <a:r>
              <a:rPr lang="en-I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indent="-457200">
              <a:buNone/>
            </a:pP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520" y="4077072"/>
          <a:ext cx="8858312" cy="276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083">
                <a:tc>
                  <a:txBody>
                    <a:bodyPr/>
                    <a:lstStyle/>
                    <a:p>
                      <a:r>
                        <a:rPr lang="en-US" dirty="0"/>
                        <a:t>Compiler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C++ 17 /C++ 20 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24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GCC 8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  <a:r>
                        <a:rPr lang="en-IN" sz="1800" b="1" i="0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IN" sz="1800" b="1" i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C++17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IN" sz="1800" b="1" i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partial support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IN" sz="1800" b="1" i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C++ 20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824">
                <a:tc>
                  <a:txBody>
                    <a:bodyPr/>
                    <a:lstStyle/>
                    <a:p>
                      <a:r>
                        <a:rPr lang="en-US" b="1" dirty="0"/>
                        <a:t>Clang C++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Implements </a:t>
                      </a:r>
                      <a:r>
                        <a:rPr lang="en-IN" sz="1800" b="1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all the features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IN" sz="1800" b="1" i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C++17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IN" sz="1800" b="1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some features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IN" sz="1800" b="1" i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C++ 20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824">
                <a:tc>
                  <a:txBody>
                    <a:bodyPr/>
                    <a:lstStyle/>
                    <a:p>
                      <a:r>
                        <a:rPr lang="en-US" b="1" dirty="0"/>
                        <a:t>Microsoft</a:t>
                      </a:r>
                      <a:r>
                        <a:rPr lang="en-US" b="1" baseline="0" dirty="0"/>
                        <a:t> C++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Supports all of </a:t>
                      </a:r>
                      <a:r>
                        <a:rPr lang="en-IN" sz="1800" b="1" i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C++17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well as </a:t>
                      </a:r>
                      <a:r>
                        <a:rPr lang="en-IN" sz="1800" b="1" i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C++ 20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features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14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Which compiler WE WILL USE ?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Since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 are using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Code Blocks IDE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which has support </a:t>
            </a:r>
          </a:p>
          <a:p>
            <a:pPr marL="571500" indent="-45720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GCC compiler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 we will be using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GCC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571500" indent="-457200">
              <a:buNone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Moreover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, since we are on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Windows platform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 our </a:t>
            </a:r>
          </a:p>
          <a:p>
            <a:pPr marL="571500" indent="-45720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exact compiler is </a:t>
            </a:r>
            <a:r>
              <a:rPr lang="en-US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MingW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8.1.0</a:t>
            </a:r>
            <a:endParaRPr lang="en-US" b="1" u="sng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71500" indent="-457200">
              <a:buNone/>
            </a:pPr>
            <a:endParaRPr lang="en-US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0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2253</Words>
  <Application>Microsoft Office PowerPoint</Application>
  <PresentationFormat>On-screen Show (4:3)</PresentationFormat>
  <Paragraphs>429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Book Antiqua</vt:lpstr>
      <vt:lpstr>Calibri</vt:lpstr>
      <vt:lpstr>Century Gothic</vt:lpstr>
      <vt:lpstr>Apothecary</vt:lpstr>
      <vt:lpstr>ADVAnce C++</vt:lpstr>
      <vt:lpstr>MODERN C++</vt:lpstr>
      <vt:lpstr>What is MODERN C++ ?</vt:lpstr>
      <vt:lpstr>What is MODERN C++ ?</vt:lpstr>
      <vt:lpstr>What is MODERN C++ ?</vt:lpstr>
      <vt:lpstr>Who defines these versions ?</vt:lpstr>
      <vt:lpstr>Top C++ compilers</vt:lpstr>
      <vt:lpstr>Which compiler supports MODERN C++ ?</vt:lpstr>
      <vt:lpstr>Which compiler WE WILL USE ?</vt:lpstr>
      <vt:lpstr>MODERN C++ Features</vt:lpstr>
      <vt:lpstr>MODERN C++ Features</vt:lpstr>
      <vt:lpstr>Important Differences between standard c++ and Modern C++</vt:lpstr>
      <vt:lpstr>Important Differences between standard c++ and Modern C++</vt:lpstr>
      <vt:lpstr>Important Differences between standard c++ and Modern C++</vt:lpstr>
      <vt:lpstr>What  Is  A  namespace ?</vt:lpstr>
      <vt:lpstr>What  Is  A  namespace ?</vt:lpstr>
      <vt:lpstr>What  Is  A  namespace ?</vt:lpstr>
      <vt:lpstr>Points  to  remember</vt:lpstr>
      <vt:lpstr>Points  to  remember</vt:lpstr>
      <vt:lpstr>Points  to  remember</vt:lpstr>
      <vt:lpstr>The  namespace  “std”</vt:lpstr>
      <vt:lpstr>The  namespace  std</vt:lpstr>
      <vt:lpstr>Avoiding  std::</vt:lpstr>
      <vt:lpstr>Modified  version</vt:lpstr>
      <vt:lpstr>An important point</vt:lpstr>
      <vt:lpstr>NEW DATA TYPES ADDED</vt:lpstr>
      <vt:lpstr>THE “auto” KEYWORD</vt:lpstr>
      <vt:lpstr>THE “auto” KEYWORD</vt:lpstr>
      <vt:lpstr>Benefit of auto</vt:lpstr>
      <vt:lpstr>Using auto in return type</vt:lpstr>
      <vt:lpstr>NEW WAYS OF INITIALIZATION</vt:lpstr>
      <vt:lpstr>NEW WAYS OF INITIALIZATION</vt:lpstr>
      <vt:lpstr>NEW WAYS OF INITIALIZATION</vt:lpstr>
      <vt:lpstr>Initializing objects</vt:lpstr>
      <vt:lpstr>Initializing objects</vt:lpstr>
      <vt:lpstr>IN CLASS INITIALIZATION</vt:lpstr>
      <vt:lpstr>RANGE BASED FOR LOOP</vt:lpstr>
      <vt:lpstr>ADVANTAGES OF RANGE BASED FOR LOOP</vt:lpstr>
      <vt:lpstr>DISADVANTAGES OF RANGE BASED FOR LOOP</vt:lpstr>
      <vt:lpstr>An important point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R R T</dc:title>
  <dc:creator>Windows7</dc:creator>
  <cp:lastModifiedBy>Sharma Computer Academy</cp:lastModifiedBy>
  <cp:revision>286</cp:revision>
  <dcterms:created xsi:type="dcterms:W3CDTF">2012-06-25T19:01:56Z</dcterms:created>
  <dcterms:modified xsi:type="dcterms:W3CDTF">2023-02-16T11:39:40Z</dcterms:modified>
</cp:coreProperties>
</file>