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57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518" r:id="rId15"/>
    <p:sldId id="494" r:id="rId16"/>
    <p:sldId id="495" r:id="rId17"/>
    <p:sldId id="496" r:id="rId18"/>
    <p:sldId id="497" r:id="rId19"/>
    <p:sldId id="526" r:id="rId20"/>
    <p:sldId id="527" r:id="rId21"/>
    <p:sldId id="498" r:id="rId22"/>
    <p:sldId id="499" r:id="rId23"/>
    <p:sldId id="500" r:id="rId24"/>
    <p:sldId id="501" r:id="rId25"/>
    <p:sldId id="502" r:id="rId26"/>
    <p:sldId id="519" r:id="rId27"/>
    <p:sldId id="503" r:id="rId28"/>
    <p:sldId id="504" r:id="rId29"/>
    <p:sldId id="390" r:id="rId30"/>
    <p:sldId id="520" r:id="rId31"/>
    <p:sldId id="521" r:id="rId32"/>
    <p:sldId id="522" r:id="rId33"/>
    <p:sldId id="505" r:id="rId34"/>
    <p:sldId id="523" r:id="rId35"/>
    <p:sldId id="506" r:id="rId36"/>
    <p:sldId id="507" r:id="rId37"/>
    <p:sldId id="459" r:id="rId38"/>
    <p:sldId id="509" r:id="rId39"/>
    <p:sldId id="508" r:id="rId40"/>
    <p:sldId id="510" r:id="rId41"/>
    <p:sldId id="528" r:id="rId42"/>
    <p:sldId id="511" r:id="rId43"/>
    <p:sldId id="512" r:id="rId44"/>
    <p:sldId id="513" r:id="rId45"/>
    <p:sldId id="524" r:id="rId46"/>
    <p:sldId id="525" r:id="rId47"/>
    <p:sldId id="529" r:id="rId48"/>
    <p:sldId id="514" r:id="rId49"/>
    <p:sldId id="515" r:id="rId50"/>
    <p:sldId id="516" r:id="rId51"/>
    <p:sldId id="51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3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1255301-E21B-4E02-92CE-C842F88DF3D3}"/>
    <pc:docChg chg="custSel delSld modSld">
      <pc:chgData name="Sharma Computer Academy" userId="08476b32c11f4418" providerId="LiveId" clId="{31255301-E21B-4E02-92CE-C842F88DF3D3}" dt="2021-12-23T16:12:39.143" v="270" actId="20577"/>
      <pc:docMkLst>
        <pc:docMk/>
      </pc:docMkLst>
      <pc:sldChg chg="modSp mod">
        <pc:chgData name="Sharma Computer Academy" userId="08476b32c11f4418" providerId="LiveId" clId="{31255301-E21B-4E02-92CE-C842F88DF3D3}" dt="2021-12-23T16:12:39.143" v="270" actId="20577"/>
        <pc:sldMkLst>
          <pc:docMk/>
          <pc:sldMk cId="2913534284" sldId="390"/>
        </pc:sldMkLst>
        <pc:spChg chg="mod">
          <ac:chgData name="Sharma Computer Academy" userId="08476b32c11f4418" providerId="LiveId" clId="{31255301-E21B-4E02-92CE-C842F88DF3D3}" dt="2021-12-23T16:12:39.143" v="270" actId="20577"/>
          <ac:spMkLst>
            <pc:docMk/>
            <pc:sldMk cId="2913534284" sldId="39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31255301-E21B-4E02-92CE-C842F88DF3D3}" dt="2021-12-23T06:26:19.211" v="40"/>
        <pc:sldMkLst>
          <pc:docMk/>
          <pc:sldMk cId="1146218141" sldId="526"/>
        </pc:sldMkLst>
      </pc:sldChg>
      <pc:sldChg chg="modSp">
        <pc:chgData name="Sharma Computer Academy" userId="08476b32c11f4418" providerId="LiveId" clId="{31255301-E21B-4E02-92CE-C842F88DF3D3}" dt="2021-12-23T06:25:42.123" v="36" actId="113"/>
        <pc:sldMkLst>
          <pc:docMk/>
          <pc:sldMk cId="73154190" sldId="527"/>
        </pc:sldMkLst>
        <pc:spChg chg="mod">
          <ac:chgData name="Sharma Computer Academy" userId="08476b32c11f4418" providerId="LiveId" clId="{31255301-E21B-4E02-92CE-C842F88DF3D3}" dt="2021-12-23T06:25:42.123" v="36" actId="113"/>
          <ac:spMkLst>
            <pc:docMk/>
            <pc:sldMk cId="73154190" sldId="5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1255301-E21B-4E02-92CE-C842F88DF3D3}" dt="2021-12-23T06:38:46.727" v="236" actId="20577"/>
        <pc:sldMkLst>
          <pc:docMk/>
          <pc:sldMk cId="1225345476" sldId="528"/>
        </pc:sldMkLst>
        <pc:spChg chg="mod">
          <ac:chgData name="Sharma Computer Academy" userId="08476b32c11f4418" providerId="LiveId" clId="{31255301-E21B-4E02-92CE-C842F88DF3D3}" dt="2021-12-23T06:31:04.337" v="47" actId="20577"/>
          <ac:spMkLst>
            <pc:docMk/>
            <pc:sldMk cId="1225345476" sldId="528"/>
            <ac:spMk id="2" creationId="{00000000-0000-0000-0000-000000000000}"/>
          </ac:spMkLst>
        </pc:spChg>
        <pc:spChg chg="mod">
          <ac:chgData name="Sharma Computer Academy" userId="08476b32c11f4418" providerId="LiveId" clId="{31255301-E21B-4E02-92CE-C842F88DF3D3}" dt="2021-12-23T06:38:46.727" v="236" actId="20577"/>
          <ac:spMkLst>
            <pc:docMk/>
            <pc:sldMk cId="1225345476" sldId="52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1255301-E21B-4E02-92CE-C842F88DF3D3}" dt="2021-12-23T06:35:35.159" v="159" actId="47"/>
        <pc:sldMkLst>
          <pc:docMk/>
          <pc:sldMk cId="2086371784" sldId="529"/>
        </pc:sldMkLst>
      </pc:sldChg>
      <pc:sldChg chg="modSp mod modAnim">
        <pc:chgData name="Sharma Computer Academy" userId="08476b32c11f4418" providerId="LiveId" clId="{31255301-E21B-4E02-92CE-C842F88DF3D3}" dt="2021-12-23T06:38:34.953" v="228" actId="6549"/>
        <pc:sldMkLst>
          <pc:docMk/>
          <pc:sldMk cId="2636424046" sldId="529"/>
        </pc:sldMkLst>
        <pc:spChg chg="mod">
          <ac:chgData name="Sharma Computer Academy" userId="08476b32c11f4418" providerId="LiveId" clId="{31255301-E21B-4E02-92CE-C842F88DF3D3}" dt="2021-12-23T06:36:38.352" v="165" actId="20577"/>
          <ac:spMkLst>
            <pc:docMk/>
            <pc:sldMk cId="2636424046" sldId="529"/>
            <ac:spMk id="2" creationId="{00000000-0000-0000-0000-000000000000}"/>
          </ac:spMkLst>
        </pc:spChg>
        <pc:spChg chg="mod">
          <ac:chgData name="Sharma Computer Academy" userId="08476b32c11f4418" providerId="LiveId" clId="{31255301-E21B-4E02-92CE-C842F88DF3D3}" dt="2021-12-23T06:38:34.953" v="228" actId="6549"/>
          <ac:spMkLst>
            <pc:docMk/>
            <pc:sldMk cId="2636424046" sldId="52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23-12-2021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9A4CF-6B1E-428B-9451-2E393D043966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23-12-2021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&lt;&lt;"Constant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 </a:t>
            </a:r>
            <a:endParaRPr lang="en-US" sz="23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4932040" y="1775138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Error: increment of read only location 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reverse 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&lt;&lt;"Constant Reverse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 </a:t>
            </a:r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will give error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BD80-FCB8-415B-9533-700015A25AAA}"/>
              </a:ext>
            </a:extLst>
          </p:cNvPr>
          <p:cNvSpPr txBox="1"/>
          <p:nvPr/>
        </p:nvSpPr>
        <p:spPr>
          <a:xfrm>
            <a:off x="4932040" y="1775138"/>
            <a:ext cx="34083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Error: increment of read only location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48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front()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pointer to the array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implemented internally by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at(</a:t>
                      </a:r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stored at index ’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Accesses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stored at index ’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36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subscript operator v[3]:"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v[3]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at(n) function : at(3) = 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v.at(3)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front() function : front() =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v.front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back() function: back() =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v.back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int* p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v.data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// Pointer to the first element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&lt;&lt;"The first element of the vector is 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*p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251520" y="5229200"/>
            <a:ext cx="342273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subscript operator v[3] : 40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at(n) function : at(3)=40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front() function : front()=10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back() function : back()=50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The first element of vector is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 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 (5);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int* p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v.data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*p = 10;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++p;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*p = 20;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p[2] = 100;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"vector contains:";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for 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v[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5076056" y="1705451"/>
            <a:ext cx="2741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vector contains: 10 20 0 100 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capacity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48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out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elements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max_size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gives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number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elements a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store.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capacity()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storage space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resize(n)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function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resizes the vector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mentioned size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empty()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out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empty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67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capacity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209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shrink_to_fit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function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reduce its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capacity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are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beyond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reserve()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makes the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 capacity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specified number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1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Size V/s Capacity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&lt;&lt;"Total space for v="&lt;&lt;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(v)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()&lt;&lt;",capacity="&lt;&lt;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x=10;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=1;i&lt;=10;i++,x=x+10)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v.push_back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(x);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&lt;&lt;"============================================"&lt;&lt;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&lt;&lt;"After inserting 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&lt;&lt;"Total space for v="&lt;&lt;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(v)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1DB2C-CA79-499D-ACC7-3BB5E7E4D7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00808"/>
            <a:ext cx="4248472" cy="3604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04593-6376-4E7F-996A-261177A1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3" y="1700808"/>
            <a:ext cx="42890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resize()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member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resizes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 that it contains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elements.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resize(int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n,type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val_type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size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fill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</a:p>
          <a:p>
            <a:pPr lvl="1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IN" sz="2800" b="1" dirty="0">
                <a:latin typeface="Arial" pitchFamily="34" charset="0"/>
                <a:cs typeface="Arial" pitchFamily="34" charset="0"/>
              </a:rPr>
              <a:t>Categories Of Member Functions In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Various Ways Of Iterating Over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Accessing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Sizing/Resizing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Manipulating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resize()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container 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its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n 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removing those beyond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container 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many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size 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If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copies of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otherwise, they are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value-initialized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also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container capacity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 reallocation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allocated storage space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takes place.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Resizing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=1;i&lt;10;i++)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v.push_back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(5);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(8,100);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(12);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=0;i&lt;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&lt;&lt;v[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]&lt;&lt;" ";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DE492-4980-4C58-9933-DC0F462314C2}"/>
              </a:ext>
            </a:extLst>
          </p:cNvPr>
          <p:cNvSpPr txBox="1"/>
          <p:nvPr/>
        </p:nvSpPr>
        <p:spPr>
          <a:xfrm>
            <a:off x="5148064" y="17526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1 2 3 4 5 100 100 100 0 0 0 0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Checking an empty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v2(5);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v3(5,10);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&lt;&lt;"v1 is empty ?"&lt;&lt;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v1.empty()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&lt;&lt;"v2 is empty ?"&lt;&lt;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v2.empty()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&lt;&lt;"v3 is empty ?"&lt;&lt;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v3.empty()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1FE8E-2915-43DD-831C-329CF5233FFB}"/>
              </a:ext>
            </a:extLst>
          </p:cNvPr>
          <p:cNvSpPr txBox="1"/>
          <p:nvPr/>
        </p:nvSpPr>
        <p:spPr>
          <a:xfrm>
            <a:off x="6228184" y="1752600"/>
            <a:ext cx="183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endParaRPr lang="en-US" b="1" u="sng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v1 is empty ? 1</a:t>
            </a:r>
          </a:p>
          <a:p>
            <a:r>
              <a:rPr lang="en-US" b="1" dirty="0">
                <a:solidFill>
                  <a:srgbClr val="0070C0"/>
                </a:solidFill>
              </a:rPr>
              <a:t>v2 is empty ? 0</a:t>
            </a:r>
          </a:p>
          <a:p>
            <a:r>
              <a:rPr lang="en-US" b="1" dirty="0">
                <a:solidFill>
                  <a:srgbClr val="0070C0"/>
                </a:solidFill>
              </a:rPr>
              <a:t>v3 is empty ? 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Shrinking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x=10;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=1;i&lt;=10;i++,x+=10)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v1.push_back(x);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&lt;&lt;"Before shrinking:"&lt;&lt;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v1.size()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&lt;&lt;",Capacity="&lt;&lt;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v1.capacity()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v1.shrink_to_fit();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&lt;&lt;"After shrinking:"&lt;&lt;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v1.size()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&lt;&lt;",Capacity="&lt;&lt;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v1.capacity()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6228184" y="1752600"/>
            <a:ext cx="2507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Before shrinking</a:t>
            </a:r>
          </a:p>
          <a:p>
            <a:r>
              <a:rPr lang="en-US" b="1" dirty="0">
                <a:solidFill>
                  <a:srgbClr val="0070C0"/>
                </a:solidFill>
              </a:rPr>
              <a:t>Size=10,Capacity=16</a:t>
            </a:r>
          </a:p>
          <a:p>
            <a:r>
              <a:rPr lang="en-US" b="1" dirty="0">
                <a:solidFill>
                  <a:srgbClr val="0070C0"/>
                </a:solidFill>
              </a:rPr>
              <a:t>After shrinking</a:t>
            </a:r>
          </a:p>
          <a:p>
            <a:r>
              <a:rPr lang="en-US" b="1" dirty="0">
                <a:solidFill>
                  <a:srgbClr val="0070C0"/>
                </a:solidFill>
              </a:rPr>
              <a:t>Size=10.Capacity=10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Modifier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6"/>
          <a:ext cx="8784976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5748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 values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replace it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ones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push_back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an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pop_back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 an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41733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 an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70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Modifier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48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erase()</a:t>
                      </a:r>
                      <a:endParaRPr lang="en-IN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 an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 two vectors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same data type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 the elements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emplace()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would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extend the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inserting a new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the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emplace_back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inserts a new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 the </a:t>
                      </a:r>
                      <a:r>
                        <a:rPr lang="en-US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.</a:t>
                      </a:r>
                      <a:endParaRPr lang="en-US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6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assign()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member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new contents to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replacing its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contents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accordingly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versions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assign(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n,int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size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fill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</a:p>
          <a:p>
            <a:pPr lvl="1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assign(iterator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first,iterator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last)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used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[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which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the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including the element pointed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element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pointed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Assigning in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first;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second;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third;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first.assign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(7,10);  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vector&lt;int&gt;::iterator it;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it=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first.begin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()+1;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second.assign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it,first.end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()-1);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myarr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[] = {10,20,30};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third.assign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(myarr,myarr+3);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"Size of first: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first.size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"Size of second: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second.size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"Size of third: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third.size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6228184" y="1752600"/>
            <a:ext cx="2045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Size of first : 7</a:t>
            </a:r>
          </a:p>
          <a:p>
            <a:r>
              <a:rPr lang="en-US" b="1" dirty="0">
                <a:solidFill>
                  <a:srgbClr val="0070C0"/>
                </a:solidFill>
              </a:rPr>
              <a:t>Size of second: 5</a:t>
            </a:r>
          </a:p>
          <a:p>
            <a:r>
              <a:rPr lang="en-US" b="1" dirty="0">
                <a:solidFill>
                  <a:srgbClr val="0070C0"/>
                </a:solidFill>
              </a:rPr>
              <a:t>Size of third: 3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/>
              <a:t>Pushing &amp; </a:t>
            </a:r>
            <a:r>
              <a:rPr lang="en-US" sz="3600" b="1" dirty="0"/>
              <a:t>popping from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"Size:"&lt;&lt;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for(int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=1;i&lt;=5;i++)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v.push_back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(1*10);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for(int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=1;i&lt;=5;i++)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v.pop_back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v.shrink_to_fit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6228184" y="1484784"/>
            <a:ext cx="2109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Size:0 Capacity:0</a:t>
            </a:r>
          </a:p>
          <a:p>
            <a:r>
              <a:rPr lang="en-US" b="1" dirty="0">
                <a:solidFill>
                  <a:srgbClr val="0070C0"/>
                </a:solidFill>
              </a:rPr>
              <a:t>Size:5 Capacity:8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Size:0 Capacity:8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Size:0 Capacity:0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/>
              <a:t>programming 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Write a program </a:t>
            </a:r>
            <a:r>
              <a:rPr lang="en-IN" dirty="0">
                <a:latin typeface="Arial" pitchFamily="34" charset="0"/>
                <a:cs typeface="Arial" pitchFamily="34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store</a:t>
            </a:r>
            <a:r>
              <a:rPr lang="en-IN" dirty="0">
                <a:latin typeface="Arial" pitchFamily="34" charset="0"/>
                <a:cs typeface="Arial" pitchFamily="34" charset="0"/>
              </a:rPr>
              <a:t> some </a:t>
            </a:r>
            <a:r>
              <a:rPr lang="en-IN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IN" dirty="0">
                <a:latin typeface="Arial" pitchFamily="34" charset="0"/>
                <a:cs typeface="Arial" pitchFamily="34" charset="0"/>
              </a:rPr>
              <a:t> in a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vector</a:t>
            </a:r>
            <a:r>
              <a:rPr lang="en-IN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Now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display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IN" dirty="0">
                <a:latin typeface="Arial" pitchFamily="34" charset="0"/>
                <a:cs typeface="Arial" pitchFamily="34" charset="0"/>
              </a:rPr>
              <a:t>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all the elements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vector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Make sure </a:t>
            </a:r>
            <a:r>
              <a:rPr lang="en-IN" dirty="0">
                <a:latin typeface="Arial" pitchFamily="34" charset="0"/>
                <a:cs typeface="Arial" pitchFamily="34" charset="0"/>
              </a:rPr>
              <a:t>your code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neither uses iterators </a:t>
            </a:r>
            <a:r>
              <a:rPr lang="en-IN" dirty="0">
                <a:latin typeface="Arial" pitchFamily="34" charset="0"/>
                <a:cs typeface="Arial" pitchFamily="34" charset="0"/>
              </a:rPr>
              <a:t>nor uses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size() or capacity() </a:t>
            </a:r>
            <a:r>
              <a:rPr lang="en-IN" dirty="0">
                <a:latin typeface="Arial" pitchFamily="34" charset="0"/>
                <a:cs typeface="Arial" pitchFamily="34" charset="0"/>
              </a:rPr>
              <a:t>member function nor range based for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Categories Of Member functions of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functions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basically divided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categories.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represent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operations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can perform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they are :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Accessors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322204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v{10,4,15,8,9,11,6,3};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sum=0;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while(!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v.empty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{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sum+=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v.back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v.pop_back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&lt;&lt;"sum="&lt;&lt;sum;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insert()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member function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inserting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before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position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versions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 insert(iterator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pos,int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insert(iterator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pos,int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n,int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to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insert()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insert(iterator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pos,iterator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first,iterator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last)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to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range [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 the same order).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that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includes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pointed by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one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pointed by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Inserting in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vector&lt;int&gt; v1 (3,100);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vector&lt;int&gt;::iterator it;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it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v1.begin();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it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v1.insert ( it , 200 );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v1.insert (it,2,300);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// "it" no longer valid, get a new one: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it =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v1.begin();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vector&lt;int&gt; v2 (2,400);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v1.insert (it+2,v2.begin(),v2.end());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int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[] = { 501,502,503 };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v1.insert (v1.begin(),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arr+3);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"v1 contains:";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for (it=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v1.begin()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it!=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v1.end()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it++)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*it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2664341" y="1712258"/>
            <a:ext cx="6479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v1 contains:501 502 503 300 300 400 400 200 100 100 100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erase()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member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removes element(s)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versions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 erase(iterator pos)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where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 erase(iterator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first,iterator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last)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used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[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which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all the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including the element pointed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element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pointed by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erasing in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vector&lt;int&gt; v1;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// set some values (from 1 to 10)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for (int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&lt;=10;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v1.push_back(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// erase the 6th element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v1.erase (v1.begin()+5);</a:t>
            </a:r>
          </a:p>
          <a:p>
            <a:pPr marL="114300" indent="0">
              <a:buNone/>
            </a:pPr>
            <a:endParaRPr lang="en-US" sz="25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erase the first 3 elements: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v1.erase (v1.begin(),v1.begin()+3);</a:t>
            </a:r>
          </a:p>
          <a:p>
            <a:pPr marL="114300" indent="0">
              <a:buNone/>
            </a:pPr>
            <a:endParaRPr lang="en-US" sz="25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"v1 contains:";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for (int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v1.size()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v1[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return 0;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5292080" y="1712258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v1 contains:4 5 7 8 9 10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SWAPPing</a:t>
            </a:r>
            <a:r>
              <a:rPr lang="en-US" sz="3600" b="1" dirty="0"/>
              <a:t> in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 (3,100);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v2 (5,200);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v1.swap(v2);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"v1 contains:";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(int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v1.size()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v1[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"v2 contains:";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(int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v2.size()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v2[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5292080" y="1712258"/>
            <a:ext cx="3757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v1 contains:200 200 200 200 200</a:t>
            </a:r>
          </a:p>
          <a:p>
            <a:r>
              <a:rPr lang="en-US" b="1" dirty="0">
                <a:solidFill>
                  <a:srgbClr val="0070C0"/>
                </a:solidFill>
              </a:rPr>
              <a:t>v2 contains: 100 100 100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7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to swap elements in a vector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us a global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 also , which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any two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passed to it.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it to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two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SWAPPing</a:t>
            </a:r>
            <a:r>
              <a:rPr lang="en-US" sz="3600" b="1" dirty="0"/>
              <a:t> two elements of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v={ 10, 20, 30, 40, 50 };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2, j = 3;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swap(v[</a:t>
            </a:r>
            <a:r>
              <a:rPr lang="en-US" sz="25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], v[j]);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(int i: v) {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5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 marL="114300" indent="0">
              <a:buNone/>
            </a:pPr>
            <a:endParaRPr lang="en-US" sz="25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5292080" y="1712258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10 20 40 30 50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What’s the difference ?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C953CE-7791-4399-B810-DB2862FA351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8022902"/>
              </p:ext>
            </p:extLst>
          </p:nvPr>
        </p:nvGraphicFramePr>
        <p:xfrm>
          <a:off x="179512" y="1752600"/>
          <a:ext cx="8712968" cy="304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819156808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3648634661"/>
                    </a:ext>
                  </a:extLst>
                </a:gridCol>
              </a:tblGrid>
              <a:tr h="373533">
                <a:tc>
                  <a:txBody>
                    <a:bodyPr/>
                    <a:lstStyle/>
                    <a:p>
                      <a:r>
                        <a:rPr lang="en-US" dirty="0"/>
                        <a:t>Global swap()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Vector’s swap() Member 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75874"/>
                  </a:ext>
                </a:extLst>
              </a:tr>
              <a:tr h="64472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is a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built-in function 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C++ STL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std::vector::swap() 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a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029915"/>
                  </a:ext>
                </a:extLst>
              </a:tr>
              <a:tr h="2026290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swaps the value 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 two variables </a:t>
                      </a:r>
                      <a:r>
                        <a:rPr lang="en-US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passed to it as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parameters.</a:t>
                      </a:r>
                      <a:endParaRPr lang="en-IN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800" b="1" i="0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std::vector::swap()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exchanges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 vector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with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It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swaps the addresses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(i.e. the containers exchange references to their data) of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two vectors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rather than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swapping each element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 by one which is done in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constant time O(1).</a:t>
                      </a:r>
                      <a:endParaRPr lang="en-IN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27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9FB029-9D9E-46A0-A3B1-477C7D6ED8C9}"/>
              </a:ext>
            </a:extLst>
          </p:cNvPr>
          <p:cNvSpPr txBox="1"/>
          <p:nvPr/>
        </p:nvSpPr>
        <p:spPr>
          <a:xfrm>
            <a:off x="107504" y="5013176"/>
            <a:ext cx="8863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Special Note: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</a:t>
            </a:r>
            <a:r>
              <a:rPr lang="en-US" b="1" i="0" dirty="0">
                <a:solidFill>
                  <a:srgbClr val="7030A0"/>
                </a:solidFill>
                <a:effectLst/>
                <a:latin typeface="urw-din"/>
              </a:rPr>
              <a:t>global swap() function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used for </a:t>
            </a:r>
            <a:r>
              <a:rPr lang="en-US" b="1" i="0" dirty="0">
                <a:solidFill>
                  <a:srgbClr val="C00000"/>
                </a:solidFill>
                <a:effectLst/>
                <a:latin typeface="urw-din"/>
              </a:rPr>
              <a:t>swapping two vectors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and B, then it </a:t>
            </a:r>
            <a:r>
              <a:rPr lang="en-US" b="1" i="0" dirty="0">
                <a:solidFill>
                  <a:srgbClr val="00B050"/>
                </a:solidFill>
                <a:effectLst/>
                <a:latin typeface="urw-din"/>
              </a:rPr>
              <a:t>internally calls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vector’s member function </a:t>
            </a:r>
            <a:r>
              <a:rPr lang="en-US" b="1" i="0" dirty="0">
                <a:solidFill>
                  <a:srgbClr val="0070C0"/>
                </a:solidFill>
                <a:effectLst/>
                <a:latin typeface="urw-din"/>
              </a:rPr>
              <a:t>swap()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urw-din"/>
              </a:rPr>
              <a:t>A.swap</a:t>
            </a:r>
            <a:r>
              <a:rPr lang="en-US" b="1" i="0" dirty="0">
                <a:solidFill>
                  <a:srgbClr val="7030A0"/>
                </a:solidFill>
                <a:effectLst/>
                <a:latin typeface="urw-din"/>
              </a:rPr>
              <a:t>(B)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1" i="0" dirty="0">
                <a:solidFill>
                  <a:srgbClr val="0070C0"/>
                </a:solidFill>
                <a:effectLst/>
                <a:latin typeface="urw-din"/>
              </a:rPr>
              <a:t>It means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that </a:t>
            </a:r>
            <a:r>
              <a:rPr lang="en-US" b="1" i="0" dirty="0">
                <a:solidFill>
                  <a:srgbClr val="00B050"/>
                </a:solidFill>
                <a:effectLst/>
                <a:latin typeface="urw-din"/>
              </a:rPr>
              <a:t>both the functions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will </a:t>
            </a:r>
            <a:r>
              <a:rPr lang="en-US" b="1" i="0" dirty="0">
                <a:solidFill>
                  <a:schemeClr val="accent2"/>
                </a:solidFill>
                <a:effectLst/>
                <a:latin typeface="urw-din"/>
              </a:rPr>
              <a:t>swap the contents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urw-din"/>
              </a:rPr>
              <a:t>vectors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in </a:t>
            </a:r>
            <a:r>
              <a:rPr lang="en-US" b="1" i="0" dirty="0">
                <a:solidFill>
                  <a:srgbClr val="7030A0"/>
                </a:solidFill>
                <a:effectLst/>
                <a:latin typeface="urw-din"/>
              </a:rPr>
              <a:t>O(1)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time and give the </a:t>
            </a:r>
          </a:p>
          <a:p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urw-din"/>
              </a:rPr>
              <a:t>same performance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Iterator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6"/>
          <a:ext cx="8784976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5748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beginning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follows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vector.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41733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preceding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37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Clearing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vector&lt;int&gt; v={ 10, 20, 30, 40, 50 };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&lt;&lt;"Before clearing, Size:"&lt;&lt;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v.clear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&lt;&lt;"After clearing , Size:"&lt;&lt;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&lt;&lt;",Capacity:"&lt;&lt;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4860032" y="1712258"/>
            <a:ext cx="3985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Before clearing, size: 5,capacity:5</a:t>
            </a:r>
          </a:p>
          <a:p>
            <a:r>
              <a:rPr lang="en-US" b="1" dirty="0">
                <a:solidFill>
                  <a:srgbClr val="0070C0"/>
                </a:solidFill>
              </a:rPr>
              <a:t>After    clearing, size: 0,capacity:5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emplace()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extends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place using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its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 emplace(iterator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forwarded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emplace()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 = {10,20,30};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auto it =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v.emplace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()+1, 100 );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v.emplace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 it, 200 );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v.emplace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(), 300 );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"vector contains:";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x: v)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x;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4499992" y="1712258"/>
            <a:ext cx="4341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vector contains: 10 200 100 20 30 300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emplace() differs from insert()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difference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that 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insert()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takes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whose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as the container type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into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other hand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takes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 list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those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9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is, 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does in-place insertion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unnecessary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of 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 data types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matter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one we use.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for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use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preferred</a:t>
            </a:r>
          </a:p>
        </p:txBody>
      </p:sp>
    </p:spTree>
    <p:extLst>
      <p:ext uri="{BB962C8B-B14F-4D97-AF65-F5344CB8AC3E}">
        <p14:creationId xmlns:p14="http://schemas.microsoft.com/office/powerpoint/2010/main" val="29942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emplace() differs from Insert()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more clear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here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will happen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we call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insert():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Note that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constructor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destroy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copy.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8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emplace() differs from insert()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comparison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directly takes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arguments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other 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emplacement function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avoids constructing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will be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 more efficient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tries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large amount of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712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 err="1"/>
              <a:t>emplace_back</a:t>
            </a:r>
            <a:r>
              <a:rPr lang="en-US" sz="3600" b="1" cap="none" dirty="0"/>
              <a:t>() </a:t>
            </a:r>
            <a:r>
              <a:rPr lang="en-US" sz="3600" b="1" dirty="0"/>
              <a:t>member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inserts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right after its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last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place using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its constructor.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version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emplace_back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forwarded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emplace_baCK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 = {10,20,30};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v.emplace_back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(100);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v.emplace_back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(200);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"vector contains:";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x: v)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x;</a:t>
            </a:r>
          </a:p>
          <a:p>
            <a:pPr marL="114300" indent="0">
              <a:buNone/>
            </a:pPr>
            <a:endParaRPr lang="en-US" sz="14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CB3C0-81BD-4BB6-8A4E-61F71DA5E41F}"/>
              </a:ext>
            </a:extLst>
          </p:cNvPr>
          <p:cNvSpPr txBox="1"/>
          <p:nvPr/>
        </p:nvSpPr>
        <p:spPr>
          <a:xfrm>
            <a:off x="4499992" y="1712258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vector contains: 10 20 30 100 200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7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emplace_back</a:t>
            </a:r>
            <a:r>
              <a:rPr lang="en-US" sz="3600" b="1" dirty="0"/>
              <a:t>() differs from </a:t>
            </a:r>
            <a:r>
              <a:rPr lang="en-US" sz="3600" b="1" dirty="0" err="1"/>
              <a:t>push_back</a:t>
            </a:r>
            <a:r>
              <a:rPr lang="en-US" sz="3600" b="1" dirty="0"/>
              <a:t>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push_back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last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 </a:t>
            </a:r>
            <a:r>
              <a:rPr lang="en-US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is 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emplace_back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right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last element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element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 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 in place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 </a:t>
            </a:r>
            <a:r>
              <a:rPr lang="en-US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as the arguments for its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1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Iterator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6"/>
          <a:ext cx="8784976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5748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beginning 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cend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follows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reverse 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41733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crend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preceding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709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emplace_back</a:t>
            </a:r>
            <a:r>
              <a:rPr lang="en-US" sz="3600" b="1" dirty="0"/>
              <a:t>() differs from </a:t>
            </a:r>
            <a:r>
              <a:rPr lang="en-US" sz="3600" b="1" dirty="0" err="1"/>
              <a:t>push_back</a:t>
            </a:r>
            <a:r>
              <a:rPr lang="en-US" sz="3600" b="1" dirty="0"/>
              <a:t>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more clear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here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will happen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we call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Note that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constructor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should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be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destroy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copy.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0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</a:t>
            </a:r>
            <a:r>
              <a:rPr lang="en-US" sz="3600" b="1" dirty="0" err="1"/>
              <a:t>emplace_back</a:t>
            </a:r>
            <a:r>
              <a:rPr lang="en-US" sz="3600" b="1" dirty="0"/>
              <a:t>() differs from </a:t>
            </a:r>
            <a:r>
              <a:rPr lang="en-US" sz="3600" b="1" dirty="0" err="1"/>
              <a:t>push_back</a:t>
            </a:r>
            <a:r>
              <a:rPr lang="en-US" sz="3600" b="1" dirty="0"/>
              <a:t>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comparison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emplace_back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directly takes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arguments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other 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emplacement function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avoids constructing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temporary 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will be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 more efficient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tries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large amount of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4157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Forward &amp; backward iterating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&lt;&lt;"Forward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&lt;&lt;"Backward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j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j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++j)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*j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4932040" y="1703710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Forward Iteration: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Backward Iteration: 50 40 30 20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&lt;&lt;"Forward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&lt;&lt;"Backward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j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j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++j)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*j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9E99-C201-41D4-82C1-CB73A41CCDA3}"/>
              </a:ext>
            </a:extLst>
          </p:cNvPr>
          <p:cNvSpPr txBox="1"/>
          <p:nvPr/>
        </p:nvSpPr>
        <p:spPr>
          <a:xfrm>
            <a:off x="4932040" y="1703710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Forward Iteration: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Backward Iteration: 50 40 30 20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68E1-6C74-4996-84D0-D64828F942E3}"/>
              </a:ext>
            </a:extLst>
          </p:cNvPr>
          <p:cNvSpPr txBox="1"/>
          <p:nvPr/>
        </p:nvSpPr>
        <p:spPr>
          <a:xfrm>
            <a:off x="4932040" y="1703710"/>
            <a:ext cx="3805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Iterating and manipulating: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Iterating again: 11 21 31 41 51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while reverse iterating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3958-C93A-485B-9314-A735518D1D91}"/>
              </a:ext>
            </a:extLst>
          </p:cNvPr>
          <p:cNvSpPr txBox="1"/>
          <p:nvPr/>
        </p:nvSpPr>
        <p:spPr>
          <a:xfrm>
            <a:off x="4283968" y="1703710"/>
            <a:ext cx="4543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Reverse Iterating and manipulating: 50 40 30 20 10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Reverse Iterating again: 51 41 31 21 11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4819</Words>
  <Application>Microsoft Office PowerPoint</Application>
  <PresentationFormat>On-screen Show (4:3)</PresentationFormat>
  <Paragraphs>697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Book Antiqua</vt:lpstr>
      <vt:lpstr>Calibri</vt:lpstr>
      <vt:lpstr>Century Gothic</vt:lpstr>
      <vt:lpstr>Consolas</vt:lpstr>
      <vt:lpstr>urw-din</vt:lpstr>
      <vt:lpstr>Apothecary</vt:lpstr>
      <vt:lpstr>ADVAnce C++</vt:lpstr>
      <vt:lpstr>MODERN C++</vt:lpstr>
      <vt:lpstr>Categories Of Member functions of vector</vt:lpstr>
      <vt:lpstr>Iterator functions</vt:lpstr>
      <vt:lpstr>Iterator functions</vt:lpstr>
      <vt:lpstr>Forward &amp; backward iterating</vt:lpstr>
      <vt:lpstr>Constant iterator</vt:lpstr>
      <vt:lpstr>Manipulating using iterator</vt:lpstr>
      <vt:lpstr>Manipulating while reverse iterating</vt:lpstr>
      <vt:lpstr>Manipulating using constant iterator</vt:lpstr>
      <vt:lpstr>Manipulating using reverse constant iterator</vt:lpstr>
      <vt:lpstr>Accessor functions</vt:lpstr>
      <vt:lpstr>Accessing a vector</vt:lpstr>
      <vt:lpstr>Accessing a vector</vt:lpstr>
      <vt:lpstr>capacity functions</vt:lpstr>
      <vt:lpstr>capacity functions</vt:lpstr>
      <vt:lpstr>Size V/s Capacity</vt:lpstr>
      <vt:lpstr>output</vt:lpstr>
      <vt:lpstr>The resize() member function</vt:lpstr>
      <vt:lpstr>The resize() member function</vt:lpstr>
      <vt:lpstr>Resizing a vector</vt:lpstr>
      <vt:lpstr>Checking an empty vector</vt:lpstr>
      <vt:lpstr>Shrinking a vector</vt:lpstr>
      <vt:lpstr>Modifier functions</vt:lpstr>
      <vt:lpstr>Modifier functions</vt:lpstr>
      <vt:lpstr>The assign() member function</vt:lpstr>
      <vt:lpstr>Assigning in a vector</vt:lpstr>
      <vt:lpstr>Pushing &amp; popping from vector</vt:lpstr>
      <vt:lpstr> programming  challenge</vt:lpstr>
      <vt:lpstr>solution</vt:lpstr>
      <vt:lpstr>The insert() member function</vt:lpstr>
      <vt:lpstr>The insert() member function</vt:lpstr>
      <vt:lpstr>Inserting in a vector</vt:lpstr>
      <vt:lpstr>The erase() member function</vt:lpstr>
      <vt:lpstr>erasing in a vector</vt:lpstr>
      <vt:lpstr>SWAPPing in a vector</vt:lpstr>
      <vt:lpstr>How to swap elements in a vector ?</vt:lpstr>
      <vt:lpstr>SWAPPing two elements of a vector</vt:lpstr>
      <vt:lpstr>What’s the difference ?</vt:lpstr>
      <vt:lpstr>Clearing a vector</vt:lpstr>
      <vt:lpstr>The emplace() member function</vt:lpstr>
      <vt:lpstr>Using emplace()</vt:lpstr>
      <vt:lpstr>How emplace() differs from insert() ?</vt:lpstr>
      <vt:lpstr>Benefit ?</vt:lpstr>
      <vt:lpstr>How emplace() differs from Insert() ?</vt:lpstr>
      <vt:lpstr>How emplace() differs from insert() ?</vt:lpstr>
      <vt:lpstr>The emplace_back() member function</vt:lpstr>
      <vt:lpstr>Using emplace_baCK()</vt:lpstr>
      <vt:lpstr>How emplace_back() differs from push_back() ?</vt:lpstr>
      <vt:lpstr>How emplace_back() differs from push_back() ?</vt:lpstr>
      <vt:lpstr>How emplace_back() differs from push_back()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339</cp:revision>
  <dcterms:created xsi:type="dcterms:W3CDTF">2012-06-25T19:01:56Z</dcterms:created>
  <dcterms:modified xsi:type="dcterms:W3CDTF">2021-12-23T16:50:13Z</dcterms:modified>
</cp:coreProperties>
</file>