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notesMasterIdLst>
    <p:notesMasterId r:id="rId47"/>
  </p:notesMasterIdLst>
  <p:sldIdLst>
    <p:sldId id="354" r:id="rId4"/>
    <p:sldId id="324" r:id="rId5"/>
    <p:sldId id="396" r:id="rId6"/>
    <p:sldId id="446" r:id="rId7"/>
    <p:sldId id="454" r:id="rId8"/>
    <p:sldId id="504" r:id="rId9"/>
    <p:sldId id="442" r:id="rId10"/>
    <p:sldId id="473" r:id="rId11"/>
    <p:sldId id="505" r:id="rId12"/>
    <p:sldId id="474" r:id="rId13"/>
    <p:sldId id="475" r:id="rId14"/>
    <p:sldId id="476" r:id="rId15"/>
    <p:sldId id="506" r:id="rId16"/>
    <p:sldId id="507" r:id="rId17"/>
    <p:sldId id="508" r:id="rId18"/>
    <p:sldId id="509" r:id="rId19"/>
    <p:sldId id="510" r:id="rId20"/>
    <p:sldId id="511" r:id="rId21"/>
    <p:sldId id="512" r:id="rId22"/>
    <p:sldId id="513" r:id="rId23"/>
    <p:sldId id="451" r:id="rId24"/>
    <p:sldId id="514" r:id="rId25"/>
    <p:sldId id="515" r:id="rId26"/>
    <p:sldId id="516" r:id="rId27"/>
    <p:sldId id="517" r:id="rId28"/>
    <p:sldId id="518" r:id="rId29"/>
    <p:sldId id="519" r:id="rId30"/>
    <p:sldId id="520" r:id="rId31"/>
    <p:sldId id="521" r:id="rId32"/>
    <p:sldId id="522" r:id="rId33"/>
    <p:sldId id="523" r:id="rId34"/>
    <p:sldId id="524" r:id="rId35"/>
    <p:sldId id="525" r:id="rId36"/>
    <p:sldId id="526" r:id="rId37"/>
    <p:sldId id="527" r:id="rId38"/>
    <p:sldId id="528" r:id="rId39"/>
    <p:sldId id="529" r:id="rId40"/>
    <p:sldId id="530" r:id="rId41"/>
    <p:sldId id="531" r:id="rId42"/>
    <p:sldId id="532" r:id="rId43"/>
    <p:sldId id="533" r:id="rId44"/>
    <p:sldId id="534" r:id="rId45"/>
    <p:sldId id="353" r:id="rId4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66"/>
    <a:srgbClr val="058D2F"/>
    <a:srgbClr val="00FFFF"/>
    <a:srgbClr val="08E64D"/>
    <a:srgbClr val="F2A40D"/>
    <a:srgbClr val="996633"/>
    <a:srgbClr val="002060"/>
    <a:srgbClr val="FFFFFF"/>
    <a:srgbClr val="32AEB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15" autoAdjust="0"/>
    <p:restoredTop sz="94291" autoAdjust="0"/>
  </p:normalViewPr>
  <p:slideViewPr>
    <p:cSldViewPr>
      <p:cViewPr varScale="1">
        <p:scale>
          <a:sx n="131" d="100"/>
          <a:sy n="131" d="100"/>
        </p:scale>
        <p:origin x="-90" y="-216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34EEA-2E45-4BD9-9994-3669A6233E6D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07413-7DA1-48F0-BF82-ADA06B9AF2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07413-7DA1-48F0-BF82-ADA06B9AF2ED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75712077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95063590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88877178"/>
      </p:ext>
    </p:extLst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42137841"/>
      </p:ext>
    </p:extLst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09397712"/>
      </p:ext>
    </p:extLst>
  </p:cSld>
  <p:clrMapOvr>
    <a:masterClrMapping/>
  </p:clrMapOvr>
  <p:transition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52426109"/>
      </p:ext>
    </p:extLst>
  </p:cSld>
  <p:clrMapOvr>
    <a:masterClrMapping/>
  </p:clrMapOvr>
  <p:transition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xmlns="" val="3106909289"/>
      </p:ext>
    </p:extLst>
  </p:cSld>
  <p:clrMapOvr>
    <a:masterClrMapping/>
  </p:clrMapOvr>
  <p:transition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8182204"/>
      </p:ext>
    </p:extLst>
  </p:cSld>
  <p:clrMapOvr>
    <a:masterClrMapping/>
  </p:clrMapOvr>
  <p:transition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38235425"/>
      </p:ext>
    </p:extLst>
  </p:cSld>
  <p:clrMapOvr>
    <a:masterClrMapping/>
  </p:clrMapOvr>
  <p:transition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45998830"/>
      </p:ext>
    </p:extLst>
  </p:cSld>
  <p:clrMapOvr>
    <a:masterClrMapping/>
  </p:clrMapOvr>
  <p:transition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26867806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960850198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5967038"/>
      </p:ext>
    </p:extLst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6058886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00137395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3440264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ransition>
    <p:wipe dir="d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>
    <p:wipe dir="d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>
    <p:wipe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3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4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5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hyperlink" Target="mailto:scalive4u@gmail.com" TargetMode="Externa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43108" y="2428874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sz="5400" b="1" cap="all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p-3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" name="Picture 6" descr="cpp-mini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41" y="142858"/>
            <a:ext cx="2792090" cy="30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Write a program to write an integer value with value </a:t>
            </a:r>
            <a:r>
              <a:rPr lang="en-US" dirty="0">
                <a:solidFill>
                  <a:schemeClr val="bg1"/>
                </a:solidFill>
              </a:rPr>
              <a:t>2147483647</a:t>
            </a:r>
            <a:r>
              <a:rPr lang="en-US" dirty="0">
                <a:solidFill>
                  <a:schemeClr val="tx1"/>
                </a:solidFill>
              </a:rPr>
              <a:t> in file message.txt</a:t>
            </a:r>
          </a:p>
          <a:p>
            <a:r>
              <a:rPr lang="en-US" dirty="0">
                <a:solidFill>
                  <a:schemeClr val="bg1"/>
                </a:solidFill>
              </a:rPr>
              <a:t>#include &lt;iostream&gt;</a:t>
            </a:r>
          </a:p>
          <a:p>
            <a:r>
              <a:rPr lang="en-US" dirty="0">
                <a:solidFill>
                  <a:schemeClr val="bg1"/>
                </a:solidFill>
              </a:rPr>
              <a:t>#include &lt;fstream&gt;</a:t>
            </a:r>
          </a:p>
          <a:p>
            <a:r>
              <a:rPr lang="en-US" dirty="0">
                <a:solidFill>
                  <a:schemeClr val="bg1"/>
                </a:solidFill>
              </a:rPr>
              <a:t>using namespace std;</a:t>
            </a:r>
          </a:p>
          <a:p>
            <a:r>
              <a:rPr lang="en-US" dirty="0">
                <a:solidFill>
                  <a:schemeClr val="bg1"/>
                </a:solidFill>
              </a:rPr>
              <a:t>int main()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fstream </a:t>
            </a:r>
            <a:r>
              <a:rPr lang="en-US" dirty="0" err="1">
                <a:solidFill>
                  <a:schemeClr val="bg1"/>
                </a:solidFill>
              </a:rPr>
              <a:t>fobj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fobj.open</a:t>
            </a:r>
            <a:r>
              <a:rPr lang="en-US" dirty="0">
                <a:solidFill>
                  <a:schemeClr val="bg1"/>
                </a:solidFill>
              </a:rPr>
              <a:t>("f:\\message.txt", ios::</a:t>
            </a:r>
            <a:r>
              <a:rPr lang="en-US" dirty="0" err="1">
                <a:solidFill>
                  <a:schemeClr val="bg1"/>
                </a:solidFill>
              </a:rPr>
              <a:t>out|ios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trunc|ios</a:t>
            </a:r>
            <a:r>
              <a:rPr lang="en-US" dirty="0">
                <a:solidFill>
                  <a:schemeClr val="bg1"/>
                </a:solidFill>
              </a:rPr>
              <a:t>::binary);</a:t>
            </a:r>
          </a:p>
          <a:p>
            <a:r>
              <a:rPr lang="en-US" dirty="0">
                <a:solidFill>
                  <a:schemeClr val="bg1"/>
                </a:solidFill>
              </a:rPr>
              <a:t>    int a = 2147483647;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fobj.write</a:t>
            </a:r>
            <a:r>
              <a:rPr lang="en-US" dirty="0">
                <a:solidFill>
                  <a:schemeClr val="bg1"/>
                </a:solidFill>
              </a:rPr>
              <a:t>((char *)&amp;a, sizeof(a));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fobj.close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cout</a:t>
            </a:r>
            <a:r>
              <a:rPr lang="en-US" dirty="0">
                <a:solidFill>
                  <a:schemeClr val="bg1"/>
                </a:solidFill>
              </a:rPr>
              <a:t>&lt;&lt;"File saved successfully!"&lt;&lt;</a:t>
            </a:r>
            <a:r>
              <a:rPr lang="en-US" dirty="0" err="1">
                <a:solidFill>
                  <a:schemeClr val="bg1"/>
                </a:solidFill>
              </a:rPr>
              <a:t>endl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  return 0;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The previous code in Binary Mode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79863661"/>
      </p:ext>
    </p:extLst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Output of The Previous Code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282" y="1142990"/>
            <a:ext cx="8678198" cy="19082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Output</a:t>
            </a:r>
          </a:p>
          <a:p>
            <a:endParaRPr lang="en-US" sz="2000" b="1" dirty="0">
              <a:solidFill>
                <a:srgbClr val="FFFFFF"/>
              </a:solidFill>
            </a:endParaRPr>
          </a:p>
          <a:p>
            <a:r>
              <a:rPr lang="en-US" sz="2000" b="1" dirty="0">
                <a:solidFill>
                  <a:srgbClr val="FFFFFF"/>
                </a:solidFill>
              </a:rPr>
              <a:t>File saved successfully!</a:t>
            </a:r>
          </a:p>
          <a:p>
            <a:endParaRPr lang="en-US" sz="2000" b="1" dirty="0">
              <a:solidFill>
                <a:srgbClr val="FFFFFF"/>
              </a:solidFill>
            </a:endParaRPr>
          </a:p>
          <a:p>
            <a:r>
              <a:rPr lang="en-US" sz="2000" b="1" dirty="0">
                <a:solidFill>
                  <a:srgbClr val="FFFFFF"/>
                </a:solidFill>
              </a:rPr>
              <a:t>Process returned 0 (0x0)   execution time : 0.105 s</a:t>
            </a:r>
          </a:p>
          <a:p>
            <a:r>
              <a:rPr lang="en-US" sz="2000" b="1" dirty="0">
                <a:solidFill>
                  <a:srgbClr val="FFFFFF"/>
                </a:solidFill>
              </a:rPr>
              <a:t>Press any key to continue.</a:t>
            </a:r>
          </a:p>
        </p:txBody>
      </p:sp>
    </p:spTree>
    <p:extLst>
      <p:ext uri="{BB962C8B-B14F-4D97-AF65-F5344CB8AC3E}">
        <p14:creationId xmlns:p14="http://schemas.microsoft.com/office/powerpoint/2010/main" xmlns="" val="401751816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System Screenshot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AFD8E56-1777-4825-825F-B05896FE2F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844" y="1059582"/>
            <a:ext cx="8899078" cy="385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5931389"/>
      </p:ext>
    </p:extLst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Benefits of file handling in Binary mode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0B563DC-E13C-4BC0-BF7F-2207EBF0CA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337" y="1022320"/>
            <a:ext cx="3354843" cy="39783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956C089-447C-405B-99A6-49E3D5D1EC98}"/>
              </a:ext>
            </a:extLst>
          </p:cNvPr>
          <p:cNvSpPr/>
          <p:nvPr/>
        </p:nvSpPr>
        <p:spPr>
          <a:xfrm>
            <a:off x="636939" y="4794574"/>
            <a:ext cx="2806241" cy="2060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F8F510F-458D-465A-AC2F-7D75DC8121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4048" y="1013140"/>
            <a:ext cx="3950420" cy="397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6558369"/>
      </p:ext>
    </p:extLst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r>
              <a:rPr lang="en-US" dirty="0">
                <a:solidFill>
                  <a:schemeClr val="bg1"/>
                </a:solidFill>
              </a:rPr>
              <a:t>#include &lt;iostream&gt;</a:t>
            </a:r>
          </a:p>
          <a:p>
            <a:r>
              <a:rPr lang="en-US" dirty="0">
                <a:solidFill>
                  <a:schemeClr val="bg1"/>
                </a:solidFill>
              </a:rPr>
              <a:t>#include &lt;fstream&gt;</a:t>
            </a:r>
          </a:p>
          <a:p>
            <a:r>
              <a:rPr lang="en-US" dirty="0">
                <a:solidFill>
                  <a:schemeClr val="bg1"/>
                </a:solidFill>
              </a:rPr>
              <a:t>using namespace std;</a:t>
            </a:r>
          </a:p>
          <a:p>
            <a:r>
              <a:rPr lang="en-US" dirty="0">
                <a:solidFill>
                  <a:schemeClr val="bg1"/>
                </a:solidFill>
              </a:rPr>
              <a:t>int main()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fstream </a:t>
            </a:r>
            <a:r>
              <a:rPr lang="en-US" dirty="0" err="1">
                <a:solidFill>
                  <a:schemeClr val="bg1"/>
                </a:solidFill>
              </a:rPr>
              <a:t>fobj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fobj.open</a:t>
            </a:r>
            <a:r>
              <a:rPr lang="en-US" dirty="0">
                <a:solidFill>
                  <a:schemeClr val="bg1"/>
                </a:solidFill>
              </a:rPr>
              <a:t>("f:\\message.txt", ios::</a:t>
            </a:r>
            <a:r>
              <a:rPr lang="en-US" dirty="0" err="1">
                <a:solidFill>
                  <a:schemeClr val="bg1"/>
                </a:solidFill>
              </a:rPr>
              <a:t>in|ios</a:t>
            </a:r>
            <a:r>
              <a:rPr lang="en-US" dirty="0">
                <a:solidFill>
                  <a:schemeClr val="bg1"/>
                </a:solidFill>
              </a:rPr>
              <a:t>::binary);</a:t>
            </a:r>
          </a:p>
          <a:p>
            <a:r>
              <a:rPr lang="en-US" dirty="0">
                <a:solidFill>
                  <a:schemeClr val="bg1"/>
                </a:solidFill>
              </a:rPr>
              <a:t>    int a;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fobj.read</a:t>
            </a:r>
            <a:r>
              <a:rPr lang="en-US" dirty="0">
                <a:solidFill>
                  <a:schemeClr val="bg1"/>
                </a:solidFill>
              </a:rPr>
              <a:t>((char *)&amp;a, sizeof(a));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cout</a:t>
            </a:r>
            <a:r>
              <a:rPr lang="en-US" dirty="0">
                <a:solidFill>
                  <a:schemeClr val="bg1"/>
                </a:solidFill>
              </a:rPr>
              <a:t>&lt;&lt;"Data read from file is: "&lt;&lt;a&lt;&lt;</a:t>
            </a:r>
            <a:r>
              <a:rPr lang="en-US" dirty="0" err="1">
                <a:solidFill>
                  <a:schemeClr val="bg1"/>
                </a:solidFill>
              </a:rPr>
              <a:t>endl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fobj.close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cout</a:t>
            </a:r>
            <a:r>
              <a:rPr lang="en-US" dirty="0">
                <a:solidFill>
                  <a:schemeClr val="bg1"/>
                </a:solidFill>
              </a:rPr>
              <a:t>&lt;&lt;"File saved successfully!"&lt;&lt;</a:t>
            </a:r>
            <a:r>
              <a:rPr lang="en-US" dirty="0" err="1">
                <a:solidFill>
                  <a:schemeClr val="bg1"/>
                </a:solidFill>
              </a:rPr>
              <a:t>endl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  return 0;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The previous code in Binary Mode for reading from file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86884599"/>
      </p:ext>
    </p:extLst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Output of The Previous Code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282" y="1142990"/>
            <a:ext cx="8678198" cy="2215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Output</a:t>
            </a:r>
          </a:p>
          <a:p>
            <a:endParaRPr lang="en-US" sz="2000" b="1" dirty="0">
              <a:solidFill>
                <a:srgbClr val="FFFFFF"/>
              </a:solidFill>
            </a:endParaRPr>
          </a:p>
          <a:p>
            <a:r>
              <a:rPr lang="en-US" sz="2000" b="1" dirty="0">
                <a:solidFill>
                  <a:srgbClr val="FFFFFF"/>
                </a:solidFill>
              </a:rPr>
              <a:t>Data read from file is: 2147483647</a:t>
            </a:r>
          </a:p>
          <a:p>
            <a:r>
              <a:rPr lang="en-US" sz="2000" b="1" dirty="0">
                <a:solidFill>
                  <a:srgbClr val="FFFFFF"/>
                </a:solidFill>
              </a:rPr>
              <a:t>File saved successfully!</a:t>
            </a:r>
          </a:p>
          <a:p>
            <a:endParaRPr lang="en-US" sz="2000" b="1" dirty="0">
              <a:solidFill>
                <a:srgbClr val="FFFFFF"/>
              </a:solidFill>
            </a:endParaRPr>
          </a:p>
          <a:p>
            <a:r>
              <a:rPr lang="en-US" sz="2000" b="1" dirty="0">
                <a:solidFill>
                  <a:srgbClr val="FFFFFF"/>
                </a:solidFill>
              </a:rPr>
              <a:t>Process returned 0 (0x0)   execution time : 0.135 s</a:t>
            </a:r>
          </a:p>
          <a:p>
            <a:r>
              <a:rPr lang="en-US" sz="2000" b="1" dirty="0">
                <a:solidFill>
                  <a:srgbClr val="FFFFFF"/>
                </a:solidFill>
              </a:rPr>
              <a:t>Press any key to continue.</a:t>
            </a:r>
          </a:p>
        </p:txBody>
      </p:sp>
    </p:spTree>
    <p:extLst>
      <p:ext uri="{BB962C8B-B14F-4D97-AF65-F5344CB8AC3E}">
        <p14:creationId xmlns:p14="http://schemas.microsoft.com/office/powerpoint/2010/main" xmlns="" val="326058549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System Screenshot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B7655D1-9788-426D-B768-AE2DF8A513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496" y="1059582"/>
            <a:ext cx="9006426" cy="384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89571057"/>
      </p:ext>
    </p:extLst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Benefits of file handling in Binary mode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6A5CB16-FBF4-46A6-9C50-C774F046B7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361" y="1000114"/>
            <a:ext cx="3663863" cy="4000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32E77AC-F21F-44C5-8EA8-1B4C669902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4048" y="1000102"/>
            <a:ext cx="4031592" cy="39694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956C089-447C-405B-99A6-49E3D5D1EC98}"/>
              </a:ext>
            </a:extLst>
          </p:cNvPr>
          <p:cNvSpPr/>
          <p:nvPr/>
        </p:nvSpPr>
        <p:spPr>
          <a:xfrm>
            <a:off x="1055682" y="4763488"/>
            <a:ext cx="2806241" cy="2060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10167590"/>
      </p:ext>
    </p:extLst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sz="1100" dirty="0">
                <a:solidFill>
                  <a:schemeClr val="bg1"/>
                </a:solidFill>
              </a:rPr>
              <a:t>#include &lt;iostream&gt;</a:t>
            </a:r>
          </a:p>
          <a:p>
            <a:r>
              <a:rPr lang="en-US" sz="1100" dirty="0">
                <a:solidFill>
                  <a:schemeClr val="bg1"/>
                </a:solidFill>
              </a:rPr>
              <a:t>#include &lt;conio.h&gt;</a:t>
            </a:r>
          </a:p>
          <a:p>
            <a:r>
              <a:rPr lang="en-US" sz="1100" dirty="0">
                <a:solidFill>
                  <a:schemeClr val="bg1"/>
                </a:solidFill>
              </a:rPr>
              <a:t>#include &lt;fstream&gt;</a:t>
            </a:r>
          </a:p>
          <a:p>
            <a:r>
              <a:rPr lang="en-US" sz="1100" dirty="0">
                <a:solidFill>
                  <a:schemeClr val="bg1"/>
                </a:solidFill>
              </a:rPr>
              <a:t>using namespace std;</a:t>
            </a:r>
          </a:p>
          <a:p>
            <a:r>
              <a:rPr lang="en-US" sz="1100" dirty="0">
                <a:solidFill>
                  <a:schemeClr val="bg1"/>
                </a:solidFill>
              </a:rPr>
              <a:t>class Student</a:t>
            </a:r>
          </a:p>
          <a:p>
            <a:r>
              <a:rPr lang="en-US" sz="1100" dirty="0">
                <a:solidFill>
                  <a:schemeClr val="bg1"/>
                </a:solidFill>
              </a:rPr>
              <a:t>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private: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int roll;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char grade;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float per;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void get()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</a:t>
            </a:r>
            <a:r>
              <a:rPr lang="en-US" sz="1100" dirty="0" err="1">
                <a:solidFill>
                  <a:schemeClr val="bg1"/>
                </a:solidFill>
              </a:rPr>
              <a:t>cout</a:t>
            </a:r>
            <a:r>
              <a:rPr lang="en-US" sz="1100" dirty="0">
                <a:solidFill>
                  <a:schemeClr val="bg1"/>
                </a:solidFill>
              </a:rPr>
              <a:t>&lt;&lt;"Enter roll, grade and per: ";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</a:t>
            </a:r>
            <a:r>
              <a:rPr lang="en-US" sz="1100" dirty="0" err="1">
                <a:solidFill>
                  <a:schemeClr val="bg1"/>
                </a:solidFill>
              </a:rPr>
              <a:t>cin</a:t>
            </a:r>
            <a:r>
              <a:rPr lang="en-US" sz="1100" dirty="0">
                <a:solidFill>
                  <a:schemeClr val="bg1"/>
                </a:solidFill>
              </a:rPr>
              <a:t>&gt;&gt;roll&gt;&gt;grade&gt;&gt;per;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void show()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</a:t>
            </a:r>
            <a:r>
              <a:rPr lang="en-US" sz="1100" dirty="0" err="1">
                <a:solidFill>
                  <a:schemeClr val="bg1"/>
                </a:solidFill>
              </a:rPr>
              <a:t>cout</a:t>
            </a:r>
            <a:r>
              <a:rPr lang="en-US" sz="1100" dirty="0">
                <a:solidFill>
                  <a:schemeClr val="bg1"/>
                </a:solidFill>
              </a:rPr>
              <a:t>&lt;&lt;"roll: "&lt;&lt;roll&lt;&lt;</a:t>
            </a:r>
            <a:r>
              <a:rPr lang="en-US" sz="1100" dirty="0" err="1">
                <a:solidFill>
                  <a:schemeClr val="bg1"/>
                </a:solidFill>
              </a:rPr>
              <a:t>endl</a:t>
            </a:r>
            <a:r>
              <a:rPr lang="en-US" sz="1100" dirty="0">
                <a:solidFill>
                  <a:schemeClr val="bg1"/>
                </a:solidFill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</a:t>
            </a:r>
            <a:r>
              <a:rPr lang="en-US" sz="1100" dirty="0" err="1">
                <a:solidFill>
                  <a:schemeClr val="bg1"/>
                </a:solidFill>
              </a:rPr>
              <a:t>cout</a:t>
            </a:r>
            <a:r>
              <a:rPr lang="en-US" sz="1100" dirty="0">
                <a:solidFill>
                  <a:schemeClr val="bg1"/>
                </a:solidFill>
              </a:rPr>
              <a:t>&lt;&lt;"grade: "&lt;&lt;grade&lt;&lt;</a:t>
            </a:r>
            <a:r>
              <a:rPr lang="en-US" sz="1100" dirty="0" err="1">
                <a:solidFill>
                  <a:schemeClr val="bg1"/>
                </a:solidFill>
              </a:rPr>
              <a:t>endl</a:t>
            </a:r>
            <a:r>
              <a:rPr lang="en-US" sz="1100" dirty="0">
                <a:solidFill>
                  <a:schemeClr val="bg1"/>
                </a:solidFill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</a:t>
            </a:r>
            <a:r>
              <a:rPr lang="en-US" sz="1100" dirty="0" err="1">
                <a:solidFill>
                  <a:schemeClr val="bg1"/>
                </a:solidFill>
              </a:rPr>
              <a:t>cout</a:t>
            </a:r>
            <a:r>
              <a:rPr lang="en-US" sz="1100" dirty="0">
                <a:solidFill>
                  <a:schemeClr val="bg1"/>
                </a:solidFill>
              </a:rPr>
              <a:t>&lt;&lt;"per: "&lt;&lt;per&lt;&lt;</a:t>
            </a:r>
            <a:r>
              <a:rPr lang="en-US" sz="1100" dirty="0" err="1">
                <a:solidFill>
                  <a:schemeClr val="bg1"/>
                </a:solidFill>
              </a:rPr>
              <a:t>endl</a:t>
            </a:r>
            <a:r>
              <a:rPr lang="en-US" sz="1100" dirty="0">
                <a:solidFill>
                  <a:schemeClr val="bg1"/>
                </a:solidFill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100" dirty="0">
                <a:solidFill>
                  <a:schemeClr val="bg1"/>
                </a:solidFill>
              </a:rPr>
              <a:t>};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int main()</a:t>
            </a:r>
          </a:p>
          <a:p>
            <a:r>
              <a:rPr lang="en-US" sz="1100" dirty="0">
                <a:solidFill>
                  <a:schemeClr val="bg1"/>
                </a:solidFill>
              </a:rPr>
              <a:t>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fstream </a:t>
            </a:r>
            <a:r>
              <a:rPr lang="en-US" sz="1100" dirty="0" err="1">
                <a:solidFill>
                  <a:schemeClr val="bg1"/>
                </a:solidFill>
              </a:rPr>
              <a:t>fobj</a:t>
            </a:r>
            <a:r>
              <a:rPr lang="en-US" sz="1100" dirty="0">
                <a:solidFill>
                  <a:schemeClr val="bg1"/>
                </a:solidFill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</a:t>
            </a:r>
            <a:r>
              <a:rPr lang="en-US" sz="1100" dirty="0" err="1">
                <a:solidFill>
                  <a:schemeClr val="bg1"/>
                </a:solidFill>
              </a:rPr>
              <a:t>fobj.open</a:t>
            </a:r>
            <a:r>
              <a:rPr lang="en-US" sz="1100" dirty="0">
                <a:solidFill>
                  <a:schemeClr val="bg1"/>
                </a:solidFill>
              </a:rPr>
              <a:t>("f:\\records.txt", ios::</a:t>
            </a:r>
            <a:r>
              <a:rPr lang="en-US" sz="1100" dirty="0" err="1">
                <a:solidFill>
                  <a:schemeClr val="bg1"/>
                </a:solidFill>
              </a:rPr>
              <a:t>out|ios</a:t>
            </a:r>
            <a:r>
              <a:rPr lang="en-US" sz="1100" dirty="0">
                <a:solidFill>
                  <a:schemeClr val="bg1"/>
                </a:solidFill>
              </a:rPr>
              <a:t>::</a:t>
            </a:r>
            <a:r>
              <a:rPr lang="en-US" sz="1100" dirty="0" err="1">
                <a:solidFill>
                  <a:schemeClr val="bg1"/>
                </a:solidFill>
              </a:rPr>
              <a:t>trunc|ios</a:t>
            </a:r>
            <a:r>
              <a:rPr lang="en-US" sz="1100" dirty="0">
                <a:solidFill>
                  <a:schemeClr val="bg1"/>
                </a:solidFill>
              </a:rPr>
              <a:t>::</a:t>
            </a:r>
            <a:r>
              <a:rPr lang="en-US" sz="1100" dirty="0" err="1">
                <a:solidFill>
                  <a:schemeClr val="bg1"/>
                </a:solidFill>
              </a:rPr>
              <a:t>binary|ios</a:t>
            </a:r>
            <a:r>
              <a:rPr lang="en-US" sz="1100" dirty="0">
                <a:solidFill>
                  <a:schemeClr val="bg1"/>
                </a:solidFill>
              </a:rPr>
              <a:t>::in);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Student s;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</a:t>
            </a:r>
            <a:r>
              <a:rPr lang="en-US" sz="1100" dirty="0" err="1">
                <a:solidFill>
                  <a:schemeClr val="bg1"/>
                </a:solidFill>
              </a:rPr>
              <a:t>s.get</a:t>
            </a:r>
            <a:r>
              <a:rPr lang="en-US" sz="11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</a:t>
            </a:r>
            <a:r>
              <a:rPr lang="en-US" sz="1100" dirty="0" err="1">
                <a:solidFill>
                  <a:schemeClr val="bg1"/>
                </a:solidFill>
              </a:rPr>
              <a:t>fobj.write</a:t>
            </a:r>
            <a:r>
              <a:rPr lang="en-US" sz="1100" dirty="0">
                <a:solidFill>
                  <a:schemeClr val="bg1"/>
                </a:solidFill>
              </a:rPr>
              <a:t>((char *)&amp;s, sizeof(s));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</a:t>
            </a:r>
            <a:r>
              <a:rPr lang="en-US" sz="1100" dirty="0" err="1">
                <a:solidFill>
                  <a:schemeClr val="bg1"/>
                </a:solidFill>
              </a:rPr>
              <a:t>cout</a:t>
            </a:r>
            <a:r>
              <a:rPr lang="en-US" sz="1100" dirty="0">
                <a:solidFill>
                  <a:schemeClr val="bg1"/>
                </a:solidFill>
              </a:rPr>
              <a:t>&lt;&lt;"Record saved. Press any key to read it"&lt;&lt;</a:t>
            </a:r>
            <a:r>
              <a:rPr lang="en-US" sz="1100" dirty="0" err="1">
                <a:solidFill>
                  <a:schemeClr val="bg1"/>
                </a:solidFill>
              </a:rPr>
              <a:t>endl</a:t>
            </a:r>
            <a:r>
              <a:rPr lang="en-US" sz="1100" dirty="0">
                <a:solidFill>
                  <a:schemeClr val="bg1"/>
                </a:solidFill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_getch();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</a:t>
            </a:r>
            <a:r>
              <a:rPr lang="en-US" sz="1100" dirty="0" err="1">
                <a:solidFill>
                  <a:schemeClr val="bg1"/>
                </a:solidFill>
              </a:rPr>
              <a:t>fobj.seekg</a:t>
            </a:r>
            <a:r>
              <a:rPr lang="en-US" sz="1100" dirty="0">
                <a:solidFill>
                  <a:schemeClr val="bg1"/>
                </a:solidFill>
              </a:rPr>
              <a:t>(0);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Student p;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</a:t>
            </a:r>
            <a:r>
              <a:rPr lang="en-US" sz="1100" dirty="0" err="1">
                <a:solidFill>
                  <a:schemeClr val="bg1"/>
                </a:solidFill>
              </a:rPr>
              <a:t>fobj.read</a:t>
            </a:r>
            <a:r>
              <a:rPr lang="en-US" sz="1100" dirty="0">
                <a:solidFill>
                  <a:schemeClr val="bg1"/>
                </a:solidFill>
              </a:rPr>
              <a:t>((char *)&amp;p, sizeof(p));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</a:t>
            </a:r>
            <a:r>
              <a:rPr lang="en-US" sz="1100" dirty="0" err="1">
                <a:solidFill>
                  <a:schemeClr val="bg1"/>
                </a:solidFill>
              </a:rPr>
              <a:t>p.show</a:t>
            </a:r>
            <a:r>
              <a:rPr lang="en-US" sz="11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</a:t>
            </a:r>
            <a:r>
              <a:rPr lang="en-US" sz="1100" dirty="0" err="1">
                <a:solidFill>
                  <a:schemeClr val="bg1"/>
                </a:solidFill>
              </a:rPr>
              <a:t>fobj.close</a:t>
            </a:r>
            <a:r>
              <a:rPr lang="en-US" sz="11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return 0;</a:t>
            </a:r>
          </a:p>
          <a:p>
            <a:r>
              <a:rPr lang="en-US" sz="11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Writing/Reading Objects in File in Binary Mode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69318280"/>
      </p:ext>
    </p:extLst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Output of The Previous Code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282" y="1142990"/>
            <a:ext cx="8678198" cy="31393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Output</a:t>
            </a:r>
          </a:p>
          <a:p>
            <a:endParaRPr lang="en-US" sz="2000" b="1" dirty="0">
              <a:solidFill>
                <a:srgbClr val="FFFFFF"/>
              </a:solidFill>
            </a:endParaRPr>
          </a:p>
          <a:p>
            <a:r>
              <a:rPr lang="en-US" sz="2000" b="1" dirty="0">
                <a:solidFill>
                  <a:srgbClr val="FFFFFF"/>
                </a:solidFill>
              </a:rPr>
              <a:t>Enter roll, grade and per: 101 A 67.8</a:t>
            </a:r>
          </a:p>
          <a:p>
            <a:r>
              <a:rPr lang="en-US" sz="2000" b="1" dirty="0">
                <a:solidFill>
                  <a:srgbClr val="FFFFFF"/>
                </a:solidFill>
              </a:rPr>
              <a:t>Record saved. Press any key to read it</a:t>
            </a:r>
          </a:p>
          <a:p>
            <a:r>
              <a:rPr lang="en-US" sz="2000" b="1" dirty="0">
                <a:solidFill>
                  <a:srgbClr val="FFFFFF"/>
                </a:solidFill>
              </a:rPr>
              <a:t>roll: 101</a:t>
            </a:r>
          </a:p>
          <a:p>
            <a:r>
              <a:rPr lang="en-US" sz="2000" b="1" dirty="0">
                <a:solidFill>
                  <a:srgbClr val="FFFFFF"/>
                </a:solidFill>
              </a:rPr>
              <a:t>grade: A</a:t>
            </a:r>
          </a:p>
          <a:p>
            <a:r>
              <a:rPr lang="en-US" sz="2000" b="1" dirty="0">
                <a:solidFill>
                  <a:srgbClr val="FFFFFF"/>
                </a:solidFill>
              </a:rPr>
              <a:t>per: 67.8</a:t>
            </a:r>
          </a:p>
          <a:p>
            <a:endParaRPr lang="en-US" sz="2000" b="1" dirty="0">
              <a:solidFill>
                <a:srgbClr val="FFFFFF"/>
              </a:solidFill>
            </a:endParaRPr>
          </a:p>
          <a:p>
            <a:r>
              <a:rPr lang="en-US" sz="2000" b="1" dirty="0">
                <a:solidFill>
                  <a:srgbClr val="FFFFFF"/>
                </a:solidFill>
              </a:rPr>
              <a:t>Process returned 0 (0x0)   execution time : 7.047 s</a:t>
            </a:r>
          </a:p>
          <a:p>
            <a:r>
              <a:rPr lang="en-US" sz="2000" b="1" dirty="0">
                <a:solidFill>
                  <a:srgbClr val="FFFFFF"/>
                </a:solidFill>
              </a:rPr>
              <a:t>Press any key to continue.</a:t>
            </a:r>
          </a:p>
        </p:txBody>
      </p:sp>
    </p:spTree>
    <p:extLst>
      <p:ext uri="{BB962C8B-B14F-4D97-AF65-F5344CB8AC3E}">
        <p14:creationId xmlns:p14="http://schemas.microsoft.com/office/powerpoint/2010/main" xmlns="" val="103886569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28992" y="1214428"/>
            <a:ext cx="5214974" cy="428628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28992" y="2357436"/>
            <a:ext cx="5214974" cy="428628"/>
            <a:chOff x="3131840" y="1491630"/>
            <a:chExt cx="5256584" cy="576064"/>
          </a:xfrm>
        </p:grpSpPr>
        <p:sp>
          <p:nvSpPr>
            <p:cNvPr id="19" name="Rectangle 18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428992" y="228599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48936" y="2357428"/>
            <a:ext cx="4079448" cy="32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1600" b="1" dirty="0">
                <a:solidFill>
                  <a:srgbClr val="C00000"/>
                </a:solidFill>
                <a:latin typeface="+mj-lt"/>
                <a:cs typeface="Georgia"/>
              </a:rPr>
              <a:t>Importance of file handling in Binary mode</a:t>
            </a:r>
            <a:endParaRPr lang="en-IN" sz="2000" b="1" dirty="0">
              <a:solidFill>
                <a:srgbClr val="C00000"/>
              </a:solidFill>
              <a:latin typeface="+mj-lt"/>
              <a:cs typeface="Georgia"/>
            </a:endParaRPr>
          </a:p>
        </p:txBody>
      </p:sp>
      <p:pic>
        <p:nvPicPr>
          <p:cNvPr id="33" name="Picture 32" descr="webcodeft-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pic>
        <p:nvPicPr>
          <p:cNvPr id="37" name="Picture 36" descr="cpp-mini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1285866"/>
            <a:ext cx="2925029" cy="314327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143293" y="1275984"/>
            <a:ext cx="3159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1470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rgbClr val="0070C0"/>
                </a:solidFill>
                <a:latin typeface="+mj-lt"/>
                <a:cs typeface="Georgia"/>
              </a:rPr>
              <a:t>File opening modes in binary mode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28992" y="36433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05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29058" y="3571882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>
                <a:solidFill>
                  <a:srgbClr val="C00000"/>
                </a:solidFill>
                <a:latin typeface="+mj-lt"/>
                <a:cs typeface="Georgia"/>
              </a:rPr>
              <a:t>   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428992" y="1785932"/>
            <a:ext cx="5214974" cy="428628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F2A40D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143293" y="1795250"/>
            <a:ext cx="3592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1470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rgbClr val="F2A40D"/>
                </a:solidFill>
                <a:latin typeface="+mj-lt"/>
                <a:cs typeface="Georgia"/>
              </a:rPr>
              <a:t>Drawbacks of file handling in Text mode</a:t>
            </a:r>
            <a:endParaRPr lang="en-US" sz="1600" b="1" dirty="0">
              <a:solidFill>
                <a:srgbClr val="F2A40D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57554" y="171449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57554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28992" y="414338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428992" y="3000378"/>
            <a:ext cx="5214974" cy="428628"/>
            <a:chOff x="2978224" y="1958883"/>
            <a:chExt cx="5256584" cy="576064"/>
          </a:xfrm>
        </p:grpSpPr>
        <p:sp>
          <p:nvSpPr>
            <p:cNvPr id="40" name="Rectangle 39"/>
            <p:cNvSpPr/>
            <p:nvPr/>
          </p:nvSpPr>
          <p:spPr>
            <a:xfrm>
              <a:off x="2978224" y="1958883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Right Triangle 41"/>
            <p:cNvSpPr/>
            <p:nvPr/>
          </p:nvSpPr>
          <p:spPr>
            <a:xfrm rot="5400000">
              <a:off x="3050224" y="1886883"/>
              <a:ext cx="575999" cy="720000"/>
            </a:xfrm>
            <a:prstGeom prst="rtTriangle">
              <a:avLst/>
            </a:prstGeom>
            <a:solidFill>
              <a:srgbClr val="058D2F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428992" y="3643320"/>
            <a:ext cx="5214974" cy="428628"/>
            <a:chOff x="3131840" y="1491630"/>
            <a:chExt cx="5256584" cy="576064"/>
          </a:xfrm>
        </p:grpSpPr>
        <p:sp>
          <p:nvSpPr>
            <p:cNvPr id="45" name="Rectangle 44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Right Triangle 45"/>
            <p:cNvSpPr/>
            <p:nvPr/>
          </p:nvSpPr>
          <p:spPr>
            <a:xfrm rot="5400000">
              <a:off x="3203840" y="1419630"/>
              <a:ext cx="575999" cy="720000"/>
            </a:xfrm>
            <a:prstGeom prst="rtTriangle">
              <a:avLst/>
            </a:prstGeom>
            <a:solidFill>
              <a:srgbClr val="FF0066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948936" y="3000331"/>
            <a:ext cx="4583504" cy="32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1600" b="1" dirty="0">
                <a:solidFill>
                  <a:srgbClr val="00B050"/>
                </a:solidFill>
                <a:latin typeface="+mj-lt"/>
                <a:cs typeface="Georgia"/>
              </a:rPr>
              <a:t>Random Input/Output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29058" y="3614237"/>
            <a:ext cx="4929222" cy="32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1600" b="1" dirty="0">
                <a:solidFill>
                  <a:srgbClr val="FF0066"/>
                </a:solidFill>
                <a:latin typeface="+mj-lt"/>
                <a:cs typeface="Georgia"/>
              </a:rPr>
              <a:t>Practical Implementation of ios::binary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57554" y="300037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357554" y="357188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9" grpId="0"/>
      <p:bldP spid="26" grpId="0"/>
      <p:bldP spid="50" grpId="0"/>
      <p:bldP spid="5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System Screenshot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A29C7AC-0746-4AB7-96C6-5E2FDB68D6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209" y="1087906"/>
            <a:ext cx="9041922" cy="38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995014"/>
      </p:ext>
    </p:extLst>
  </p:cSld>
  <p:clrMapOvr>
    <a:masterClrMapping/>
  </p:clrMapOvr>
  <p:transition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Assignment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8702036E-6D19-4C18-9215-89F0574EE7AA}"/>
              </a:ext>
            </a:extLst>
          </p:cNvPr>
          <p:cNvSpPr/>
          <p:nvPr/>
        </p:nvSpPr>
        <p:spPr>
          <a:xfrm>
            <a:off x="857224" y="1851670"/>
            <a:ext cx="7171160" cy="21602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Modify the previous code so that you are able to write multiple records  in the file and then read them back.</a:t>
            </a:r>
          </a:p>
          <a:p>
            <a:pPr algn="ctr"/>
            <a:endParaRPr lang="en-US" dirty="0">
              <a:solidFill>
                <a:srgbClr val="FFC000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Number of records to be written should be users choice</a:t>
            </a:r>
          </a:p>
        </p:txBody>
      </p:sp>
    </p:spTree>
    <p:extLst>
      <p:ext uri="{BB962C8B-B14F-4D97-AF65-F5344CB8AC3E}">
        <p14:creationId xmlns:p14="http://schemas.microsoft.com/office/powerpoint/2010/main" xmlns="" val="1284071006"/>
      </p:ext>
    </p:extLst>
  </p:cSld>
  <p:clrMapOvr>
    <a:masterClrMapping/>
  </p:clrMapOvr>
  <p:transition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2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sz="1100" dirty="0">
                <a:solidFill>
                  <a:schemeClr val="bg1"/>
                </a:solidFill>
              </a:rPr>
              <a:t>#include &lt;iostream&gt;</a:t>
            </a:r>
          </a:p>
          <a:p>
            <a:r>
              <a:rPr lang="en-US" sz="1100" dirty="0">
                <a:solidFill>
                  <a:schemeClr val="bg1"/>
                </a:solidFill>
              </a:rPr>
              <a:t>#include &lt;conio.h&gt;</a:t>
            </a:r>
          </a:p>
          <a:p>
            <a:r>
              <a:rPr lang="en-US" sz="1100" dirty="0">
                <a:solidFill>
                  <a:schemeClr val="bg1"/>
                </a:solidFill>
              </a:rPr>
              <a:t>#include &lt;fstream&gt;</a:t>
            </a:r>
          </a:p>
          <a:p>
            <a:r>
              <a:rPr lang="en-US" sz="1100" dirty="0">
                <a:solidFill>
                  <a:schemeClr val="bg1"/>
                </a:solidFill>
              </a:rPr>
              <a:t>using namespace std;</a:t>
            </a:r>
          </a:p>
          <a:p>
            <a:r>
              <a:rPr lang="en-US" sz="1100" dirty="0">
                <a:solidFill>
                  <a:schemeClr val="bg1"/>
                </a:solidFill>
              </a:rPr>
              <a:t>class Student</a:t>
            </a:r>
          </a:p>
          <a:p>
            <a:r>
              <a:rPr lang="en-US" sz="1100" dirty="0">
                <a:solidFill>
                  <a:schemeClr val="bg1"/>
                </a:solidFill>
              </a:rPr>
              <a:t>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private: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int roll;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char grade;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float per;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void get()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</a:t>
            </a:r>
            <a:r>
              <a:rPr lang="en-US" sz="1100" dirty="0" err="1">
                <a:solidFill>
                  <a:schemeClr val="bg1"/>
                </a:solidFill>
              </a:rPr>
              <a:t>cout</a:t>
            </a:r>
            <a:r>
              <a:rPr lang="en-US" sz="1100" dirty="0">
                <a:solidFill>
                  <a:schemeClr val="bg1"/>
                </a:solidFill>
              </a:rPr>
              <a:t>&lt;&lt;"Enter roll, grade and per: ";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</a:t>
            </a:r>
            <a:r>
              <a:rPr lang="en-US" sz="1100" dirty="0" err="1">
                <a:solidFill>
                  <a:schemeClr val="bg1"/>
                </a:solidFill>
              </a:rPr>
              <a:t>cin</a:t>
            </a:r>
            <a:r>
              <a:rPr lang="en-US" sz="1100" dirty="0">
                <a:solidFill>
                  <a:schemeClr val="bg1"/>
                </a:solidFill>
              </a:rPr>
              <a:t>&gt;&gt;roll&gt;&gt;grade&gt;&gt;per;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void show()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</a:t>
            </a:r>
            <a:r>
              <a:rPr lang="en-US" sz="1100" dirty="0" err="1">
                <a:solidFill>
                  <a:schemeClr val="bg1"/>
                </a:solidFill>
              </a:rPr>
              <a:t>cout</a:t>
            </a:r>
            <a:r>
              <a:rPr lang="en-US" sz="1100" dirty="0">
                <a:solidFill>
                  <a:schemeClr val="bg1"/>
                </a:solidFill>
              </a:rPr>
              <a:t>&lt;&lt;"roll: "&lt;&lt;roll&lt;&lt;</a:t>
            </a:r>
            <a:r>
              <a:rPr lang="en-US" sz="1100" dirty="0" err="1">
                <a:solidFill>
                  <a:schemeClr val="bg1"/>
                </a:solidFill>
              </a:rPr>
              <a:t>endl</a:t>
            </a:r>
            <a:r>
              <a:rPr lang="en-US" sz="1100" dirty="0">
                <a:solidFill>
                  <a:schemeClr val="bg1"/>
                </a:solidFill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</a:t>
            </a:r>
            <a:r>
              <a:rPr lang="en-US" sz="1100" dirty="0" err="1">
                <a:solidFill>
                  <a:schemeClr val="bg1"/>
                </a:solidFill>
              </a:rPr>
              <a:t>cout</a:t>
            </a:r>
            <a:r>
              <a:rPr lang="en-US" sz="1100" dirty="0">
                <a:solidFill>
                  <a:schemeClr val="bg1"/>
                </a:solidFill>
              </a:rPr>
              <a:t>&lt;&lt;"grade: "&lt;&lt;grade&lt;&lt;</a:t>
            </a:r>
            <a:r>
              <a:rPr lang="en-US" sz="1100" dirty="0" err="1">
                <a:solidFill>
                  <a:schemeClr val="bg1"/>
                </a:solidFill>
              </a:rPr>
              <a:t>endl</a:t>
            </a:r>
            <a:r>
              <a:rPr lang="en-US" sz="1100" dirty="0">
                <a:solidFill>
                  <a:schemeClr val="bg1"/>
                </a:solidFill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</a:t>
            </a:r>
            <a:r>
              <a:rPr lang="en-US" sz="1100" dirty="0" err="1">
                <a:solidFill>
                  <a:schemeClr val="bg1"/>
                </a:solidFill>
              </a:rPr>
              <a:t>cout</a:t>
            </a:r>
            <a:r>
              <a:rPr lang="en-US" sz="1100" dirty="0">
                <a:solidFill>
                  <a:schemeClr val="bg1"/>
                </a:solidFill>
              </a:rPr>
              <a:t>&lt;&lt;"per: "&lt;&lt;per&lt;&lt;</a:t>
            </a:r>
            <a:r>
              <a:rPr lang="en-US" sz="1100" dirty="0" err="1">
                <a:solidFill>
                  <a:schemeClr val="bg1"/>
                </a:solidFill>
              </a:rPr>
              <a:t>endl</a:t>
            </a:r>
            <a:r>
              <a:rPr lang="en-US" sz="1100" dirty="0">
                <a:solidFill>
                  <a:schemeClr val="bg1"/>
                </a:solidFill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100" dirty="0">
                <a:solidFill>
                  <a:schemeClr val="bg1"/>
                </a:solidFill>
              </a:rPr>
              <a:t>};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int main()</a:t>
            </a:r>
          </a:p>
          <a:p>
            <a:r>
              <a:rPr lang="en-US" sz="1000" dirty="0">
                <a:solidFill>
                  <a:schemeClr val="bg1"/>
                </a:solidFill>
              </a:rPr>
              <a:t>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fstream </a:t>
            </a:r>
            <a:r>
              <a:rPr lang="en-US" sz="1000" dirty="0" err="1">
                <a:solidFill>
                  <a:schemeClr val="bg1"/>
                </a:solidFill>
              </a:rPr>
              <a:t>fobj</a:t>
            </a:r>
            <a:r>
              <a:rPr lang="en-US" sz="1000" dirty="0">
                <a:solidFill>
                  <a:schemeClr val="bg1"/>
                </a:solidFill>
              </a:rPr>
              <a:t>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fobj.open</a:t>
            </a:r>
            <a:r>
              <a:rPr lang="en-US" sz="1000" dirty="0">
                <a:solidFill>
                  <a:schemeClr val="bg1"/>
                </a:solidFill>
              </a:rPr>
              <a:t>("f:\\records.txt", ios::</a:t>
            </a:r>
            <a:r>
              <a:rPr lang="en-US" sz="1000" dirty="0" err="1">
                <a:solidFill>
                  <a:schemeClr val="bg1"/>
                </a:solidFill>
              </a:rPr>
              <a:t>out|ios</a:t>
            </a:r>
            <a:r>
              <a:rPr lang="en-US" sz="1000" dirty="0">
                <a:solidFill>
                  <a:schemeClr val="bg1"/>
                </a:solidFill>
              </a:rPr>
              <a:t>::</a:t>
            </a:r>
            <a:r>
              <a:rPr lang="en-US" sz="1000" dirty="0" err="1">
                <a:solidFill>
                  <a:schemeClr val="bg1"/>
                </a:solidFill>
              </a:rPr>
              <a:t>trunc|ios</a:t>
            </a:r>
            <a:r>
              <a:rPr lang="en-US" sz="1000" dirty="0">
                <a:solidFill>
                  <a:schemeClr val="bg1"/>
                </a:solidFill>
              </a:rPr>
              <a:t>::</a:t>
            </a:r>
            <a:r>
              <a:rPr lang="en-US" sz="1000" dirty="0" err="1">
                <a:solidFill>
                  <a:schemeClr val="bg1"/>
                </a:solidFill>
              </a:rPr>
              <a:t>binary|ios</a:t>
            </a:r>
            <a:r>
              <a:rPr lang="en-US" sz="1000" dirty="0">
                <a:solidFill>
                  <a:schemeClr val="bg1"/>
                </a:solidFill>
              </a:rPr>
              <a:t>::in);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Student s;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char choice;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do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</a:t>
            </a:r>
            <a:r>
              <a:rPr lang="en-US" sz="1000" dirty="0" err="1">
                <a:solidFill>
                  <a:schemeClr val="bg1"/>
                </a:solidFill>
              </a:rPr>
              <a:t>s.get</a:t>
            </a:r>
            <a:r>
              <a:rPr lang="en-US" sz="10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</a:t>
            </a:r>
            <a:r>
              <a:rPr lang="en-US" sz="1000" dirty="0" err="1">
                <a:solidFill>
                  <a:schemeClr val="bg1"/>
                </a:solidFill>
              </a:rPr>
              <a:t>fobj.write</a:t>
            </a:r>
            <a:r>
              <a:rPr lang="en-US" sz="1000" dirty="0">
                <a:solidFill>
                  <a:schemeClr val="bg1"/>
                </a:solidFill>
              </a:rPr>
              <a:t>((char *)&amp;s, sizeof(s));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</a:t>
            </a:r>
            <a:r>
              <a:rPr lang="en-US" sz="1000" dirty="0" err="1">
                <a:solidFill>
                  <a:schemeClr val="bg1"/>
                </a:solidFill>
              </a:rPr>
              <a:t>cout</a:t>
            </a:r>
            <a:r>
              <a:rPr lang="en-US" sz="1000" dirty="0">
                <a:solidFill>
                  <a:schemeClr val="bg1"/>
                </a:solidFill>
              </a:rPr>
              <a:t>&lt;&lt;"Any more(y/n/Y/N)?: ";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</a:t>
            </a:r>
            <a:r>
              <a:rPr lang="en-US" sz="1000" dirty="0" err="1">
                <a:solidFill>
                  <a:schemeClr val="bg1"/>
                </a:solidFill>
              </a:rPr>
              <a:t>cin</a:t>
            </a:r>
            <a:r>
              <a:rPr lang="en-US" sz="1000" dirty="0">
                <a:solidFill>
                  <a:schemeClr val="bg1"/>
                </a:solidFill>
              </a:rPr>
              <a:t>&gt;&gt;choice;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}while(choice == 'y' || choice == 'Y');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cout</a:t>
            </a:r>
            <a:r>
              <a:rPr lang="en-US" sz="1000" dirty="0">
                <a:solidFill>
                  <a:schemeClr val="bg1"/>
                </a:solidFill>
              </a:rPr>
              <a:t>&lt;&lt;"Record saved. Press any key to read it"&lt;&lt;</a:t>
            </a:r>
            <a:r>
              <a:rPr lang="en-US" sz="1000" dirty="0" err="1">
                <a:solidFill>
                  <a:schemeClr val="bg1"/>
                </a:solidFill>
              </a:rPr>
              <a:t>endl</a:t>
            </a:r>
            <a:r>
              <a:rPr lang="en-US" sz="1000" dirty="0">
                <a:solidFill>
                  <a:schemeClr val="bg1"/>
                </a:solidFill>
              </a:rPr>
              <a:t>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_getch();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fobj.seekg</a:t>
            </a:r>
            <a:r>
              <a:rPr lang="en-US" sz="1000" dirty="0">
                <a:solidFill>
                  <a:schemeClr val="bg1"/>
                </a:solidFill>
              </a:rPr>
              <a:t>(0);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while(1)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</a:t>
            </a:r>
            <a:r>
              <a:rPr lang="en-US" sz="1000" dirty="0" err="1">
                <a:solidFill>
                  <a:schemeClr val="bg1"/>
                </a:solidFill>
              </a:rPr>
              <a:t>fobj.read</a:t>
            </a:r>
            <a:r>
              <a:rPr lang="en-US" sz="1000" dirty="0">
                <a:solidFill>
                  <a:schemeClr val="bg1"/>
                </a:solidFill>
              </a:rPr>
              <a:t>((char *)&amp;s, sizeof(s));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if(</a:t>
            </a:r>
            <a:r>
              <a:rPr lang="en-US" sz="1000" dirty="0" err="1">
                <a:solidFill>
                  <a:schemeClr val="bg1"/>
                </a:solidFill>
              </a:rPr>
              <a:t>fobj.eof</a:t>
            </a:r>
            <a:r>
              <a:rPr lang="en-US" sz="1000" dirty="0">
                <a:solidFill>
                  <a:schemeClr val="bg1"/>
                </a:solidFill>
              </a:rPr>
              <a:t>())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break;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</a:t>
            </a:r>
            <a:r>
              <a:rPr lang="en-US" sz="1000" dirty="0" err="1">
                <a:solidFill>
                  <a:schemeClr val="bg1"/>
                </a:solidFill>
              </a:rPr>
              <a:t>s.show</a:t>
            </a:r>
            <a:r>
              <a:rPr lang="en-US" sz="10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fobj.close</a:t>
            </a:r>
            <a:r>
              <a:rPr lang="en-US" sz="10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return 0;</a:t>
            </a:r>
          </a:p>
          <a:p>
            <a:r>
              <a:rPr lang="en-US" sz="10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Writing/Reading Objects in File in Binary Mode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6148089"/>
      </p:ext>
    </p:extLst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Output of The Previous Code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282" y="1142990"/>
            <a:ext cx="8678198" cy="3747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Output</a:t>
            </a:r>
          </a:p>
          <a:p>
            <a:endParaRPr lang="en-US" sz="2000" b="1" dirty="0">
              <a:solidFill>
                <a:srgbClr val="FFFFFF"/>
              </a:solidFill>
            </a:endParaRPr>
          </a:p>
          <a:p>
            <a:r>
              <a:rPr lang="en-US" sz="1050" b="1" dirty="0">
                <a:solidFill>
                  <a:srgbClr val="FFFFFF"/>
                </a:solidFill>
              </a:rPr>
              <a:t>Enter roll, grade and per: 101 B 56.3</a:t>
            </a:r>
          </a:p>
          <a:p>
            <a:r>
              <a:rPr lang="en-US" sz="1050" b="1" dirty="0">
                <a:solidFill>
                  <a:srgbClr val="FFFFFF"/>
                </a:solidFill>
              </a:rPr>
              <a:t>Any more(y/n/Y/N)?: Y</a:t>
            </a:r>
          </a:p>
          <a:p>
            <a:r>
              <a:rPr lang="en-US" sz="1050" b="1" dirty="0">
                <a:solidFill>
                  <a:srgbClr val="FFFFFF"/>
                </a:solidFill>
              </a:rPr>
              <a:t>Enter roll, grade and per: 102 C 45.7</a:t>
            </a:r>
          </a:p>
          <a:p>
            <a:r>
              <a:rPr lang="en-US" sz="1050" b="1" dirty="0">
                <a:solidFill>
                  <a:srgbClr val="FFFFFF"/>
                </a:solidFill>
              </a:rPr>
              <a:t>Any more(y/n/Y/N)?: Y</a:t>
            </a:r>
          </a:p>
          <a:p>
            <a:r>
              <a:rPr lang="en-US" sz="1050" b="1" dirty="0">
                <a:solidFill>
                  <a:srgbClr val="FFFFFF"/>
                </a:solidFill>
              </a:rPr>
              <a:t>Enter roll, grade and per: 103 A 78.5</a:t>
            </a:r>
          </a:p>
          <a:p>
            <a:r>
              <a:rPr lang="en-US" sz="1050" b="1" dirty="0">
                <a:solidFill>
                  <a:srgbClr val="FFFFFF"/>
                </a:solidFill>
              </a:rPr>
              <a:t>Any more(y/n/Y/N)?: N</a:t>
            </a:r>
          </a:p>
          <a:p>
            <a:r>
              <a:rPr lang="en-US" sz="1050" b="1" dirty="0">
                <a:solidFill>
                  <a:srgbClr val="FFFFFF"/>
                </a:solidFill>
              </a:rPr>
              <a:t>Record saved. Press any key to read it</a:t>
            </a:r>
          </a:p>
          <a:p>
            <a:r>
              <a:rPr lang="en-US" sz="1050" b="1" dirty="0">
                <a:solidFill>
                  <a:srgbClr val="FFFFFF"/>
                </a:solidFill>
              </a:rPr>
              <a:t>roll: 101</a:t>
            </a:r>
          </a:p>
          <a:p>
            <a:r>
              <a:rPr lang="en-US" sz="1050" b="1" dirty="0">
                <a:solidFill>
                  <a:srgbClr val="FFFFFF"/>
                </a:solidFill>
              </a:rPr>
              <a:t>grade: B</a:t>
            </a:r>
          </a:p>
          <a:p>
            <a:r>
              <a:rPr lang="en-US" sz="1050" b="1" dirty="0">
                <a:solidFill>
                  <a:srgbClr val="FFFFFF"/>
                </a:solidFill>
              </a:rPr>
              <a:t>per: 56.3</a:t>
            </a:r>
          </a:p>
          <a:p>
            <a:r>
              <a:rPr lang="en-US" sz="1050" b="1" dirty="0">
                <a:solidFill>
                  <a:srgbClr val="FFFFFF"/>
                </a:solidFill>
              </a:rPr>
              <a:t>roll: 102</a:t>
            </a:r>
          </a:p>
          <a:p>
            <a:r>
              <a:rPr lang="en-US" sz="1050" b="1" dirty="0">
                <a:solidFill>
                  <a:srgbClr val="FFFFFF"/>
                </a:solidFill>
              </a:rPr>
              <a:t>grade: C</a:t>
            </a:r>
          </a:p>
          <a:p>
            <a:r>
              <a:rPr lang="en-US" sz="1050" b="1" dirty="0">
                <a:solidFill>
                  <a:srgbClr val="FFFFFF"/>
                </a:solidFill>
              </a:rPr>
              <a:t>per: 45.7</a:t>
            </a:r>
          </a:p>
          <a:p>
            <a:r>
              <a:rPr lang="en-US" sz="1050" b="1" dirty="0">
                <a:solidFill>
                  <a:srgbClr val="FFFFFF"/>
                </a:solidFill>
              </a:rPr>
              <a:t>roll: 103</a:t>
            </a:r>
          </a:p>
          <a:p>
            <a:r>
              <a:rPr lang="en-US" sz="1050" b="1" dirty="0">
                <a:solidFill>
                  <a:srgbClr val="FFFFFF"/>
                </a:solidFill>
              </a:rPr>
              <a:t>grade: A</a:t>
            </a:r>
          </a:p>
          <a:p>
            <a:r>
              <a:rPr lang="en-US" sz="1050" b="1" dirty="0">
                <a:solidFill>
                  <a:srgbClr val="FFFFFF"/>
                </a:solidFill>
              </a:rPr>
              <a:t>per: 78.5</a:t>
            </a:r>
          </a:p>
          <a:p>
            <a:endParaRPr lang="en-US" sz="1050" b="1" dirty="0">
              <a:solidFill>
                <a:srgbClr val="FFFFFF"/>
              </a:solidFill>
            </a:endParaRPr>
          </a:p>
          <a:p>
            <a:r>
              <a:rPr lang="en-US" sz="1050" b="1" dirty="0">
                <a:solidFill>
                  <a:srgbClr val="FFFFFF"/>
                </a:solidFill>
              </a:rPr>
              <a:t>Process returned 0 (0x0)   execution time : 38.832 s</a:t>
            </a:r>
          </a:p>
          <a:p>
            <a:r>
              <a:rPr lang="en-US" sz="1050" b="1" dirty="0">
                <a:solidFill>
                  <a:srgbClr val="FFFFFF"/>
                </a:solidFill>
              </a:rPr>
              <a:t>Press any key to continue.</a:t>
            </a:r>
          </a:p>
        </p:txBody>
      </p:sp>
    </p:spTree>
    <p:extLst>
      <p:ext uri="{BB962C8B-B14F-4D97-AF65-F5344CB8AC3E}">
        <p14:creationId xmlns:p14="http://schemas.microsoft.com/office/powerpoint/2010/main" xmlns="" val="162335866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System Screenshot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3E5A205-0C56-4BCA-B9E3-B7A198BB6B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844" y="1059582"/>
            <a:ext cx="8899078" cy="383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44953917"/>
      </p:ext>
    </p:extLst>
  </p:cSld>
  <p:clrMapOvr>
    <a:masterClrMapping/>
  </p:clrMapOvr>
  <p:transition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Assignment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8702036E-6D19-4C18-9215-89F0574EE7AA}"/>
              </a:ext>
            </a:extLst>
          </p:cNvPr>
          <p:cNvSpPr/>
          <p:nvPr/>
        </p:nvSpPr>
        <p:spPr>
          <a:xfrm>
            <a:off x="857224" y="1851670"/>
            <a:ext cx="7171160" cy="21602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Assume you have a file called records.txt in your computer containing     several records of students where each records is </a:t>
            </a:r>
            <a:r>
              <a:rPr lang="en-US" dirty="0" smtClean="0">
                <a:solidFill>
                  <a:srgbClr val="FFC000"/>
                </a:solidFill>
              </a:rPr>
              <a:t>containing   </a:t>
            </a:r>
            <a:r>
              <a:rPr lang="en-US" dirty="0">
                <a:solidFill>
                  <a:srgbClr val="FFC000"/>
                </a:solidFill>
              </a:rPr>
              <a:t>roll, grade and percentage.</a:t>
            </a:r>
          </a:p>
          <a:p>
            <a:pPr algn="ctr"/>
            <a:endParaRPr lang="en-US" dirty="0">
              <a:solidFill>
                <a:srgbClr val="FFC000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Write a program to do the following</a:t>
            </a:r>
          </a:p>
          <a:p>
            <a:pPr algn="ctr"/>
            <a:endParaRPr lang="en-US" dirty="0">
              <a:solidFill>
                <a:srgbClr val="FFC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1. open the file and read and display it's last record only</a:t>
            </a:r>
          </a:p>
        </p:txBody>
      </p:sp>
    </p:spTree>
    <p:extLst>
      <p:ext uri="{BB962C8B-B14F-4D97-AF65-F5344CB8AC3E}">
        <p14:creationId xmlns:p14="http://schemas.microsoft.com/office/powerpoint/2010/main" xmlns="" val="2630967275"/>
      </p:ext>
    </p:extLst>
  </p:cSld>
  <p:clrMapOvr>
    <a:masterClrMapping/>
  </p:clrMapOvr>
  <p:transition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2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sz="1100" dirty="0">
                <a:solidFill>
                  <a:schemeClr val="bg1"/>
                </a:solidFill>
              </a:rPr>
              <a:t>#include &lt;iostream&gt;</a:t>
            </a:r>
          </a:p>
          <a:p>
            <a:r>
              <a:rPr lang="en-US" sz="1100" dirty="0">
                <a:solidFill>
                  <a:schemeClr val="bg1"/>
                </a:solidFill>
              </a:rPr>
              <a:t>#include &lt;conio.h&gt;</a:t>
            </a:r>
          </a:p>
          <a:p>
            <a:r>
              <a:rPr lang="en-US" sz="1100" dirty="0">
                <a:solidFill>
                  <a:schemeClr val="bg1"/>
                </a:solidFill>
              </a:rPr>
              <a:t>#include &lt;fstream&gt;</a:t>
            </a:r>
          </a:p>
          <a:p>
            <a:r>
              <a:rPr lang="en-US" sz="1100" dirty="0">
                <a:solidFill>
                  <a:schemeClr val="bg1"/>
                </a:solidFill>
              </a:rPr>
              <a:t>using namespace std;</a:t>
            </a:r>
          </a:p>
          <a:p>
            <a:r>
              <a:rPr lang="en-US" sz="1100" dirty="0">
                <a:solidFill>
                  <a:schemeClr val="bg1"/>
                </a:solidFill>
              </a:rPr>
              <a:t>class Student</a:t>
            </a:r>
          </a:p>
          <a:p>
            <a:r>
              <a:rPr lang="en-US" sz="1100" dirty="0">
                <a:solidFill>
                  <a:schemeClr val="bg1"/>
                </a:solidFill>
              </a:rPr>
              <a:t>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private: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int roll;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char grade;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float per;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void get()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</a:t>
            </a:r>
            <a:r>
              <a:rPr lang="en-US" sz="1100" dirty="0" err="1">
                <a:solidFill>
                  <a:schemeClr val="bg1"/>
                </a:solidFill>
              </a:rPr>
              <a:t>cout</a:t>
            </a:r>
            <a:r>
              <a:rPr lang="en-US" sz="1100" dirty="0">
                <a:solidFill>
                  <a:schemeClr val="bg1"/>
                </a:solidFill>
              </a:rPr>
              <a:t>&lt;&lt;"Enter roll, grade and per: ";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</a:t>
            </a:r>
            <a:r>
              <a:rPr lang="en-US" sz="1100" dirty="0" err="1">
                <a:solidFill>
                  <a:schemeClr val="bg1"/>
                </a:solidFill>
              </a:rPr>
              <a:t>cin</a:t>
            </a:r>
            <a:r>
              <a:rPr lang="en-US" sz="1100" dirty="0">
                <a:solidFill>
                  <a:schemeClr val="bg1"/>
                </a:solidFill>
              </a:rPr>
              <a:t>&gt;&gt;roll&gt;&gt;grade&gt;&gt;per;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void show()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</a:t>
            </a:r>
            <a:r>
              <a:rPr lang="en-US" sz="1100" dirty="0" err="1">
                <a:solidFill>
                  <a:schemeClr val="bg1"/>
                </a:solidFill>
              </a:rPr>
              <a:t>cout</a:t>
            </a:r>
            <a:r>
              <a:rPr lang="en-US" sz="1100" dirty="0">
                <a:solidFill>
                  <a:schemeClr val="bg1"/>
                </a:solidFill>
              </a:rPr>
              <a:t>&lt;&lt;"roll: "&lt;&lt;roll&lt;&lt;</a:t>
            </a:r>
            <a:r>
              <a:rPr lang="en-US" sz="1100" dirty="0" err="1">
                <a:solidFill>
                  <a:schemeClr val="bg1"/>
                </a:solidFill>
              </a:rPr>
              <a:t>endl</a:t>
            </a:r>
            <a:r>
              <a:rPr lang="en-US" sz="1100" dirty="0">
                <a:solidFill>
                  <a:schemeClr val="bg1"/>
                </a:solidFill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</a:t>
            </a:r>
            <a:r>
              <a:rPr lang="en-US" sz="1100" dirty="0" err="1">
                <a:solidFill>
                  <a:schemeClr val="bg1"/>
                </a:solidFill>
              </a:rPr>
              <a:t>cout</a:t>
            </a:r>
            <a:r>
              <a:rPr lang="en-US" sz="1100" dirty="0">
                <a:solidFill>
                  <a:schemeClr val="bg1"/>
                </a:solidFill>
              </a:rPr>
              <a:t>&lt;&lt;"grade: "&lt;&lt;grade&lt;&lt;</a:t>
            </a:r>
            <a:r>
              <a:rPr lang="en-US" sz="1100" dirty="0" err="1">
                <a:solidFill>
                  <a:schemeClr val="bg1"/>
                </a:solidFill>
              </a:rPr>
              <a:t>endl</a:t>
            </a:r>
            <a:r>
              <a:rPr lang="en-US" sz="1100" dirty="0">
                <a:solidFill>
                  <a:schemeClr val="bg1"/>
                </a:solidFill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</a:t>
            </a:r>
            <a:r>
              <a:rPr lang="en-US" sz="1100" dirty="0" err="1">
                <a:solidFill>
                  <a:schemeClr val="bg1"/>
                </a:solidFill>
              </a:rPr>
              <a:t>cout</a:t>
            </a:r>
            <a:r>
              <a:rPr lang="en-US" sz="1100" dirty="0">
                <a:solidFill>
                  <a:schemeClr val="bg1"/>
                </a:solidFill>
              </a:rPr>
              <a:t>&lt;&lt;"per: "&lt;&lt;per&lt;&lt;</a:t>
            </a:r>
            <a:r>
              <a:rPr lang="en-US" sz="1100" dirty="0" err="1">
                <a:solidFill>
                  <a:schemeClr val="bg1"/>
                </a:solidFill>
              </a:rPr>
              <a:t>endl</a:t>
            </a:r>
            <a:r>
              <a:rPr lang="en-US" sz="1100" dirty="0">
                <a:solidFill>
                  <a:schemeClr val="bg1"/>
                </a:solidFill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100" dirty="0">
                <a:solidFill>
                  <a:schemeClr val="bg1"/>
                </a:solidFill>
              </a:rPr>
              <a:t>};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int main()</a:t>
            </a:r>
          </a:p>
          <a:p>
            <a:r>
              <a:rPr lang="en-US" sz="1100" dirty="0">
                <a:solidFill>
                  <a:schemeClr val="bg1"/>
                </a:solidFill>
              </a:rPr>
              <a:t>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ifstream </a:t>
            </a:r>
            <a:r>
              <a:rPr lang="en-US" sz="1100" dirty="0" err="1">
                <a:solidFill>
                  <a:schemeClr val="bg1"/>
                </a:solidFill>
              </a:rPr>
              <a:t>fobj</a:t>
            </a:r>
            <a:r>
              <a:rPr lang="en-US" sz="1100" dirty="0">
                <a:solidFill>
                  <a:schemeClr val="bg1"/>
                </a:solidFill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</a:t>
            </a:r>
            <a:r>
              <a:rPr lang="en-US" sz="1100" dirty="0" err="1">
                <a:solidFill>
                  <a:schemeClr val="bg1"/>
                </a:solidFill>
              </a:rPr>
              <a:t>fobj.open</a:t>
            </a:r>
            <a:r>
              <a:rPr lang="en-US" sz="1100" dirty="0">
                <a:solidFill>
                  <a:schemeClr val="bg1"/>
                </a:solidFill>
              </a:rPr>
              <a:t>("f:\\records.txt", ios::binary);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Student s;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while(1)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fobj.read</a:t>
            </a:r>
            <a:r>
              <a:rPr lang="en-US" sz="1100" dirty="0">
                <a:solidFill>
                  <a:schemeClr val="bg1"/>
                </a:solidFill>
              </a:rPr>
              <a:t>((char *)&amp;s, sizeof(s));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if(</a:t>
            </a:r>
            <a:r>
              <a:rPr lang="en-US" sz="1100" dirty="0" err="1">
                <a:solidFill>
                  <a:schemeClr val="bg1"/>
                </a:solidFill>
              </a:rPr>
              <a:t>fobj.eof</a:t>
            </a:r>
            <a:r>
              <a:rPr lang="en-US" sz="1100" dirty="0">
                <a:solidFill>
                  <a:schemeClr val="bg1"/>
                </a:solidFill>
              </a:rPr>
              <a:t>())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break;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</a:t>
            </a:r>
            <a:r>
              <a:rPr lang="en-US" sz="1100" dirty="0" err="1">
                <a:solidFill>
                  <a:schemeClr val="bg1"/>
                </a:solidFill>
              </a:rPr>
              <a:t>s.show</a:t>
            </a:r>
            <a:r>
              <a:rPr lang="en-US" sz="11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</a:t>
            </a:r>
            <a:r>
              <a:rPr lang="en-US" sz="1100" dirty="0" err="1">
                <a:solidFill>
                  <a:schemeClr val="bg1"/>
                </a:solidFill>
              </a:rPr>
              <a:t>fobj.close</a:t>
            </a:r>
            <a:r>
              <a:rPr lang="en-US" sz="11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return 0;</a:t>
            </a:r>
          </a:p>
          <a:p>
            <a:r>
              <a:rPr lang="en-US" sz="11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Writing/Reading Objects in File in Binary Mode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5792588"/>
      </p:ext>
    </p:extLst>
  </p:cSld>
  <p:clrMapOvr>
    <a:masterClrMapping/>
  </p:clrMapOvr>
  <p:transition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Output of The Previous Code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282" y="1142990"/>
            <a:ext cx="8678198" cy="21544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Output</a:t>
            </a:r>
          </a:p>
          <a:p>
            <a:endParaRPr lang="en-US" sz="20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roll: 103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grade: A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per: 78.5</a:t>
            </a:r>
          </a:p>
          <a:p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Process returned 0 (0x0)   execution time : 0.376 s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Press any key to continue.</a:t>
            </a:r>
          </a:p>
        </p:txBody>
      </p:sp>
    </p:spTree>
    <p:extLst>
      <p:ext uri="{BB962C8B-B14F-4D97-AF65-F5344CB8AC3E}">
        <p14:creationId xmlns:p14="http://schemas.microsoft.com/office/powerpoint/2010/main" xmlns="" val="21281846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System Screenshot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283B1F1-29FC-4209-83D5-B73C9459B4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844" y="1131590"/>
            <a:ext cx="8899078" cy="377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1907746"/>
      </p:ext>
    </p:extLst>
  </p:cSld>
  <p:clrMapOvr>
    <a:masterClrMapping/>
  </p:clrMapOvr>
  <p:transition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2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sz="1100" dirty="0">
                <a:solidFill>
                  <a:schemeClr val="bg1"/>
                </a:solidFill>
              </a:rPr>
              <a:t>#include &lt;iostream&gt;</a:t>
            </a:r>
          </a:p>
          <a:p>
            <a:r>
              <a:rPr lang="en-US" sz="1100" dirty="0">
                <a:solidFill>
                  <a:schemeClr val="bg1"/>
                </a:solidFill>
              </a:rPr>
              <a:t>#include &lt;conio.h&gt;</a:t>
            </a:r>
          </a:p>
          <a:p>
            <a:r>
              <a:rPr lang="en-US" sz="1100" dirty="0">
                <a:solidFill>
                  <a:schemeClr val="bg1"/>
                </a:solidFill>
              </a:rPr>
              <a:t>#include &lt;fstream&gt;</a:t>
            </a:r>
          </a:p>
          <a:p>
            <a:r>
              <a:rPr lang="en-US" sz="1100" dirty="0">
                <a:solidFill>
                  <a:schemeClr val="bg1"/>
                </a:solidFill>
              </a:rPr>
              <a:t>using namespace std;</a:t>
            </a:r>
          </a:p>
          <a:p>
            <a:r>
              <a:rPr lang="en-US" sz="1100" dirty="0">
                <a:solidFill>
                  <a:schemeClr val="bg1"/>
                </a:solidFill>
              </a:rPr>
              <a:t>class Student</a:t>
            </a:r>
          </a:p>
          <a:p>
            <a:r>
              <a:rPr lang="en-US" sz="1100" dirty="0">
                <a:solidFill>
                  <a:schemeClr val="bg1"/>
                </a:solidFill>
              </a:rPr>
              <a:t>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private: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int roll;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char grade;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float per;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void get()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</a:t>
            </a:r>
            <a:r>
              <a:rPr lang="en-US" sz="1100" dirty="0" err="1">
                <a:solidFill>
                  <a:schemeClr val="bg1"/>
                </a:solidFill>
              </a:rPr>
              <a:t>cout</a:t>
            </a:r>
            <a:r>
              <a:rPr lang="en-US" sz="1100" dirty="0">
                <a:solidFill>
                  <a:schemeClr val="bg1"/>
                </a:solidFill>
              </a:rPr>
              <a:t>&lt;&lt;"Enter roll, grade and per: ";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</a:t>
            </a:r>
            <a:r>
              <a:rPr lang="en-US" sz="1100" dirty="0" err="1">
                <a:solidFill>
                  <a:schemeClr val="bg1"/>
                </a:solidFill>
              </a:rPr>
              <a:t>cin</a:t>
            </a:r>
            <a:r>
              <a:rPr lang="en-US" sz="1100" dirty="0">
                <a:solidFill>
                  <a:schemeClr val="bg1"/>
                </a:solidFill>
              </a:rPr>
              <a:t>&gt;&gt;roll&gt;&gt;grade&gt;&gt;per;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void show()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</a:t>
            </a:r>
            <a:r>
              <a:rPr lang="en-US" sz="1100" dirty="0" err="1">
                <a:solidFill>
                  <a:schemeClr val="bg1"/>
                </a:solidFill>
              </a:rPr>
              <a:t>cout</a:t>
            </a:r>
            <a:r>
              <a:rPr lang="en-US" sz="1100" dirty="0">
                <a:solidFill>
                  <a:schemeClr val="bg1"/>
                </a:solidFill>
              </a:rPr>
              <a:t>&lt;&lt;"roll: "&lt;&lt;roll&lt;&lt;</a:t>
            </a:r>
            <a:r>
              <a:rPr lang="en-US" sz="1100" dirty="0" err="1">
                <a:solidFill>
                  <a:schemeClr val="bg1"/>
                </a:solidFill>
              </a:rPr>
              <a:t>endl</a:t>
            </a:r>
            <a:r>
              <a:rPr lang="en-US" sz="1100" dirty="0">
                <a:solidFill>
                  <a:schemeClr val="bg1"/>
                </a:solidFill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</a:t>
            </a:r>
            <a:r>
              <a:rPr lang="en-US" sz="1100" dirty="0" err="1">
                <a:solidFill>
                  <a:schemeClr val="bg1"/>
                </a:solidFill>
              </a:rPr>
              <a:t>cout</a:t>
            </a:r>
            <a:r>
              <a:rPr lang="en-US" sz="1100" dirty="0">
                <a:solidFill>
                  <a:schemeClr val="bg1"/>
                </a:solidFill>
              </a:rPr>
              <a:t>&lt;&lt;"grade: "&lt;&lt;grade&lt;&lt;</a:t>
            </a:r>
            <a:r>
              <a:rPr lang="en-US" sz="1100" dirty="0" err="1">
                <a:solidFill>
                  <a:schemeClr val="bg1"/>
                </a:solidFill>
              </a:rPr>
              <a:t>endl</a:t>
            </a:r>
            <a:r>
              <a:rPr lang="en-US" sz="1100" dirty="0">
                <a:solidFill>
                  <a:schemeClr val="bg1"/>
                </a:solidFill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</a:t>
            </a:r>
            <a:r>
              <a:rPr lang="en-US" sz="1100" dirty="0" err="1">
                <a:solidFill>
                  <a:schemeClr val="bg1"/>
                </a:solidFill>
              </a:rPr>
              <a:t>cout</a:t>
            </a:r>
            <a:r>
              <a:rPr lang="en-US" sz="1100" dirty="0">
                <a:solidFill>
                  <a:schemeClr val="bg1"/>
                </a:solidFill>
              </a:rPr>
              <a:t>&lt;&lt;"per: "&lt;&lt;per&lt;&lt;</a:t>
            </a:r>
            <a:r>
              <a:rPr lang="en-US" sz="1100" dirty="0" err="1">
                <a:solidFill>
                  <a:schemeClr val="bg1"/>
                </a:solidFill>
              </a:rPr>
              <a:t>endl</a:t>
            </a:r>
            <a:r>
              <a:rPr lang="en-US" sz="1100" dirty="0">
                <a:solidFill>
                  <a:schemeClr val="bg1"/>
                </a:solidFill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100" dirty="0">
                <a:solidFill>
                  <a:schemeClr val="bg1"/>
                </a:solidFill>
              </a:rPr>
              <a:t>};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int main()</a:t>
            </a:r>
          </a:p>
          <a:p>
            <a:r>
              <a:rPr lang="en-US" sz="1100" dirty="0">
                <a:solidFill>
                  <a:schemeClr val="bg1"/>
                </a:solidFill>
              </a:rPr>
              <a:t>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ifstream </a:t>
            </a:r>
            <a:r>
              <a:rPr lang="en-US" sz="1100" dirty="0" err="1">
                <a:solidFill>
                  <a:schemeClr val="bg1"/>
                </a:solidFill>
              </a:rPr>
              <a:t>fobj</a:t>
            </a:r>
            <a:r>
              <a:rPr lang="en-US" sz="1100" dirty="0">
                <a:solidFill>
                  <a:schemeClr val="bg1"/>
                </a:solidFill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</a:t>
            </a:r>
            <a:r>
              <a:rPr lang="en-US" sz="1100" dirty="0" err="1">
                <a:solidFill>
                  <a:schemeClr val="bg1"/>
                </a:solidFill>
              </a:rPr>
              <a:t>fobj.open</a:t>
            </a:r>
            <a:r>
              <a:rPr lang="en-US" sz="1100" dirty="0">
                <a:solidFill>
                  <a:schemeClr val="bg1"/>
                </a:solidFill>
              </a:rPr>
              <a:t>("f:\\records.txt", ios::</a:t>
            </a:r>
            <a:r>
              <a:rPr lang="en-US" sz="1100" dirty="0" err="1">
                <a:solidFill>
                  <a:schemeClr val="bg1"/>
                </a:solidFill>
              </a:rPr>
              <a:t>binary|ios</a:t>
            </a:r>
            <a:r>
              <a:rPr lang="en-US" sz="1100" dirty="0">
                <a:solidFill>
                  <a:schemeClr val="bg1"/>
                </a:solidFill>
              </a:rPr>
              <a:t>::in);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Student s;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</a:t>
            </a:r>
            <a:r>
              <a:rPr lang="en-US" sz="1100" dirty="0" err="1">
                <a:solidFill>
                  <a:schemeClr val="bg1"/>
                </a:solidFill>
              </a:rPr>
              <a:t>fobj.seekg</a:t>
            </a:r>
            <a:r>
              <a:rPr lang="en-US" sz="1100" dirty="0">
                <a:solidFill>
                  <a:schemeClr val="bg1"/>
                </a:solidFill>
              </a:rPr>
              <a:t>(-sizeof(s), ios::end);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</a:t>
            </a:r>
            <a:r>
              <a:rPr lang="en-US" sz="1100" dirty="0" err="1">
                <a:solidFill>
                  <a:schemeClr val="bg1"/>
                </a:solidFill>
              </a:rPr>
              <a:t>fobj.read</a:t>
            </a:r>
            <a:r>
              <a:rPr lang="en-US" sz="1100" dirty="0">
                <a:solidFill>
                  <a:schemeClr val="bg1"/>
                </a:solidFill>
              </a:rPr>
              <a:t>((char *)&amp;s, sizeof(s));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</a:t>
            </a:r>
            <a:r>
              <a:rPr lang="en-US" sz="1100" dirty="0" err="1">
                <a:solidFill>
                  <a:schemeClr val="bg1"/>
                </a:solidFill>
              </a:rPr>
              <a:t>s.show</a:t>
            </a:r>
            <a:r>
              <a:rPr lang="en-US" sz="11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</a:t>
            </a:r>
            <a:r>
              <a:rPr lang="en-US" sz="1100" dirty="0" err="1">
                <a:solidFill>
                  <a:schemeClr val="bg1"/>
                </a:solidFill>
              </a:rPr>
              <a:t>fobj.close</a:t>
            </a:r>
            <a:r>
              <a:rPr lang="en-US" sz="11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return 0;</a:t>
            </a:r>
          </a:p>
          <a:p>
            <a:r>
              <a:rPr lang="en-US" sz="11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Optimized version of previous code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70779020"/>
      </p:ext>
    </p:extLst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Write a program to write an integer value with value </a:t>
            </a:r>
            <a:r>
              <a:rPr lang="en-US" dirty="0">
                <a:solidFill>
                  <a:schemeClr val="bg1"/>
                </a:solidFill>
              </a:rPr>
              <a:t>2147483647</a:t>
            </a:r>
            <a:r>
              <a:rPr lang="en-US" dirty="0">
                <a:solidFill>
                  <a:schemeClr val="tx1"/>
                </a:solidFill>
              </a:rPr>
              <a:t> in file message.txt</a:t>
            </a:r>
          </a:p>
          <a:p>
            <a:r>
              <a:rPr lang="en-US" dirty="0">
                <a:solidFill>
                  <a:schemeClr val="bg1"/>
                </a:solidFill>
              </a:rPr>
              <a:t>#include &lt;iostream&gt;</a:t>
            </a:r>
          </a:p>
          <a:p>
            <a:r>
              <a:rPr lang="en-US" dirty="0">
                <a:solidFill>
                  <a:schemeClr val="bg1"/>
                </a:solidFill>
              </a:rPr>
              <a:t>#include &lt;fstream&gt;</a:t>
            </a:r>
          </a:p>
          <a:p>
            <a:r>
              <a:rPr lang="en-US" dirty="0">
                <a:solidFill>
                  <a:schemeClr val="bg1"/>
                </a:solidFill>
              </a:rPr>
              <a:t>using namespace std;</a:t>
            </a:r>
          </a:p>
          <a:p>
            <a:r>
              <a:rPr lang="en-US" dirty="0">
                <a:solidFill>
                  <a:schemeClr val="bg1"/>
                </a:solidFill>
              </a:rPr>
              <a:t>int main()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fstream </a:t>
            </a:r>
            <a:r>
              <a:rPr lang="en-US" dirty="0" err="1">
                <a:solidFill>
                  <a:schemeClr val="bg1"/>
                </a:solidFill>
              </a:rPr>
              <a:t>fobj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fobj.open</a:t>
            </a:r>
            <a:r>
              <a:rPr lang="en-US" dirty="0">
                <a:solidFill>
                  <a:schemeClr val="bg1"/>
                </a:solidFill>
              </a:rPr>
              <a:t>("f:\\message.txt", ios::</a:t>
            </a:r>
            <a:r>
              <a:rPr lang="en-US" dirty="0" err="1">
                <a:solidFill>
                  <a:schemeClr val="bg1"/>
                </a:solidFill>
              </a:rPr>
              <a:t>out|ios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trunc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    int a = 2147483647;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fobj</a:t>
            </a:r>
            <a:r>
              <a:rPr lang="en-US" dirty="0">
                <a:solidFill>
                  <a:schemeClr val="bg1"/>
                </a:solidFill>
              </a:rPr>
              <a:t>&lt;&lt;a;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fobj.close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cout</a:t>
            </a:r>
            <a:r>
              <a:rPr lang="en-US" dirty="0">
                <a:solidFill>
                  <a:schemeClr val="bg1"/>
                </a:solidFill>
              </a:rPr>
              <a:t>&lt;&lt;"File saved successfully!"&lt;&lt;</a:t>
            </a:r>
            <a:r>
              <a:rPr lang="en-US" dirty="0" err="1">
                <a:solidFill>
                  <a:schemeClr val="bg1"/>
                </a:solidFill>
              </a:rPr>
              <a:t>endl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  return 0;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 new Concept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Output of The Previous Code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282" y="1142990"/>
            <a:ext cx="8678198" cy="21544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Output</a:t>
            </a:r>
          </a:p>
          <a:p>
            <a:endParaRPr lang="en-US" sz="20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roll: 103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grade: A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per: 78.5</a:t>
            </a:r>
          </a:p>
          <a:p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Process returned 0 (0x0)   execution time : 0.604 s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Press any key to continue.</a:t>
            </a:r>
          </a:p>
        </p:txBody>
      </p:sp>
    </p:spTree>
    <p:extLst>
      <p:ext uri="{BB962C8B-B14F-4D97-AF65-F5344CB8AC3E}">
        <p14:creationId xmlns:p14="http://schemas.microsoft.com/office/powerpoint/2010/main" xmlns="" val="110058532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System Screenshot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4F73ED9-C739-4AAE-8C33-5EBBCE7B6E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844" y="1131590"/>
            <a:ext cx="8899078" cy="377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15876130"/>
      </p:ext>
    </p:extLst>
  </p:cSld>
  <p:clrMapOvr>
    <a:masterClrMapping/>
  </p:clrMapOvr>
  <p:transition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Assignment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8702036E-6D19-4C18-9215-89F0574EE7AA}"/>
              </a:ext>
            </a:extLst>
          </p:cNvPr>
          <p:cNvSpPr/>
          <p:nvPr/>
        </p:nvSpPr>
        <p:spPr>
          <a:xfrm>
            <a:off x="857224" y="1203598"/>
            <a:ext cx="7171160" cy="35283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Assume you have a file called records.txt in your computer containing     several records of students where each records </a:t>
            </a:r>
            <a:r>
              <a:rPr lang="en-US">
                <a:solidFill>
                  <a:srgbClr val="FFC000"/>
                </a:solidFill>
              </a:rPr>
              <a:t>is </a:t>
            </a:r>
            <a:r>
              <a:rPr lang="en-US" smtClean="0">
                <a:solidFill>
                  <a:srgbClr val="FFC000"/>
                </a:solidFill>
              </a:rPr>
              <a:t>containing   </a:t>
            </a:r>
            <a:r>
              <a:rPr lang="en-US" dirty="0">
                <a:solidFill>
                  <a:srgbClr val="FFC000"/>
                </a:solidFill>
              </a:rPr>
              <a:t>roll, grade and percentage.</a:t>
            </a:r>
          </a:p>
          <a:p>
            <a:pPr algn="ctr"/>
            <a:endParaRPr lang="en-US" dirty="0">
              <a:solidFill>
                <a:srgbClr val="FFC000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Write a program to do the following</a:t>
            </a:r>
          </a:p>
          <a:p>
            <a:pPr algn="ctr"/>
            <a:endParaRPr lang="en-US" dirty="0">
              <a:solidFill>
                <a:srgbClr val="FFC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2. Ask the user to input a record number and read and display only that  record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Make sure if the record number entered is wrong your program should display the message invalid record number</a:t>
            </a:r>
          </a:p>
        </p:txBody>
      </p:sp>
    </p:spTree>
    <p:extLst>
      <p:ext uri="{BB962C8B-B14F-4D97-AF65-F5344CB8AC3E}">
        <p14:creationId xmlns:p14="http://schemas.microsoft.com/office/powerpoint/2010/main" xmlns="" val="624464651"/>
      </p:ext>
    </p:extLst>
  </p:cSld>
  <p:clrMapOvr>
    <a:masterClrMapping/>
  </p:clrMapOvr>
  <p:transition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2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sz="1100" dirty="0">
                <a:solidFill>
                  <a:schemeClr val="bg1"/>
                </a:solidFill>
              </a:rPr>
              <a:t>#include &lt;iostream&gt;</a:t>
            </a:r>
          </a:p>
          <a:p>
            <a:r>
              <a:rPr lang="en-US" sz="1100" dirty="0">
                <a:solidFill>
                  <a:schemeClr val="bg1"/>
                </a:solidFill>
              </a:rPr>
              <a:t>#include &lt;conio.h&gt;</a:t>
            </a:r>
          </a:p>
          <a:p>
            <a:r>
              <a:rPr lang="en-US" sz="1100" dirty="0">
                <a:solidFill>
                  <a:schemeClr val="bg1"/>
                </a:solidFill>
              </a:rPr>
              <a:t>#include &lt;fstream&gt;</a:t>
            </a:r>
          </a:p>
          <a:p>
            <a:r>
              <a:rPr lang="en-US" sz="1100" dirty="0">
                <a:solidFill>
                  <a:schemeClr val="bg1"/>
                </a:solidFill>
              </a:rPr>
              <a:t>using namespace std;</a:t>
            </a:r>
          </a:p>
          <a:p>
            <a:r>
              <a:rPr lang="en-US" sz="1100" dirty="0">
                <a:solidFill>
                  <a:schemeClr val="bg1"/>
                </a:solidFill>
              </a:rPr>
              <a:t>class Student</a:t>
            </a:r>
          </a:p>
          <a:p>
            <a:r>
              <a:rPr lang="en-US" sz="1100" dirty="0">
                <a:solidFill>
                  <a:schemeClr val="bg1"/>
                </a:solidFill>
              </a:rPr>
              <a:t>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private: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int roll;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char grade;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float per;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void get()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</a:t>
            </a:r>
            <a:r>
              <a:rPr lang="en-US" sz="1100" dirty="0" err="1">
                <a:solidFill>
                  <a:schemeClr val="bg1"/>
                </a:solidFill>
              </a:rPr>
              <a:t>cout</a:t>
            </a:r>
            <a:r>
              <a:rPr lang="en-US" sz="1100" dirty="0">
                <a:solidFill>
                  <a:schemeClr val="bg1"/>
                </a:solidFill>
              </a:rPr>
              <a:t>&lt;&lt;"Enter roll, grade and per: ";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</a:t>
            </a:r>
            <a:r>
              <a:rPr lang="en-US" sz="1100" dirty="0" err="1">
                <a:solidFill>
                  <a:schemeClr val="bg1"/>
                </a:solidFill>
              </a:rPr>
              <a:t>cin</a:t>
            </a:r>
            <a:r>
              <a:rPr lang="en-US" sz="1100" dirty="0">
                <a:solidFill>
                  <a:schemeClr val="bg1"/>
                </a:solidFill>
              </a:rPr>
              <a:t>&gt;&gt;roll&gt;&gt;grade&gt;&gt;per;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void show()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</a:t>
            </a:r>
            <a:r>
              <a:rPr lang="en-US" sz="1100" dirty="0" err="1">
                <a:solidFill>
                  <a:schemeClr val="bg1"/>
                </a:solidFill>
              </a:rPr>
              <a:t>cout</a:t>
            </a:r>
            <a:r>
              <a:rPr lang="en-US" sz="1100" dirty="0">
                <a:solidFill>
                  <a:schemeClr val="bg1"/>
                </a:solidFill>
              </a:rPr>
              <a:t>&lt;&lt;"roll: "&lt;&lt;roll&lt;&lt;</a:t>
            </a:r>
            <a:r>
              <a:rPr lang="en-US" sz="1100" dirty="0" err="1">
                <a:solidFill>
                  <a:schemeClr val="bg1"/>
                </a:solidFill>
              </a:rPr>
              <a:t>endl</a:t>
            </a:r>
            <a:r>
              <a:rPr lang="en-US" sz="1100" dirty="0">
                <a:solidFill>
                  <a:schemeClr val="bg1"/>
                </a:solidFill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</a:t>
            </a:r>
            <a:r>
              <a:rPr lang="en-US" sz="1100" dirty="0" err="1">
                <a:solidFill>
                  <a:schemeClr val="bg1"/>
                </a:solidFill>
              </a:rPr>
              <a:t>cout</a:t>
            </a:r>
            <a:r>
              <a:rPr lang="en-US" sz="1100" dirty="0">
                <a:solidFill>
                  <a:schemeClr val="bg1"/>
                </a:solidFill>
              </a:rPr>
              <a:t>&lt;&lt;"grade: "&lt;&lt;grade&lt;&lt;</a:t>
            </a:r>
            <a:r>
              <a:rPr lang="en-US" sz="1100" dirty="0" err="1">
                <a:solidFill>
                  <a:schemeClr val="bg1"/>
                </a:solidFill>
              </a:rPr>
              <a:t>endl</a:t>
            </a:r>
            <a:r>
              <a:rPr lang="en-US" sz="1100" dirty="0">
                <a:solidFill>
                  <a:schemeClr val="bg1"/>
                </a:solidFill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</a:t>
            </a:r>
            <a:r>
              <a:rPr lang="en-US" sz="1100" dirty="0" err="1">
                <a:solidFill>
                  <a:schemeClr val="bg1"/>
                </a:solidFill>
              </a:rPr>
              <a:t>cout</a:t>
            </a:r>
            <a:r>
              <a:rPr lang="en-US" sz="1100" dirty="0">
                <a:solidFill>
                  <a:schemeClr val="bg1"/>
                </a:solidFill>
              </a:rPr>
              <a:t>&lt;&lt;"per: "&lt;&lt;per&lt;&lt;</a:t>
            </a:r>
            <a:r>
              <a:rPr lang="en-US" sz="1100" dirty="0" err="1">
                <a:solidFill>
                  <a:schemeClr val="bg1"/>
                </a:solidFill>
              </a:rPr>
              <a:t>endl</a:t>
            </a:r>
            <a:r>
              <a:rPr lang="en-US" sz="1100" dirty="0">
                <a:solidFill>
                  <a:schemeClr val="bg1"/>
                </a:solidFill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100" dirty="0">
                <a:solidFill>
                  <a:schemeClr val="bg1"/>
                </a:solidFill>
              </a:rPr>
              <a:t>};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int main()</a:t>
            </a:r>
          </a:p>
          <a:p>
            <a:r>
              <a:rPr lang="en-US" sz="1100" dirty="0">
                <a:solidFill>
                  <a:schemeClr val="bg1"/>
                </a:solidFill>
              </a:rPr>
              <a:t>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ifstream </a:t>
            </a:r>
            <a:r>
              <a:rPr lang="en-US" sz="1100" dirty="0" err="1">
                <a:solidFill>
                  <a:schemeClr val="bg1"/>
                </a:solidFill>
              </a:rPr>
              <a:t>fobj</a:t>
            </a:r>
            <a:r>
              <a:rPr lang="en-US" sz="1100" dirty="0">
                <a:solidFill>
                  <a:schemeClr val="bg1"/>
                </a:solidFill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</a:t>
            </a:r>
            <a:r>
              <a:rPr lang="en-US" sz="1100" dirty="0" err="1">
                <a:solidFill>
                  <a:schemeClr val="bg1"/>
                </a:solidFill>
              </a:rPr>
              <a:t>fobj.open</a:t>
            </a:r>
            <a:r>
              <a:rPr lang="en-US" sz="1100" dirty="0">
                <a:solidFill>
                  <a:schemeClr val="bg1"/>
                </a:solidFill>
              </a:rPr>
              <a:t>("f:\\records.txt", ios::</a:t>
            </a:r>
            <a:r>
              <a:rPr lang="en-US" sz="1100" dirty="0" err="1">
                <a:solidFill>
                  <a:schemeClr val="bg1"/>
                </a:solidFill>
              </a:rPr>
              <a:t>binary|ios</a:t>
            </a:r>
            <a:r>
              <a:rPr lang="en-US" sz="1100" dirty="0">
                <a:solidFill>
                  <a:schemeClr val="bg1"/>
                </a:solidFill>
              </a:rPr>
              <a:t>::in);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Student s;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int </a:t>
            </a:r>
            <a:r>
              <a:rPr lang="en-US" sz="1100" dirty="0" err="1">
                <a:solidFill>
                  <a:schemeClr val="bg1"/>
                </a:solidFill>
              </a:rPr>
              <a:t>recno</a:t>
            </a:r>
            <a:r>
              <a:rPr lang="en-US" sz="1100" dirty="0">
                <a:solidFill>
                  <a:schemeClr val="bg1"/>
                </a:solidFill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</a:t>
            </a:r>
            <a:r>
              <a:rPr lang="en-US" sz="1100" dirty="0" err="1">
                <a:solidFill>
                  <a:schemeClr val="bg1"/>
                </a:solidFill>
              </a:rPr>
              <a:t>cout</a:t>
            </a:r>
            <a:r>
              <a:rPr lang="en-US" sz="1100" dirty="0">
                <a:solidFill>
                  <a:schemeClr val="bg1"/>
                </a:solidFill>
              </a:rPr>
              <a:t>&lt;&lt;"Enter record no.: ";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</a:t>
            </a:r>
            <a:r>
              <a:rPr lang="en-US" sz="1100" dirty="0" err="1">
                <a:solidFill>
                  <a:schemeClr val="bg1"/>
                </a:solidFill>
              </a:rPr>
              <a:t>cin</a:t>
            </a:r>
            <a:r>
              <a:rPr lang="en-US" sz="1100" dirty="0">
                <a:solidFill>
                  <a:schemeClr val="bg1"/>
                </a:solidFill>
              </a:rPr>
              <a:t>&gt;&gt;</a:t>
            </a:r>
            <a:r>
              <a:rPr lang="en-US" sz="1100" dirty="0" err="1">
                <a:solidFill>
                  <a:schemeClr val="bg1"/>
                </a:solidFill>
              </a:rPr>
              <a:t>recno</a:t>
            </a:r>
            <a:r>
              <a:rPr lang="en-US" sz="1100" dirty="0">
                <a:solidFill>
                  <a:schemeClr val="bg1"/>
                </a:solidFill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</a:t>
            </a:r>
            <a:r>
              <a:rPr lang="en-US" sz="1100" dirty="0" err="1">
                <a:solidFill>
                  <a:schemeClr val="bg1"/>
                </a:solidFill>
              </a:rPr>
              <a:t>fobj.seekg</a:t>
            </a:r>
            <a:r>
              <a:rPr lang="en-US" sz="1100" dirty="0">
                <a:solidFill>
                  <a:schemeClr val="bg1"/>
                </a:solidFill>
              </a:rPr>
              <a:t>((</a:t>
            </a:r>
            <a:r>
              <a:rPr lang="en-US" sz="1100" dirty="0" err="1">
                <a:solidFill>
                  <a:schemeClr val="bg1"/>
                </a:solidFill>
              </a:rPr>
              <a:t>recno</a:t>
            </a:r>
            <a:r>
              <a:rPr lang="en-US" sz="1100" dirty="0">
                <a:solidFill>
                  <a:schemeClr val="bg1"/>
                </a:solidFill>
              </a:rPr>
              <a:t> - 1) * sizeof(s), ios::beg);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</a:t>
            </a:r>
            <a:r>
              <a:rPr lang="en-US" sz="1100" dirty="0" err="1">
                <a:solidFill>
                  <a:schemeClr val="bg1"/>
                </a:solidFill>
              </a:rPr>
              <a:t>fobj.read</a:t>
            </a:r>
            <a:r>
              <a:rPr lang="en-US" sz="1100" dirty="0">
                <a:solidFill>
                  <a:schemeClr val="bg1"/>
                </a:solidFill>
              </a:rPr>
              <a:t>((char *)&amp;s, sizeof(s));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</a:t>
            </a:r>
            <a:r>
              <a:rPr lang="en-US" sz="1100" dirty="0" err="1">
                <a:solidFill>
                  <a:schemeClr val="bg1"/>
                </a:solidFill>
              </a:rPr>
              <a:t>s.show</a:t>
            </a:r>
            <a:r>
              <a:rPr lang="en-US" sz="11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</a:t>
            </a:r>
            <a:r>
              <a:rPr lang="en-US" sz="1100" dirty="0" err="1">
                <a:solidFill>
                  <a:schemeClr val="bg1"/>
                </a:solidFill>
              </a:rPr>
              <a:t>fobj.close</a:t>
            </a:r>
            <a:r>
              <a:rPr lang="en-US" sz="11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return 0;</a:t>
            </a:r>
          </a:p>
          <a:p>
            <a:r>
              <a:rPr lang="en-US" sz="11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Optimized version of previous code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02159996"/>
      </p:ext>
    </p:extLst>
  </p:cSld>
  <p:clrMapOvr>
    <a:masterClrMapping/>
  </p:clrMapOvr>
  <p:transition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Output - 1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282" y="1142990"/>
            <a:ext cx="8678198" cy="24006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Output</a:t>
            </a:r>
          </a:p>
          <a:p>
            <a:endParaRPr lang="en-US" sz="20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Enter record no.: 3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roll: 103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grade: A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per: 78.5</a:t>
            </a:r>
          </a:p>
          <a:p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Process returned 0 (0x0)   execution time : 17.525 s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Press any key to continue.</a:t>
            </a:r>
          </a:p>
        </p:txBody>
      </p:sp>
    </p:spTree>
    <p:extLst>
      <p:ext uri="{BB962C8B-B14F-4D97-AF65-F5344CB8AC3E}">
        <p14:creationId xmlns:p14="http://schemas.microsoft.com/office/powerpoint/2010/main" xmlns="" val="263375908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Output - 2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282" y="1142990"/>
            <a:ext cx="8678198" cy="24006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Output</a:t>
            </a:r>
          </a:p>
          <a:p>
            <a:endParaRPr lang="en-US" sz="20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Enter record no.: 1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roll: 101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grade: B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per: 56.3</a:t>
            </a:r>
          </a:p>
          <a:p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Process returned 0 (0x0)   execution time : 1.518 s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Press any key to continue.</a:t>
            </a:r>
          </a:p>
        </p:txBody>
      </p:sp>
    </p:spTree>
    <p:extLst>
      <p:ext uri="{BB962C8B-B14F-4D97-AF65-F5344CB8AC3E}">
        <p14:creationId xmlns:p14="http://schemas.microsoft.com/office/powerpoint/2010/main" xmlns="" val="161268806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Output - 3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282" y="1142990"/>
            <a:ext cx="8678198" cy="24006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Output</a:t>
            </a:r>
          </a:p>
          <a:p>
            <a:endParaRPr lang="en-US" sz="20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Enter record no.: 2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roll: 102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grade: C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per: 45.7</a:t>
            </a:r>
          </a:p>
          <a:p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Process returned 0 (0x0)   execution time : 2.475 s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Press any key to continue.</a:t>
            </a:r>
          </a:p>
        </p:txBody>
      </p:sp>
    </p:spTree>
    <p:extLst>
      <p:ext uri="{BB962C8B-B14F-4D97-AF65-F5344CB8AC3E}">
        <p14:creationId xmlns:p14="http://schemas.microsoft.com/office/powerpoint/2010/main" xmlns="" val="81804560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Output - 4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282" y="1142990"/>
            <a:ext cx="8678198" cy="24006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Output</a:t>
            </a:r>
          </a:p>
          <a:p>
            <a:endParaRPr lang="en-US" sz="20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Enter record no.: 10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roll: 0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grade: 0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per: 0</a:t>
            </a:r>
          </a:p>
          <a:p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Process returned 0 (0x0)   execution time : 4.679 s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Press any key to continue.</a:t>
            </a:r>
          </a:p>
        </p:txBody>
      </p:sp>
    </p:spTree>
    <p:extLst>
      <p:ext uri="{BB962C8B-B14F-4D97-AF65-F5344CB8AC3E}">
        <p14:creationId xmlns:p14="http://schemas.microsoft.com/office/powerpoint/2010/main" xmlns="" val="348874789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2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sz="1100" dirty="0">
                <a:solidFill>
                  <a:schemeClr val="bg1"/>
                </a:solidFill>
              </a:rPr>
              <a:t>#include &lt;iostream&gt;</a:t>
            </a:r>
          </a:p>
          <a:p>
            <a:r>
              <a:rPr lang="en-US" sz="1100" dirty="0">
                <a:solidFill>
                  <a:schemeClr val="bg1"/>
                </a:solidFill>
              </a:rPr>
              <a:t>#include &lt;conio.h&gt;</a:t>
            </a:r>
          </a:p>
          <a:p>
            <a:r>
              <a:rPr lang="en-US" sz="1100" dirty="0">
                <a:solidFill>
                  <a:schemeClr val="bg1"/>
                </a:solidFill>
              </a:rPr>
              <a:t>#include &lt;fstream&gt;</a:t>
            </a:r>
          </a:p>
          <a:p>
            <a:r>
              <a:rPr lang="en-US" sz="1100" dirty="0">
                <a:solidFill>
                  <a:schemeClr val="bg1"/>
                </a:solidFill>
              </a:rPr>
              <a:t>using namespace std;</a:t>
            </a:r>
          </a:p>
          <a:p>
            <a:r>
              <a:rPr lang="en-US" sz="1100" dirty="0">
                <a:solidFill>
                  <a:schemeClr val="bg1"/>
                </a:solidFill>
              </a:rPr>
              <a:t>class Student</a:t>
            </a:r>
          </a:p>
          <a:p>
            <a:r>
              <a:rPr lang="en-US" sz="1100" dirty="0">
                <a:solidFill>
                  <a:schemeClr val="bg1"/>
                </a:solidFill>
              </a:rPr>
              <a:t>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private: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int roll;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char grade;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float per;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void get()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</a:t>
            </a:r>
            <a:r>
              <a:rPr lang="en-US" sz="1100" dirty="0" err="1">
                <a:solidFill>
                  <a:schemeClr val="bg1"/>
                </a:solidFill>
              </a:rPr>
              <a:t>cout</a:t>
            </a:r>
            <a:r>
              <a:rPr lang="en-US" sz="1100" dirty="0">
                <a:solidFill>
                  <a:schemeClr val="bg1"/>
                </a:solidFill>
              </a:rPr>
              <a:t>&lt;&lt;"Enter roll, grade and per: ";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</a:t>
            </a:r>
            <a:r>
              <a:rPr lang="en-US" sz="1100" dirty="0" err="1">
                <a:solidFill>
                  <a:schemeClr val="bg1"/>
                </a:solidFill>
              </a:rPr>
              <a:t>cin</a:t>
            </a:r>
            <a:r>
              <a:rPr lang="en-US" sz="1100" dirty="0">
                <a:solidFill>
                  <a:schemeClr val="bg1"/>
                </a:solidFill>
              </a:rPr>
              <a:t>&gt;&gt;roll&gt;&gt;grade&gt;&gt;per;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void show()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</a:t>
            </a:r>
            <a:r>
              <a:rPr lang="en-US" sz="1100" dirty="0" err="1">
                <a:solidFill>
                  <a:schemeClr val="bg1"/>
                </a:solidFill>
              </a:rPr>
              <a:t>cout</a:t>
            </a:r>
            <a:r>
              <a:rPr lang="en-US" sz="1100" dirty="0">
                <a:solidFill>
                  <a:schemeClr val="bg1"/>
                </a:solidFill>
              </a:rPr>
              <a:t>&lt;&lt;"roll: "&lt;&lt;roll&lt;&lt;</a:t>
            </a:r>
            <a:r>
              <a:rPr lang="en-US" sz="1100" dirty="0" err="1">
                <a:solidFill>
                  <a:schemeClr val="bg1"/>
                </a:solidFill>
              </a:rPr>
              <a:t>endl</a:t>
            </a:r>
            <a:r>
              <a:rPr lang="en-US" sz="1100" dirty="0">
                <a:solidFill>
                  <a:schemeClr val="bg1"/>
                </a:solidFill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</a:t>
            </a:r>
            <a:r>
              <a:rPr lang="en-US" sz="1100" dirty="0" err="1">
                <a:solidFill>
                  <a:schemeClr val="bg1"/>
                </a:solidFill>
              </a:rPr>
              <a:t>cout</a:t>
            </a:r>
            <a:r>
              <a:rPr lang="en-US" sz="1100" dirty="0">
                <a:solidFill>
                  <a:schemeClr val="bg1"/>
                </a:solidFill>
              </a:rPr>
              <a:t>&lt;&lt;"grade: "&lt;&lt;grade&lt;&lt;</a:t>
            </a:r>
            <a:r>
              <a:rPr lang="en-US" sz="1100" dirty="0" err="1">
                <a:solidFill>
                  <a:schemeClr val="bg1"/>
                </a:solidFill>
              </a:rPr>
              <a:t>endl</a:t>
            </a:r>
            <a:r>
              <a:rPr lang="en-US" sz="1100" dirty="0">
                <a:solidFill>
                  <a:schemeClr val="bg1"/>
                </a:solidFill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</a:t>
            </a:r>
            <a:r>
              <a:rPr lang="en-US" sz="1100" dirty="0" err="1">
                <a:solidFill>
                  <a:schemeClr val="bg1"/>
                </a:solidFill>
              </a:rPr>
              <a:t>cout</a:t>
            </a:r>
            <a:r>
              <a:rPr lang="en-US" sz="1100" dirty="0">
                <a:solidFill>
                  <a:schemeClr val="bg1"/>
                </a:solidFill>
              </a:rPr>
              <a:t>&lt;&lt;"per: "&lt;&lt;per&lt;&lt;</a:t>
            </a:r>
            <a:r>
              <a:rPr lang="en-US" sz="1100" dirty="0" err="1">
                <a:solidFill>
                  <a:schemeClr val="bg1"/>
                </a:solidFill>
              </a:rPr>
              <a:t>endl</a:t>
            </a:r>
            <a:r>
              <a:rPr lang="en-US" sz="1100" dirty="0">
                <a:solidFill>
                  <a:schemeClr val="bg1"/>
                </a:solidFill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100" dirty="0">
                <a:solidFill>
                  <a:schemeClr val="bg1"/>
                </a:solidFill>
              </a:rPr>
              <a:t>};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int main()</a:t>
            </a:r>
          </a:p>
          <a:p>
            <a:r>
              <a:rPr lang="en-US" sz="1100" dirty="0">
                <a:solidFill>
                  <a:schemeClr val="bg1"/>
                </a:solidFill>
              </a:rPr>
              <a:t>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ifstream </a:t>
            </a:r>
            <a:r>
              <a:rPr lang="en-US" sz="1100" dirty="0" err="1">
                <a:solidFill>
                  <a:schemeClr val="bg1"/>
                </a:solidFill>
              </a:rPr>
              <a:t>fobj</a:t>
            </a:r>
            <a:r>
              <a:rPr lang="en-US" sz="1100" dirty="0">
                <a:solidFill>
                  <a:schemeClr val="bg1"/>
                </a:solidFill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</a:t>
            </a:r>
            <a:r>
              <a:rPr lang="en-US" sz="1100" dirty="0" err="1">
                <a:solidFill>
                  <a:schemeClr val="bg1"/>
                </a:solidFill>
              </a:rPr>
              <a:t>fobj.open</a:t>
            </a:r>
            <a:r>
              <a:rPr lang="en-US" sz="1100" dirty="0">
                <a:solidFill>
                  <a:schemeClr val="bg1"/>
                </a:solidFill>
              </a:rPr>
              <a:t>("f:\\records.txt", ios::</a:t>
            </a:r>
            <a:r>
              <a:rPr lang="en-US" sz="1100" dirty="0" err="1">
                <a:solidFill>
                  <a:schemeClr val="bg1"/>
                </a:solidFill>
              </a:rPr>
              <a:t>binary|ios</a:t>
            </a:r>
            <a:r>
              <a:rPr lang="en-US" sz="1100" dirty="0">
                <a:solidFill>
                  <a:schemeClr val="bg1"/>
                </a:solidFill>
              </a:rPr>
              <a:t>::in);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Student s;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int </a:t>
            </a:r>
            <a:r>
              <a:rPr lang="en-US" sz="1100" dirty="0" err="1">
                <a:solidFill>
                  <a:schemeClr val="bg1"/>
                </a:solidFill>
              </a:rPr>
              <a:t>recno</a:t>
            </a:r>
            <a:r>
              <a:rPr lang="en-US" sz="1100" dirty="0">
                <a:solidFill>
                  <a:schemeClr val="bg1"/>
                </a:solidFill>
              </a:rPr>
              <a:t>, count;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</a:t>
            </a:r>
            <a:r>
              <a:rPr lang="en-US" sz="1100" dirty="0" err="1">
                <a:solidFill>
                  <a:schemeClr val="bg1"/>
                </a:solidFill>
              </a:rPr>
              <a:t>fobj.seekg</a:t>
            </a:r>
            <a:r>
              <a:rPr lang="en-US" sz="1100" dirty="0">
                <a:solidFill>
                  <a:schemeClr val="bg1"/>
                </a:solidFill>
              </a:rPr>
              <a:t>(0, ios::end);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count = </a:t>
            </a:r>
            <a:r>
              <a:rPr lang="en-US" sz="1100" dirty="0" err="1">
                <a:solidFill>
                  <a:schemeClr val="bg1"/>
                </a:solidFill>
              </a:rPr>
              <a:t>fobj.tellg</a:t>
            </a:r>
            <a:r>
              <a:rPr lang="en-US" sz="1100" dirty="0">
                <a:solidFill>
                  <a:schemeClr val="bg1"/>
                </a:solidFill>
              </a:rPr>
              <a:t>() / sizeof(s);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</a:t>
            </a:r>
            <a:r>
              <a:rPr lang="en-US" sz="1100" dirty="0" err="1">
                <a:solidFill>
                  <a:schemeClr val="bg1"/>
                </a:solidFill>
              </a:rPr>
              <a:t>cout</a:t>
            </a:r>
            <a:r>
              <a:rPr lang="en-US" sz="1100" dirty="0">
                <a:solidFill>
                  <a:schemeClr val="bg1"/>
                </a:solidFill>
              </a:rPr>
              <a:t>&lt;&lt;"Enter record no.: ";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</a:t>
            </a:r>
            <a:r>
              <a:rPr lang="en-US" sz="1100" dirty="0" err="1">
                <a:solidFill>
                  <a:schemeClr val="bg1"/>
                </a:solidFill>
              </a:rPr>
              <a:t>cin</a:t>
            </a:r>
            <a:r>
              <a:rPr lang="en-US" sz="1100" dirty="0">
                <a:solidFill>
                  <a:schemeClr val="bg1"/>
                </a:solidFill>
              </a:rPr>
              <a:t>&gt;&gt;</a:t>
            </a:r>
            <a:r>
              <a:rPr lang="en-US" sz="1100" dirty="0" err="1">
                <a:solidFill>
                  <a:schemeClr val="bg1"/>
                </a:solidFill>
              </a:rPr>
              <a:t>recno</a:t>
            </a:r>
            <a:r>
              <a:rPr lang="en-US" sz="1100" dirty="0">
                <a:solidFill>
                  <a:schemeClr val="bg1"/>
                </a:solidFill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if(</a:t>
            </a:r>
            <a:r>
              <a:rPr lang="en-US" sz="1100" dirty="0" err="1">
                <a:solidFill>
                  <a:schemeClr val="bg1"/>
                </a:solidFill>
              </a:rPr>
              <a:t>recno</a:t>
            </a:r>
            <a:r>
              <a:rPr lang="en-US" sz="1100" dirty="0">
                <a:solidFill>
                  <a:schemeClr val="bg1"/>
                </a:solidFill>
              </a:rPr>
              <a:t> &lt;= count)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fobj.seekg</a:t>
            </a:r>
            <a:r>
              <a:rPr lang="en-US" sz="1100" dirty="0">
                <a:solidFill>
                  <a:schemeClr val="bg1"/>
                </a:solidFill>
              </a:rPr>
              <a:t>((</a:t>
            </a:r>
            <a:r>
              <a:rPr lang="en-US" sz="1100" dirty="0" err="1">
                <a:solidFill>
                  <a:schemeClr val="bg1"/>
                </a:solidFill>
              </a:rPr>
              <a:t>recno</a:t>
            </a:r>
            <a:r>
              <a:rPr lang="en-US" sz="1100" dirty="0">
                <a:solidFill>
                  <a:schemeClr val="bg1"/>
                </a:solidFill>
              </a:rPr>
              <a:t> - 1) * sizeof(s), ios::beg);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fobj.read</a:t>
            </a:r>
            <a:r>
              <a:rPr lang="en-US" sz="1100" dirty="0">
                <a:solidFill>
                  <a:schemeClr val="bg1"/>
                </a:solidFill>
              </a:rPr>
              <a:t>((char *)&amp;s, sizeof(s));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s.show</a:t>
            </a:r>
            <a:r>
              <a:rPr lang="en-US" sz="11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else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cout</a:t>
            </a:r>
            <a:r>
              <a:rPr lang="en-US" sz="1100" dirty="0">
                <a:solidFill>
                  <a:schemeClr val="bg1"/>
                </a:solidFill>
              </a:rPr>
              <a:t>&lt;&lt;"Invalid Record number"&lt;&lt;</a:t>
            </a:r>
            <a:r>
              <a:rPr lang="en-US" sz="1100" dirty="0" err="1">
                <a:solidFill>
                  <a:schemeClr val="bg1"/>
                </a:solidFill>
              </a:rPr>
              <a:t>endl</a:t>
            </a:r>
            <a:r>
              <a:rPr lang="en-US" sz="1100" dirty="0">
                <a:solidFill>
                  <a:schemeClr val="bg1"/>
                </a:solidFill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</a:t>
            </a:r>
            <a:r>
              <a:rPr lang="en-US" sz="1100" dirty="0" err="1">
                <a:solidFill>
                  <a:schemeClr val="bg1"/>
                </a:solidFill>
              </a:rPr>
              <a:t>fobj.close</a:t>
            </a:r>
            <a:r>
              <a:rPr lang="en-US" sz="11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return 0;</a:t>
            </a:r>
          </a:p>
          <a:p>
            <a:r>
              <a:rPr lang="en-US" sz="11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Improved version of previous code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9188659"/>
      </p:ext>
    </p:extLst>
  </p:cSld>
  <p:clrMapOvr>
    <a:masterClrMapping/>
  </p:clrMapOvr>
  <p:transition>
    <p:wipe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Output - 1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282" y="1142990"/>
            <a:ext cx="8678198" cy="24006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Output</a:t>
            </a:r>
          </a:p>
          <a:p>
            <a:endParaRPr lang="en-US" sz="20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Enter record no.: 3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roll: 103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grade: A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per: 78.5</a:t>
            </a:r>
          </a:p>
          <a:p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Process returned 0 (0x0)   execution time : 17.525 s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Press any key to continue.</a:t>
            </a:r>
          </a:p>
        </p:txBody>
      </p:sp>
    </p:spTree>
    <p:extLst>
      <p:ext uri="{BB962C8B-B14F-4D97-AF65-F5344CB8AC3E}">
        <p14:creationId xmlns:p14="http://schemas.microsoft.com/office/powerpoint/2010/main" xmlns="" val="376246152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Output of The Previous Code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282" y="1142990"/>
            <a:ext cx="8678198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Output</a:t>
            </a:r>
          </a:p>
          <a:p>
            <a:endParaRPr lang="en-US" b="1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File saved successfully!</a:t>
            </a:r>
          </a:p>
          <a:p>
            <a:endParaRPr lang="en-US" b="1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Process returned 0 (0x0)   execution time : 0.131 s</a:t>
            </a:r>
          </a:p>
          <a:p>
            <a:r>
              <a:rPr lang="en-US" b="1" dirty="0">
                <a:solidFill>
                  <a:srgbClr val="FFFFFF"/>
                </a:solidFill>
              </a:rPr>
              <a:t>Press any key to continue.</a:t>
            </a:r>
            <a:endParaRPr lang="en-US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Output - 2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282" y="1142990"/>
            <a:ext cx="8678198" cy="24006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Output</a:t>
            </a:r>
          </a:p>
          <a:p>
            <a:endParaRPr lang="en-US" sz="20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Enter record no.: 1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roll: 101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grade: B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per: 56.3</a:t>
            </a:r>
          </a:p>
          <a:p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Process returned 0 (0x0)   execution time : 1.518 s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Press any key to continue.</a:t>
            </a:r>
          </a:p>
        </p:txBody>
      </p:sp>
    </p:spTree>
    <p:extLst>
      <p:ext uri="{BB962C8B-B14F-4D97-AF65-F5344CB8AC3E}">
        <p14:creationId xmlns:p14="http://schemas.microsoft.com/office/powerpoint/2010/main" xmlns="" val="286863887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Output - 3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282" y="1142990"/>
            <a:ext cx="8678198" cy="24006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Output</a:t>
            </a:r>
          </a:p>
          <a:p>
            <a:endParaRPr lang="en-US" sz="20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Enter record no.: 2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roll: 102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grade: C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per: 45.7</a:t>
            </a:r>
          </a:p>
          <a:p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Process returned 0 (0x0)   execution time : 2.475 s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Press any key to continue.</a:t>
            </a:r>
          </a:p>
        </p:txBody>
      </p:sp>
    </p:spTree>
    <p:extLst>
      <p:ext uri="{BB962C8B-B14F-4D97-AF65-F5344CB8AC3E}">
        <p14:creationId xmlns:p14="http://schemas.microsoft.com/office/powerpoint/2010/main" xmlns="" val="270280106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Output - 4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282" y="1142990"/>
            <a:ext cx="8678198" cy="19082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Output</a:t>
            </a:r>
          </a:p>
          <a:p>
            <a:endParaRPr lang="en-US" sz="20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Enter record no.: 15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Invalid Record number</a:t>
            </a:r>
          </a:p>
          <a:p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Process returned 0 (0x0)   execution time : 1.251 s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Press any key to continue.</a:t>
            </a:r>
          </a:p>
        </p:txBody>
      </p:sp>
    </p:spTree>
    <p:extLst>
      <p:ext uri="{BB962C8B-B14F-4D97-AF65-F5344CB8AC3E}">
        <p14:creationId xmlns:p14="http://schemas.microsoft.com/office/powerpoint/2010/main" xmlns="" val="365898537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P-3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:a16="http://schemas.microsoft.com/office/drawing/2014/main" xmlns="" id="{3176A925-9561-4C3F-8238-DB986AC67B50}"/>
              </a:ext>
            </a:extLst>
          </p:cNvPr>
          <p:cNvGrpSpPr/>
          <p:nvPr/>
        </p:nvGrpSpPr>
        <p:grpSpPr>
          <a:xfrm rot="1682053" flipH="1">
            <a:off x="6024982" y="611301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:a16="http://schemas.microsoft.com/office/drawing/2014/main" xmlns="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xmlns="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xmlns="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xmlns="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:a16="http://schemas.microsoft.com/office/drawing/2014/main" xmlns="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xmlns="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xmlns="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:a16="http://schemas.microsoft.com/office/drawing/2014/main" xmlns="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:a16="http://schemas.microsoft.com/office/drawing/2014/main" xmlns="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:a16="http://schemas.microsoft.com/office/drawing/2014/main" xmlns="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:a16="http://schemas.microsoft.com/office/drawing/2014/main" xmlns="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:a16="http://schemas.microsoft.com/office/drawing/2014/main" xmlns="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:a16="http://schemas.microsoft.com/office/drawing/2014/main" xmlns="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:a16="http://schemas.microsoft.com/office/drawing/2014/main" xmlns="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:a16="http://schemas.microsoft.com/office/drawing/2014/main" xmlns="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:a16="http://schemas.microsoft.com/office/drawing/2014/main" xmlns="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:a16="http://schemas.microsoft.com/office/drawing/2014/main" xmlns="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:a16="http://schemas.microsoft.com/office/drawing/2014/main" xmlns="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:a16="http://schemas.microsoft.com/office/drawing/2014/main" xmlns="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:a16="http://schemas.microsoft.com/office/drawing/2014/main" xmlns="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:a16="http://schemas.microsoft.com/office/drawing/2014/main" xmlns="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hlinkClick r:id="rId5"/>
              </a:rPr>
              <a:t>scalive4u@gmail.com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6" name="Picture 35" descr="cpp-mini-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3306" y="1714495"/>
            <a:ext cx="1861398" cy="1928826"/>
          </a:xfrm>
          <a:prstGeom prst="rect">
            <a:avLst/>
          </a:prstGeom>
        </p:spPr>
      </p:pic>
      <p:pic>
        <p:nvPicPr>
          <p:cNvPr id="37" name="Picture 36" descr="webcodeft-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System Screenshot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CC7A508-D8E5-42CD-8035-7196BD25B6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844" y="1131590"/>
            <a:ext cx="8899078" cy="377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02022867"/>
      </p:ext>
    </p:extLst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Drawbacks of file handling in Text mode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7E8532C-1D1D-4C8A-8951-38B88ABF27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4066" y="1009956"/>
            <a:ext cx="3497224" cy="39906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956C089-447C-405B-99A6-49E3D5D1EC98}"/>
              </a:ext>
            </a:extLst>
          </p:cNvPr>
          <p:cNvSpPr/>
          <p:nvPr/>
        </p:nvSpPr>
        <p:spPr>
          <a:xfrm>
            <a:off x="857223" y="4669938"/>
            <a:ext cx="2806241" cy="2060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A7EB123-166A-429C-864E-A6868F871F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10693" y="1009956"/>
            <a:ext cx="4127173" cy="39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8477907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File Opening Modes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16">
            <a:extLst>
              <a:ext uri="{FF2B5EF4-FFF2-40B4-BE49-F238E27FC236}">
                <a16:creationId xmlns:a16="http://schemas.microsoft.com/office/drawing/2014/main" xmlns="" id="{42806FCE-676A-4B49-9E7A-C0AEEBE07A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063629779"/>
              </p:ext>
            </p:extLst>
          </p:nvPr>
        </p:nvGraphicFramePr>
        <p:xfrm>
          <a:off x="457200" y="1200151"/>
          <a:ext cx="8229600" cy="3746352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170584">
                  <a:extLst>
                    <a:ext uri="{9D8B030D-6E8A-4147-A177-3AD203B41FA5}">
                      <a16:colId xmlns:a16="http://schemas.microsoft.com/office/drawing/2014/main" xmlns="" val="3602422636"/>
                    </a:ext>
                  </a:extLst>
                </a:gridCol>
                <a:gridCol w="6059016">
                  <a:extLst>
                    <a:ext uri="{9D8B030D-6E8A-4147-A177-3AD203B41FA5}">
                      <a16:colId xmlns:a16="http://schemas.microsoft.com/office/drawing/2014/main" xmlns="" val="1876909786"/>
                    </a:ext>
                  </a:extLst>
                </a:gridCol>
              </a:tblGrid>
              <a:tr h="6387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7988117"/>
                  </a:ext>
                </a:extLst>
              </a:tr>
              <a:tr h="638736">
                <a:tc rowSpan="4">
                  <a:txBody>
                    <a:bodyPr/>
                    <a:lstStyle/>
                    <a:p>
                      <a:pPr marL="342900" indent="-342900" algn="ctr">
                        <a:buFont typeface="+mj-lt"/>
                        <a:buAutoNum type="arabicPeriod"/>
                      </a:pPr>
                      <a:r>
                        <a:rPr lang="en-US" b="1" dirty="0"/>
                        <a:t>ios :: binary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dirty="0"/>
                        <a:t>This mode represents binary mode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38609173"/>
                  </a:ext>
                </a:extLst>
              </a:tr>
              <a:tr h="879824">
                <a:tc vMerge="1"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2"/>
                      </a:pPr>
                      <a:r>
                        <a:rPr lang="en-US" dirty="0"/>
                        <a:t>connect this object with a file on your hard-disk(pen drive)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 startAt="2"/>
                      </a:pPr>
                      <a:r>
                        <a:rPr lang="en-US" dirty="0"/>
                        <a:t>It Writes The Data In The File Exactly In The Same Way Like It Is Saved In Ram I.E., In The Form Of 0's And 1’s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v"/>
                      </a:pPr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Due to this we get 2 benefits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69012471"/>
                  </a:ext>
                </a:extLst>
              </a:tr>
              <a:tr h="638736">
                <a:tc vMerge="1"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3"/>
                      </a:pPr>
                      <a:r>
                        <a:rPr lang="en-US" dirty="0"/>
                        <a:t>write 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7250" lvl="1" indent="-400050" algn="l">
                        <a:buFont typeface="+mj-lt"/>
                        <a:buAutoNum type="romanLcPeriod"/>
                      </a:pPr>
                      <a:r>
                        <a:rPr lang="en-US" dirty="0"/>
                        <a:t>The size of the file is exactly same as the size of the data getting saved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27580527"/>
                  </a:ext>
                </a:extLst>
              </a:tr>
              <a:tr h="879824">
                <a:tc vMerge="1"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4"/>
                      </a:pPr>
                      <a:r>
                        <a:rPr lang="en-US" dirty="0"/>
                        <a:t>save and close the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7250" lvl="1" indent="-400050" algn="l">
                        <a:buFont typeface="+mj-lt"/>
                        <a:buAutoNum type="romanLcPeriod" startAt="2"/>
                      </a:pPr>
                      <a:r>
                        <a:rPr lang="en-US" dirty="0"/>
                        <a:t>Since the file is in binary format so it can not be read by other people using software like notepad. This makes our file protected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16667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7153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For Writing Data in File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First argument represents the address of the variable whose value is to be saved in the file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The second argument represents the number of bytes to be saved in the file.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Member Function used for file handling in Binary Mode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38693C4-0B5B-4828-B920-0802AF288DC0}"/>
              </a:ext>
            </a:extLst>
          </p:cNvPr>
          <p:cNvSpPr/>
          <p:nvPr/>
        </p:nvSpPr>
        <p:spPr>
          <a:xfrm>
            <a:off x="2195736" y="1779662"/>
            <a:ext cx="3600400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write(char *, unsigned int)</a:t>
            </a:r>
          </a:p>
        </p:txBody>
      </p:sp>
    </p:spTree>
    <p:extLst>
      <p:ext uri="{BB962C8B-B14F-4D97-AF65-F5344CB8AC3E}">
        <p14:creationId xmlns:p14="http://schemas.microsoft.com/office/powerpoint/2010/main" xmlns="" val="4056334360"/>
      </p:ext>
    </p:extLst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7153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For Reading Data from the File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First argument represents the address of the variable in which the data read from the file is  to be saved.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The second argument represents the number of bytes to be read from the file.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Member Function used for file handling in Binary Mode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38693C4-0B5B-4828-B920-0802AF288DC0}"/>
              </a:ext>
            </a:extLst>
          </p:cNvPr>
          <p:cNvSpPr/>
          <p:nvPr/>
        </p:nvSpPr>
        <p:spPr>
          <a:xfrm>
            <a:off x="2195736" y="1779662"/>
            <a:ext cx="3600400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read(char *, unsigned int)</a:t>
            </a:r>
          </a:p>
        </p:txBody>
      </p:sp>
    </p:spTree>
    <p:extLst>
      <p:ext uri="{BB962C8B-B14F-4D97-AF65-F5344CB8AC3E}">
        <p14:creationId xmlns:p14="http://schemas.microsoft.com/office/powerpoint/2010/main" xmlns="" val="795004820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10302</TotalTime>
  <Words>2490</Words>
  <Application>Microsoft Office PowerPoint</Application>
  <PresentationFormat>On-screen Show (16:9)</PresentationFormat>
  <Paragraphs>541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Contents Slide Master</vt:lpstr>
      <vt:lpstr>Section Break Slide Master</vt:lpstr>
      <vt:lpstr>Office Theme</vt:lpstr>
      <vt:lpstr>Slide 1</vt:lpstr>
      <vt:lpstr>Today’s Agenda</vt:lpstr>
      <vt:lpstr>A new Concept</vt:lpstr>
      <vt:lpstr> Output of The Previous Code</vt:lpstr>
      <vt:lpstr>System Screenshot</vt:lpstr>
      <vt:lpstr>Drawbacks of file handling in Text mode</vt:lpstr>
      <vt:lpstr>File Opening Modes</vt:lpstr>
      <vt:lpstr>Member Function used for file handling in Binary Mode</vt:lpstr>
      <vt:lpstr>Member Function used for file handling in Binary Mode</vt:lpstr>
      <vt:lpstr>The previous code in Binary Mode</vt:lpstr>
      <vt:lpstr> Output of The Previous Code</vt:lpstr>
      <vt:lpstr>System Screenshot</vt:lpstr>
      <vt:lpstr>Benefits of file handling in Binary mode</vt:lpstr>
      <vt:lpstr>The previous code in Binary Mode for reading from file</vt:lpstr>
      <vt:lpstr> Output of The Previous Code</vt:lpstr>
      <vt:lpstr>System Screenshot</vt:lpstr>
      <vt:lpstr>Benefits of file handling in Binary mode</vt:lpstr>
      <vt:lpstr>Writing/Reading Objects in File in Binary Mode</vt:lpstr>
      <vt:lpstr> Output of The Previous Code</vt:lpstr>
      <vt:lpstr>System Screenshot</vt:lpstr>
      <vt:lpstr>Assignment</vt:lpstr>
      <vt:lpstr>Writing/Reading Objects in File in Binary Mode</vt:lpstr>
      <vt:lpstr> Output of The Previous Code</vt:lpstr>
      <vt:lpstr>System Screenshot</vt:lpstr>
      <vt:lpstr>Assignment</vt:lpstr>
      <vt:lpstr>Writing/Reading Objects in File in Binary Mode</vt:lpstr>
      <vt:lpstr> Output of The Previous Code</vt:lpstr>
      <vt:lpstr>System Screenshot</vt:lpstr>
      <vt:lpstr>Optimized version of previous code</vt:lpstr>
      <vt:lpstr> Output of The Previous Code</vt:lpstr>
      <vt:lpstr>System Screenshot</vt:lpstr>
      <vt:lpstr>Assignment</vt:lpstr>
      <vt:lpstr>Optimized version of previous code</vt:lpstr>
      <vt:lpstr> Output - 1</vt:lpstr>
      <vt:lpstr> Output - 2</vt:lpstr>
      <vt:lpstr> Output - 3</vt:lpstr>
      <vt:lpstr> Output - 4</vt:lpstr>
      <vt:lpstr>Improved version of previous code</vt:lpstr>
      <vt:lpstr> Output - 1</vt:lpstr>
      <vt:lpstr> Output - 2</vt:lpstr>
      <vt:lpstr> Output - 3</vt:lpstr>
      <vt:lpstr> Output - 4</vt:lpstr>
      <vt:lpstr>End of Lecture P-3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Sachin</cp:lastModifiedBy>
  <cp:revision>386</cp:revision>
  <dcterms:created xsi:type="dcterms:W3CDTF">2016-12-05T23:26:54Z</dcterms:created>
  <dcterms:modified xsi:type="dcterms:W3CDTF">2021-10-09T03:23:10Z</dcterms:modified>
</cp:coreProperties>
</file>