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445" r:id="rId6"/>
    <p:sldId id="446" r:id="rId7"/>
    <p:sldId id="447" r:id="rId8"/>
    <p:sldId id="448" r:id="rId9"/>
    <p:sldId id="449" r:id="rId10"/>
    <p:sldId id="451" r:id="rId11"/>
    <p:sldId id="452" r:id="rId12"/>
    <p:sldId id="453" r:id="rId13"/>
    <p:sldId id="454" r:id="rId14"/>
    <p:sldId id="455" r:id="rId15"/>
    <p:sldId id="456" r:id="rId16"/>
    <p:sldId id="457" r:id="rId17"/>
    <p:sldId id="458" r:id="rId18"/>
    <p:sldId id="353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2A40D"/>
    <a:srgbClr val="FFFFFF"/>
    <a:srgbClr val="08E64D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37" autoAdjust="0"/>
    <p:restoredTop sz="94624" autoAdjust="0"/>
  </p:normalViewPr>
  <p:slideViewPr>
    <p:cSldViewPr>
      <p:cViewPr>
        <p:scale>
          <a:sx n="80" d="100"/>
          <a:sy n="80" d="100"/>
        </p:scale>
        <p:origin x="-630" y="-28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21-Mar-21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19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4348" y="1428742"/>
            <a:ext cx="7929618" cy="3143272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Admission to a profession course is given according to the 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following criteria:</a:t>
            </a:r>
          </a:p>
          <a:p>
            <a:pPr algn="ctr"/>
            <a:endParaRPr lang="en-US" sz="2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Marks in </a:t>
            </a:r>
            <a:r>
              <a:rPr lang="en-US" sz="2400" b="1" dirty="0" smtClean="0">
                <a:solidFill>
                  <a:srgbClr val="002060"/>
                </a:solidFill>
              </a:rPr>
              <a:t>Physics</a:t>
            </a:r>
            <a:r>
              <a:rPr lang="en-US" sz="2400" b="1" dirty="0" smtClean="0">
                <a:solidFill>
                  <a:srgbClr val="FFFF00"/>
                </a:solidFill>
              </a:rPr>
              <a:t> &gt;= 50 AND Marks in </a:t>
            </a:r>
            <a:r>
              <a:rPr lang="en-US" sz="2400" b="1" dirty="0" smtClean="0">
                <a:solidFill>
                  <a:srgbClr val="002060"/>
                </a:solidFill>
              </a:rPr>
              <a:t>Chemistry</a:t>
            </a:r>
            <a:r>
              <a:rPr lang="en-US" sz="2400" b="1" dirty="0" smtClean="0">
                <a:solidFill>
                  <a:srgbClr val="FFFF00"/>
                </a:solidFill>
              </a:rPr>
              <a:t> &gt;= 55 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AND Marks in </a:t>
            </a:r>
            <a:r>
              <a:rPr lang="en-US" sz="2400" b="1" dirty="0" smtClean="0">
                <a:solidFill>
                  <a:srgbClr val="002060"/>
                </a:solidFill>
              </a:rPr>
              <a:t>Math's</a:t>
            </a:r>
            <a:r>
              <a:rPr lang="en-US" sz="2400" b="1" dirty="0" smtClean="0">
                <a:solidFill>
                  <a:srgbClr val="FFFF00"/>
                </a:solidFill>
              </a:rPr>
              <a:t> &gt;=60</a:t>
            </a:r>
          </a:p>
          <a:p>
            <a:pPr algn="ctr"/>
            <a:endParaRPr lang="en-US" sz="2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Total in all three subjects &gt;= 220 OR total in </a:t>
            </a:r>
            <a:r>
              <a:rPr lang="en-US" sz="2400" b="1" dirty="0" smtClean="0">
                <a:solidFill>
                  <a:srgbClr val="002060"/>
                </a:solidFill>
              </a:rPr>
              <a:t>Math’s and 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Physics</a:t>
            </a:r>
            <a:r>
              <a:rPr lang="en-US" sz="2400" b="1" dirty="0" smtClean="0">
                <a:solidFill>
                  <a:srgbClr val="FFFF00"/>
                </a:solidFill>
              </a:rPr>
              <a:t> &gt;= 130</a:t>
            </a:r>
          </a:p>
          <a:p>
            <a:pPr algn="ctr"/>
            <a:endParaRPr lang="en-US" sz="2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4348" y="1428742"/>
            <a:ext cx="7929618" cy="3143272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WAP to accept marks in </a:t>
            </a:r>
            <a:r>
              <a:rPr lang="en-US" sz="2400" b="1" dirty="0" smtClean="0">
                <a:solidFill>
                  <a:srgbClr val="002060"/>
                </a:solidFill>
              </a:rPr>
              <a:t>P,C,M</a:t>
            </a:r>
            <a:r>
              <a:rPr lang="en-US" sz="2400" b="1" dirty="0" smtClean="0">
                <a:solidFill>
                  <a:srgbClr val="FFFF00"/>
                </a:solidFill>
              </a:rPr>
              <a:t> from the user and find out whether the user is eligible for admission or not.</a:t>
            </a:r>
          </a:p>
          <a:p>
            <a:pPr algn="ctr"/>
            <a:endParaRPr lang="en-US" sz="2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Make sure your code doesn't use </a:t>
            </a:r>
            <a:r>
              <a:rPr lang="en-US" sz="2400" b="1" dirty="0" smtClean="0">
                <a:solidFill>
                  <a:srgbClr val="002060"/>
                </a:solidFill>
              </a:rPr>
              <a:t>any LOGICAL OPERATOR</a:t>
            </a:r>
          </a:p>
          <a:p>
            <a:pPr algn="ctr"/>
            <a:endParaRPr lang="en-US" sz="2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2844" y="1142990"/>
            <a:ext cx="47149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For Example : </a:t>
            </a:r>
          </a:p>
          <a:p>
            <a:pPr marL="1257300" lvl="2" indent="-342900"/>
            <a:endParaRPr lang="en-US" sz="2000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	Case 1 : 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	Physics = 50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	Chemistry = 50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	Math’s = 60 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	Will he get admission ?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2000" b="1" dirty="0" smtClean="0">
                <a:sym typeface="Wingdings" pitchFamily="2" charset="2"/>
              </a:rPr>
              <a:t>No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0562" y="1142990"/>
            <a:ext cx="47149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sz="2000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sz="2000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	Case 2 : 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	Physics = 100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	Chemistry = 0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	Math’s = 100 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sz="20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	Will he get admission ?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2000" b="1" dirty="0" smtClean="0">
                <a:sym typeface="Wingdings" pitchFamily="2" charset="2"/>
              </a:rPr>
              <a:t>No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2844" y="1142990"/>
            <a:ext cx="4714908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 void main()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 {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b="1" dirty="0" err="1" smtClean="0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sym typeface="Wingdings" pitchFamily="2" charset="2"/>
              </a:rPr>
              <a:t>p,c,m</a:t>
            </a:r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b="1" dirty="0" err="1" smtClean="0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(“Enter marks of </a:t>
            </a:r>
            <a:r>
              <a:rPr lang="en-US" sz="1500" b="1" dirty="0" err="1" smtClean="0">
                <a:solidFill>
                  <a:schemeClr val="bg1"/>
                </a:solidFill>
                <a:sym typeface="Wingdings" pitchFamily="2" charset="2"/>
              </a:rPr>
              <a:t>p,c,m</a:t>
            </a:r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:”);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b="1" dirty="0" err="1" smtClean="0">
                <a:solidFill>
                  <a:schemeClr val="bg1"/>
                </a:solidFill>
                <a:sym typeface="Wingdings" pitchFamily="2" charset="2"/>
              </a:rPr>
              <a:t>scanf</a:t>
            </a:r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(“%d %d %</a:t>
            </a:r>
            <a:r>
              <a:rPr lang="en-US" sz="1500" b="1" dirty="0" err="1" smtClean="0">
                <a:solidFill>
                  <a:schemeClr val="bg1"/>
                </a:solidFill>
                <a:sym typeface="Wingdings" pitchFamily="2" charset="2"/>
              </a:rPr>
              <a:t>d”,&amp;p,&amp;c,&amp;m</a:t>
            </a:r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endParaRPr lang="en-US" sz="1500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if(p&gt;=50)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{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      if(c&gt;=55)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     {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	if(m&gt;=60)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	{</a:t>
            </a:r>
          </a:p>
          <a:p>
            <a:pPr marL="1257300" lvl="2" indent="-342900"/>
            <a:r>
              <a:rPr lang="en-US" sz="1600" b="1" dirty="0" smtClean="0">
                <a:solidFill>
                  <a:schemeClr val="bg1"/>
                </a:solidFill>
                <a:sym typeface="Wingdings" pitchFamily="2" charset="2"/>
              </a:rPr>
              <a:t>		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4744" y="1008300"/>
            <a:ext cx="492922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b="1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     if(</a:t>
            </a:r>
            <a:r>
              <a:rPr lang="en-US" sz="1500" b="1" dirty="0" err="1" smtClean="0">
                <a:solidFill>
                  <a:schemeClr val="bg1"/>
                </a:solidFill>
                <a:sym typeface="Wingdings" pitchFamily="2" charset="2"/>
              </a:rPr>
              <a:t>p+c+m</a:t>
            </a:r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&gt;=220)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	          </a:t>
            </a:r>
            <a:r>
              <a:rPr lang="en-US" sz="1500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(“Admission given);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	     else if(</a:t>
            </a:r>
            <a:r>
              <a:rPr lang="en-US" sz="1500" b="1" dirty="0" err="1" smtClean="0">
                <a:solidFill>
                  <a:schemeClr val="bg1"/>
                </a:solidFill>
                <a:sym typeface="Wingdings" pitchFamily="2" charset="2"/>
              </a:rPr>
              <a:t>p+m</a:t>
            </a:r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&gt;=130)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	          </a:t>
            </a:r>
            <a:r>
              <a:rPr lang="en-US" sz="1500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(“Admission given”);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	     else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	          </a:t>
            </a:r>
            <a:r>
              <a:rPr lang="en-US" sz="1500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(“Admission not given);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	}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     else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sz="1500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(“Admission not given”);	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     }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else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     </a:t>
            </a:r>
            <a:r>
              <a:rPr lang="en-US" sz="1500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(“Admission not give”);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}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else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sz="1500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(“Admission not given”);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1500" b="1" dirty="0" err="1" smtClean="0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():</a:t>
            </a:r>
          </a:p>
          <a:p>
            <a:pPr marL="1257300" lvl="2" indent="-342900"/>
            <a:r>
              <a:rPr lang="en-US" sz="1500" b="1" dirty="0" smtClean="0">
                <a:solidFill>
                  <a:schemeClr val="bg1"/>
                </a:solidFill>
                <a:sym typeface="Wingdings" pitchFamily="2" charset="2"/>
              </a:rPr>
              <a:t>}	</a:t>
            </a:r>
          </a:p>
          <a:p>
            <a:pPr marL="1257300" lvl="2" indent="-342900"/>
            <a:r>
              <a:rPr lang="en-US" sz="1600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4348" y="1428742"/>
            <a:ext cx="7929618" cy="3143272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Question 1.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Redesign the previous code using </a:t>
            </a:r>
            <a:r>
              <a:rPr lang="en-US" sz="2400" b="1" dirty="0" smtClean="0">
                <a:solidFill>
                  <a:schemeClr val="tx1"/>
                </a:solidFill>
              </a:rPr>
              <a:t>LOGICAL OPERATOR.</a:t>
            </a:r>
          </a:p>
          <a:p>
            <a:pPr algn="ctr"/>
            <a:endParaRPr lang="en-US" sz="2400" b="1" dirty="0" smtClean="0">
              <a:solidFill>
                <a:srgbClr val="FFFF00"/>
              </a:solidFill>
            </a:endParaRPr>
          </a:p>
          <a:p>
            <a:pPr algn="ctr"/>
            <a:endParaRPr lang="en-US" sz="2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Question 2.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An insurance company provides insurance to its 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employees according to the following criteria : </a:t>
            </a:r>
          </a:p>
          <a:p>
            <a:pPr algn="ctr"/>
            <a:endParaRPr lang="en-US" sz="24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  <a:endParaRPr lang="en-US" sz="3200" b="1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cs typeface="Georgia"/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85752" y="1071552"/>
            <a:ext cx="8572528" cy="3857652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1. 	If the employee is married</a:t>
            </a: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2.	If the employee is unmarried, male and above 35 years of age.</a:t>
            </a: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3. 	If the employee is unmarried, female and above 30 years of age.</a:t>
            </a: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In all other cases, insurance is not give.</a:t>
            </a: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WAP to accept age, gender and marital status from the user and check </a:t>
            </a:r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whether he/she </a:t>
            </a:r>
            <a:r>
              <a:rPr lang="en-US" b="1" dirty="0" smtClean="0">
                <a:solidFill>
                  <a:srgbClr val="FFFF00"/>
                </a:solidFill>
              </a:rPr>
              <a:t>is eligible for insurance or not. </a:t>
            </a:r>
            <a:endParaRPr lang="en-US" b="1" dirty="0" smtClean="0">
              <a:solidFill>
                <a:srgbClr val="FFFF00"/>
              </a:solidFill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DO </a:t>
            </a:r>
            <a:r>
              <a:rPr lang="en-US" b="1" dirty="0" smtClean="0">
                <a:solidFill>
                  <a:schemeClr val="tx1"/>
                </a:solidFill>
              </a:rPr>
              <a:t>NOT USE ANY LOGICAL </a:t>
            </a:r>
            <a:r>
              <a:rPr lang="en-US" b="1" dirty="0" smtClean="0">
                <a:solidFill>
                  <a:schemeClr val="tx1"/>
                </a:solidFill>
              </a:rPr>
              <a:t>OPERATOR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19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cs typeface="Georgia"/>
              </a:rPr>
              <a:t>Nested if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92D050"/>
                </a:solidFill>
                <a:latin typeface="+mj-lt"/>
                <a:cs typeface="Georgia"/>
              </a:rPr>
              <a:t>Some Example of Nested if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Nested if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chemeClr val="bg1"/>
                </a:solidFill>
              </a:rPr>
              <a:t>A nested if in C is an if </a:t>
            </a:r>
            <a:r>
              <a:rPr lang="en-US" sz="2000" b="1" dirty="0" smtClean="0">
                <a:solidFill>
                  <a:srgbClr val="0000CC"/>
                </a:solidFill>
              </a:rPr>
              <a:t>statement</a:t>
            </a:r>
            <a:r>
              <a:rPr lang="en-US" sz="2000" b="1" dirty="0" smtClean="0">
                <a:solidFill>
                  <a:schemeClr val="bg1"/>
                </a:solidFill>
              </a:rPr>
              <a:t> that is the </a:t>
            </a:r>
            <a:r>
              <a:rPr lang="en-US" sz="2000" b="1" dirty="0" smtClean="0">
                <a:solidFill>
                  <a:srgbClr val="F2A40D"/>
                </a:solidFill>
              </a:rPr>
              <a:t>target of another</a:t>
            </a:r>
            <a:r>
              <a:rPr lang="en-US" sz="2000" b="1" dirty="0" smtClean="0">
                <a:solidFill>
                  <a:schemeClr val="bg1"/>
                </a:solidFill>
              </a:rPr>
              <a:t> 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lang="en-US" sz="2000" b="1" dirty="0" smtClean="0">
                <a:solidFill>
                  <a:srgbClr val="FFFF00"/>
                </a:solidFill>
              </a:rPr>
              <a:t>if statement. </a:t>
            </a:r>
          </a:p>
          <a:p>
            <a:pPr marL="1257300" lvl="2" indent="-342900"/>
            <a:endParaRPr lang="en-US" sz="2000" b="1" dirty="0" smtClean="0">
              <a:solidFill>
                <a:schemeClr val="bg1"/>
              </a:solidFill>
            </a:endParaRPr>
          </a:p>
          <a:p>
            <a:pPr marL="1257300" lvl="2" indent="-342900"/>
            <a:endParaRPr lang="en-US" sz="2000" b="1" dirty="0" smtClean="0">
              <a:solidFill>
                <a:schemeClr val="bg1"/>
              </a:solidFill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rgbClr val="FFFF00"/>
                </a:solidFill>
              </a:rPr>
              <a:t>Nested if statements </a:t>
            </a:r>
            <a:r>
              <a:rPr lang="en-US" sz="2000" b="1" dirty="0" smtClean="0">
                <a:solidFill>
                  <a:schemeClr val="bg1"/>
                </a:solidFill>
              </a:rPr>
              <a:t>means an </a:t>
            </a:r>
            <a:r>
              <a:rPr lang="en-US" sz="2000" b="1" dirty="0" smtClean="0">
                <a:solidFill>
                  <a:srgbClr val="002060"/>
                </a:solidFill>
              </a:rPr>
              <a:t>if statement inside another</a:t>
            </a:r>
            <a:r>
              <a:rPr lang="en-US" sz="2000" b="1" dirty="0" smtClean="0">
                <a:solidFill>
                  <a:schemeClr val="bg1"/>
                </a:solidFill>
              </a:rPr>
              <a:t> if statement. </a:t>
            </a:r>
          </a:p>
          <a:p>
            <a:pPr marL="1257300" lvl="2" indent="-342900"/>
            <a:endParaRPr lang="en-US" sz="2000" b="1" dirty="0" smtClean="0">
              <a:solidFill>
                <a:schemeClr val="bg1"/>
              </a:solidFill>
            </a:endParaRPr>
          </a:p>
          <a:p>
            <a:pPr marL="1257300" lvl="2" indent="-342900"/>
            <a:endParaRPr lang="en-US" sz="2000" b="1" dirty="0" smtClean="0">
              <a:solidFill>
                <a:schemeClr val="bg1"/>
              </a:solidFill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chemeClr val="bg1"/>
                </a:solidFill>
              </a:rPr>
              <a:t>Both </a:t>
            </a:r>
            <a:r>
              <a:rPr lang="en-US" sz="2000" b="1" dirty="0" smtClean="0">
                <a:solidFill>
                  <a:srgbClr val="002060"/>
                </a:solidFill>
              </a:rPr>
              <a:t>C and C++ </a:t>
            </a:r>
            <a:r>
              <a:rPr lang="en-US" sz="2000" b="1" dirty="0" smtClean="0">
                <a:solidFill>
                  <a:schemeClr val="bg1"/>
                </a:solidFill>
              </a:rPr>
              <a:t>allows us to </a:t>
            </a:r>
            <a:r>
              <a:rPr lang="en-US" sz="2000" b="1" dirty="0" smtClean="0">
                <a:solidFill>
                  <a:srgbClr val="0000CC"/>
                </a:solidFill>
              </a:rPr>
              <a:t>nested if statements within if statements, 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</a:rPr>
              <a:t>	i.e., </a:t>
            </a:r>
            <a:r>
              <a:rPr lang="en-US" sz="2000" b="1" dirty="0" smtClean="0">
                <a:solidFill>
                  <a:srgbClr val="C00000"/>
                </a:solidFill>
              </a:rPr>
              <a:t>we can place an if statement </a:t>
            </a:r>
            <a:r>
              <a:rPr lang="en-US" sz="2000" b="1" dirty="0" smtClean="0">
                <a:solidFill>
                  <a:schemeClr val="bg1"/>
                </a:solidFill>
              </a:rPr>
              <a:t>inside </a:t>
            </a:r>
            <a:r>
              <a:rPr lang="en-US" sz="2000" b="1" dirty="0" smtClean="0">
                <a:solidFill>
                  <a:srgbClr val="002060"/>
                </a:solidFill>
              </a:rPr>
              <a:t>another if statement.</a:t>
            </a:r>
            <a:endParaRPr lang="en-US" sz="2000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Syntax of Nested if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unnam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042" y="1153315"/>
            <a:ext cx="4429156" cy="39187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Nested if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rgbClr val="FFFF00"/>
                </a:solidFill>
              </a:rPr>
              <a:t>For Example :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sz="2000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	if(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test_condition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1 &amp;&amp; 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test_condition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2)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	{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		statement;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	}</a:t>
            </a:r>
          </a:p>
          <a:p>
            <a:pPr marL="1257300" lvl="2" indent="-342900"/>
            <a:endParaRPr lang="en-US" sz="2000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Can you </a:t>
            </a: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write the above code 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without using any </a:t>
            </a:r>
            <a:r>
              <a:rPr lang="en-US" sz="2000" b="1" dirty="0" smtClean="0">
                <a:solidFill>
                  <a:srgbClr val="0000CC"/>
                </a:solidFill>
                <a:sym typeface="Wingdings" pitchFamily="2" charset="2"/>
              </a:rPr>
              <a:t>LOGICAL OPERATOR ?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Nested if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Yes, Using nested if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sz="2000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		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if(test_condition1)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	{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	      if(test_condition2)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	      {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		statement;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	      }</a:t>
            </a:r>
          </a:p>
          <a:p>
            <a:pPr marL="1257300" lvl="2" indent="-342900"/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		}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 smtClean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 smtClean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00100" y="1714494"/>
            <a:ext cx="7286676" cy="2643206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WAP to accept 3 unique integer from the user and 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find out the greatest number amongst them.</a:t>
            </a:r>
          </a:p>
          <a:p>
            <a:pPr algn="ctr"/>
            <a:endParaRPr lang="en-US" sz="2400" b="1" dirty="0" smtClean="0">
              <a:solidFill>
                <a:srgbClr val="FFFF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Make sure your code does not use any </a:t>
            </a:r>
            <a:r>
              <a:rPr lang="en-US" sz="2400" b="1" dirty="0" smtClean="0">
                <a:solidFill>
                  <a:srgbClr val="C00000"/>
                </a:solidFill>
              </a:rPr>
              <a:t>LOGICAL </a:t>
            </a:r>
          </a:p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OPERATOR.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428660" y="1000114"/>
            <a:ext cx="47149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void main()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{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int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a,b,c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(“Enter 3 unique integers:”);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scanf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(“%d %d %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d”,&amp;a,&amp;b,&amp;c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if(a&gt;b)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{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if(a&gt;c)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	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(“%d is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greater”,a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else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(“%d is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greater”,c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}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7686" y="1173182"/>
            <a:ext cx="4714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	else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{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if(b&gt;c)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(“%d is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is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greater”,b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else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(“%d is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greater”,c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}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}</a:t>
            </a:r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428660" y="1000114"/>
            <a:ext cx="471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sz="2000" b="1" dirty="0" smtClean="0">
                <a:solidFill>
                  <a:srgbClr val="FFFF00"/>
                </a:solidFill>
                <a:sym typeface="Wingdings" pitchFamily="2" charset="2"/>
              </a:rPr>
              <a:t>Is this code correct 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158" y="1571618"/>
            <a:ext cx="471490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if(a&gt;b)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{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if(a&gt;c)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	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(“%d is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greater”,a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}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else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{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if(b&gt;c)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(“%d is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is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greater”,b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      else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	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printf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(“%d is </a:t>
            </a:r>
            <a:r>
              <a:rPr lang="en-US" b="1" dirty="0" err="1" smtClean="0">
                <a:solidFill>
                  <a:schemeClr val="bg1"/>
                </a:solidFill>
                <a:sym typeface="Wingdings" pitchFamily="2" charset="2"/>
              </a:rPr>
              <a:t>greater”,c</a:t>
            </a:r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}</a:t>
            </a:r>
          </a:p>
          <a:p>
            <a:pPr marL="1257300" lvl="2" indent="-342900"/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29124" y="1593075"/>
            <a:ext cx="47149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C000"/>
                </a:solidFill>
                <a:sym typeface="Wingdings" pitchFamily="2" charset="2"/>
              </a:rPr>
              <a:t>Compile ?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Run ?</a:t>
            </a:r>
          </a:p>
          <a:p>
            <a:pPr marL="1257300" lvl="2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Output ?</a:t>
            </a:r>
          </a:p>
          <a:p>
            <a:pPr marL="1714500" lvl="3" indent="-342900"/>
            <a:endParaRPr lang="en-US" b="1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1714500" lvl="3" indent="-342900"/>
            <a:r>
              <a:rPr lang="en-US" b="1" dirty="0" smtClean="0">
                <a:solidFill>
                  <a:schemeClr val="bg1"/>
                </a:solidFill>
                <a:sym typeface="Wingdings" pitchFamily="2" charset="2"/>
              </a:rPr>
              <a:t>	</a:t>
            </a:r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Sometime Correct</a:t>
            </a:r>
          </a:p>
          <a:p>
            <a:pPr marL="1714500" lvl="3" indent="-342900"/>
            <a:r>
              <a:rPr lang="en-US" b="1" dirty="0" smtClean="0">
                <a:solidFill>
                  <a:srgbClr val="002060"/>
                </a:solidFill>
                <a:sym typeface="Wingdings" pitchFamily="2" charset="2"/>
              </a:rPr>
              <a:t>	Sometime Wrong</a:t>
            </a:r>
          </a:p>
          <a:p>
            <a:pPr marL="1257300" lvl="2" indent="-342900"/>
            <a:endParaRPr lang="en-US" b="1" dirty="0" smtClean="0">
              <a:solidFill>
                <a:srgbClr val="0000CC"/>
              </a:solidFill>
              <a:sym typeface="Wingdings" pitchFamily="2" charset="2"/>
            </a:endParaRPr>
          </a:p>
        </p:txBody>
      </p:sp>
      <p:pic>
        <p:nvPicPr>
          <p:cNvPr id="11" name="Picture 10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86578" y="1643056"/>
            <a:ext cx="285752" cy="285752"/>
          </a:xfrm>
          <a:prstGeom prst="rect">
            <a:avLst/>
          </a:prstGeom>
        </p:spPr>
      </p:pic>
      <p:pic>
        <p:nvPicPr>
          <p:cNvPr id="13" name="Picture 12" descr="1024px-Green_tick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57950" y="2143122"/>
            <a:ext cx="285752" cy="28575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47464</TotalTime>
  <Words>228</Words>
  <Application>Microsoft Office PowerPoint</Application>
  <PresentationFormat>On-screen Show (16:9)</PresentationFormat>
  <Paragraphs>240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Contents Slide Master</vt:lpstr>
      <vt:lpstr>Section Break Slide Master</vt:lpstr>
      <vt:lpstr>Office Theme</vt:lpstr>
      <vt:lpstr>Slide 1</vt:lpstr>
      <vt:lpstr>Today’s Agenda</vt:lpstr>
      <vt:lpstr>Nested if</vt:lpstr>
      <vt:lpstr>Syntax of Nested if</vt:lpstr>
      <vt:lpstr>Nested if</vt:lpstr>
      <vt:lpstr>Nested if</vt:lpstr>
      <vt:lpstr>Exercise</vt:lpstr>
      <vt:lpstr>Solution</vt:lpstr>
      <vt:lpstr>Solution</vt:lpstr>
      <vt:lpstr>Exercise</vt:lpstr>
      <vt:lpstr>Exercise</vt:lpstr>
      <vt:lpstr>Exercise</vt:lpstr>
      <vt:lpstr>Solution</vt:lpstr>
      <vt:lpstr>Exercise</vt:lpstr>
      <vt:lpstr>Exercise</vt:lpstr>
      <vt:lpstr>End of Lecture 19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1673</cp:revision>
  <dcterms:created xsi:type="dcterms:W3CDTF">2016-12-05T23:26:54Z</dcterms:created>
  <dcterms:modified xsi:type="dcterms:W3CDTF">2021-03-21T08:53:23Z</dcterms:modified>
</cp:coreProperties>
</file>